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90" r:id="rId3"/>
    <p:sldId id="305" r:id="rId4"/>
    <p:sldId id="306" r:id="rId5"/>
    <p:sldId id="311" r:id="rId6"/>
    <p:sldId id="291" r:id="rId7"/>
    <p:sldId id="312" r:id="rId8"/>
    <p:sldId id="308" r:id="rId9"/>
    <p:sldId id="309" r:id="rId10"/>
    <p:sldId id="3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Instance Store Performance: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-new/2013/12/19/o-instance/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Don’t use RAID</a:t>
            </a:r>
            <a:r>
              <a:rPr lang="en-US" baseline="0" dirty="0" smtClean="0"/>
              <a:t>-1 -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2014, 36 minutes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99.9995% Available</a:t>
            </a:r>
            <a:r>
              <a:rPr lang="en-US" baseline="0" dirty="0"/>
              <a:t> </a:t>
            </a:r>
            <a:r>
              <a:rPr lang="en-US" baseline="0" dirty="0" smtClean="0"/>
              <a:t>over an unknown period –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Provisioned IOPS RAID</a:t>
            </a:r>
            <a:r>
              <a:rPr lang="en-US" baseline="0" dirty="0" smtClean="0"/>
              <a:t> numbers: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</a:t>
            </a:r>
            <a:r>
              <a:rPr lang="en-US" baseline="0" dirty="0" smtClean="0"/>
              <a:t>: </a:t>
            </a:r>
            <a:r>
              <a:rPr lang="en-US" dirty="0" smtClean="0"/>
              <a:t>128 MB/s (</a:t>
            </a: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2014) / 160 MB/s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ebs</a:t>
            </a:r>
            <a:r>
              <a:rPr lang="en-US" baseline="0" dirty="0" smtClean="0"/>
              <a:t>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“Larger volumes</a:t>
            </a:r>
            <a:r>
              <a:rPr lang="en-US" baseline="0" dirty="0" smtClean="0"/>
              <a:t> can burst longer” – desire clarity from Amazon on if this means EBS accumulates IOPS credits more quickly or if the “burst”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99.7% of all EBS volumes on Amazon have “Burst Credit” left – meaning 0.3% of all volumes have exhausted credits.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Throughput:</a:t>
            </a:r>
            <a:r>
              <a:rPr lang="en-US" baseline="0" dirty="0" smtClean="0"/>
              <a:t> </a:t>
            </a:r>
            <a:r>
              <a:rPr lang="en-US" dirty="0" smtClean="0"/>
              <a:t>320 MB/s 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EC2 -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100 IOPS steady-state with best-effort burst</a:t>
            </a:r>
          </a:p>
          <a:p>
            <a:r>
              <a:rPr lang="en-US" dirty="0" smtClean="0"/>
              <a:t>“Best Effort” to 10 MB/s throughput</a:t>
            </a:r>
          </a:p>
          <a:p>
            <a:r>
              <a:rPr lang="en-US" dirty="0" smtClean="0"/>
              <a:t>Peak </a:t>
            </a:r>
            <a:r>
              <a:rPr lang="en-US" dirty="0"/>
              <a:t>Throughput per Node: 800 MB/s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</a:t>
            </a:r>
            <a:r>
              <a:rPr lang="en-US" smtClean="0"/>
              <a:t>: Magnetic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survives power off/power on</a:t>
            </a:r>
          </a:p>
          <a:p>
            <a:r>
              <a:rPr lang="en-US" dirty="0" smtClean="0"/>
              <a:t>Single Availability Zone</a:t>
            </a:r>
          </a:p>
          <a:p>
            <a:r>
              <a:rPr lang="en-US" dirty="0" smtClean="0"/>
              <a:t>Predictable Performance with Provisioned IOPS</a:t>
            </a:r>
          </a:p>
          <a:p>
            <a:r>
              <a:rPr lang="en-US" dirty="0" smtClean="0"/>
              <a:t>Can resize instances (allows start/stop of instance)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Performance on I Series</a:t>
            </a:r>
          </a:p>
          <a:p>
            <a:r>
              <a:rPr lang="en-US" dirty="0" smtClean="0"/>
              <a:t>Ephemeral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urvives restart, not power on/off</a:t>
            </a:r>
          </a:p>
          <a:p>
            <a:r>
              <a:rPr lang="en-US" dirty="0" smtClean="0"/>
              <a:t>can not stop Instance if Instance Store root volume</a:t>
            </a:r>
          </a:p>
          <a:p>
            <a:r>
              <a:rPr lang="en-US" dirty="0" smtClean="0"/>
              <a:t>If root volume, data copied from S3 on boot (~5 minute startup)</a:t>
            </a:r>
          </a:p>
          <a:p>
            <a:r>
              <a:rPr lang="en-US" dirty="0" smtClean="0"/>
              <a:t>Storage Attached to Hypervisor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Encrypted Volumes if Required</a:t>
            </a:r>
          </a:p>
          <a:p>
            <a:r>
              <a:rPr lang="en-US" dirty="0" smtClean="0"/>
              <a:t>Availability: 99.9995% Available</a:t>
            </a:r>
          </a:p>
          <a:p>
            <a:pPr lvl="1"/>
            <a:r>
              <a:rPr lang="en-US" i="1" dirty="0" smtClean="0"/>
              <a:t>Don’t use RAID-1 – you don’t know if this will increase the availability of underlying hardware</a:t>
            </a:r>
          </a:p>
          <a:p>
            <a:pPr lvl="1"/>
            <a:r>
              <a:rPr lang="en-US" i="1" dirty="0" smtClean="0"/>
              <a:t>RAID-1 will ½ network bandwidth as 2x network is used</a:t>
            </a:r>
          </a:p>
          <a:p>
            <a:r>
              <a:rPr lang="en-US" dirty="0" smtClean="0"/>
              <a:t>Provision storage in minutes</a:t>
            </a:r>
          </a:p>
          <a:p>
            <a:r>
              <a:rPr lang="en-US" dirty="0" smtClean="0"/>
              <a:t>Change storage capacity in minutes</a:t>
            </a:r>
          </a:p>
          <a:p>
            <a:r>
              <a:rPr lang="en-US" dirty="0" smtClean="0"/>
              <a:t>Ease of creating backups</a:t>
            </a:r>
          </a:p>
          <a:p>
            <a:pPr lvl="1"/>
            <a:r>
              <a:rPr lang="en-US" dirty="0" smtClean="0"/>
              <a:t>Tag EBS volumes with “Backup=true” then utilize a script to backup all matching EBS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 volumes are single-AZ only, representing an availability challenge</a:t>
            </a:r>
          </a:p>
          <a:p>
            <a:r>
              <a:rPr lang="en-US" dirty="0" smtClean="0"/>
              <a:t>EBS volumes in RAID configuration can not be tuned easily</a:t>
            </a:r>
          </a:p>
          <a:p>
            <a:r>
              <a:rPr lang="en-US" dirty="0" smtClean="0"/>
              <a:t>Backups using EBS snapshots may require additional automation and testing</a:t>
            </a:r>
          </a:p>
          <a:p>
            <a:r>
              <a:rPr lang="en-US" dirty="0" smtClean="0"/>
              <a:t>Applications relying on EBS typically can not leverage Auto Scaling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Snapshot Storage:</a:t>
            </a:r>
          </a:p>
          <a:p>
            <a:r>
              <a:rPr lang="en-US" dirty="0" smtClean="0"/>
              <a:t>Stored in S3</a:t>
            </a:r>
          </a:p>
          <a:p>
            <a:r>
              <a:rPr lang="en-US" dirty="0" smtClean="0"/>
              <a:t>Copy between Regions</a:t>
            </a:r>
          </a:p>
          <a:p>
            <a:pPr marL="0" indent="0">
              <a:buNone/>
            </a:pPr>
            <a:r>
              <a:rPr lang="en-US" dirty="0" smtClean="0"/>
              <a:t>Snapshot Pricing:</a:t>
            </a:r>
          </a:p>
          <a:p>
            <a:r>
              <a:rPr lang="en-US" dirty="0" smtClean="0"/>
              <a:t>First Snapshot = compressed size of </a:t>
            </a:r>
            <a:r>
              <a:rPr lang="en-US" i="1" dirty="0" smtClean="0"/>
              <a:t>used</a:t>
            </a:r>
            <a:r>
              <a:rPr lang="en-US" dirty="0" smtClean="0"/>
              <a:t> volume * price/GB/month</a:t>
            </a:r>
          </a:p>
          <a:p>
            <a:r>
              <a:rPr lang="en-US" dirty="0" smtClean="0"/>
              <a:t>Subsequent Snapshots = difference * price/GB/month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 Storage Configuration options on AWS: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Magnetic (HDD):</a:t>
            </a:r>
          </a:p>
          <a:p>
            <a:r>
              <a:rPr lang="en-US" dirty="0" smtClean="0"/>
              <a:t>EBS General Purpose (SSD)</a:t>
            </a:r>
          </a:p>
          <a:p>
            <a:r>
              <a:rPr lang="en-US" dirty="0" smtClean="0"/>
              <a:t>EBS Provisioned IOPS (SSD)</a:t>
            </a:r>
          </a:p>
          <a:p>
            <a:r>
              <a:rPr lang="en-US" dirty="0" smtClean="0"/>
              <a:t>EBS Provisioned IOPS (SSD) RAID</a:t>
            </a:r>
          </a:p>
          <a:p>
            <a:r>
              <a:rPr lang="en-US" dirty="0" smtClean="0"/>
              <a:t>Instance Store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 (RAID)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Performance Details for EBS are available here: 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/details/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</a:t>
            </a:r>
            <a:br>
              <a:rPr lang="en-US" dirty="0" smtClean="0"/>
            </a:br>
            <a:r>
              <a:rPr lang="en-US" dirty="0" smtClean="0"/>
              <a:t>Performance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Instances:</a:t>
            </a:r>
          </a:p>
          <a:p>
            <a:pPr lvl="1"/>
            <a:r>
              <a:rPr lang="en-US" dirty="0"/>
              <a:t>Peak Throughput per Node: 800 MB/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Maximum 48,000 IOPS @ 16K 10, limited by 10 </a:t>
            </a:r>
            <a:r>
              <a:rPr lang="en-US" dirty="0" err="1" smtClean="0"/>
              <a:t>Gbps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EBS-Optimized Instances: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edicated EBS network, provides consistent performance</a:t>
            </a:r>
            <a:endParaRPr lang="en-US" dirty="0"/>
          </a:p>
          <a:p>
            <a:r>
              <a:rPr lang="en-US" dirty="0" smtClean="0"/>
              <a:t>Not EBS-Optimized Instance:</a:t>
            </a:r>
          </a:p>
          <a:p>
            <a:pPr lvl="1"/>
            <a:r>
              <a:rPr lang="en-US" dirty="0" smtClean="0"/>
              <a:t>Network and EBS compete for bandwidth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EBS:</a:t>
            </a:r>
            <a:r>
              <a:rPr lang="en-US" dirty="0"/>
              <a:t> </a:t>
            </a:r>
            <a:r>
              <a:rPr lang="en-US" dirty="0" smtClean="0"/>
              <a:t>EC2 Instance Impact 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128 MB/s maximum throughput</a:t>
            </a:r>
          </a:p>
          <a:p>
            <a:r>
              <a:rPr lang="en-US" dirty="0" smtClean="0"/>
              <a:t>Any volume can provide 3,000 IOPS in Burst Configuration, larger volumes can burst longer.</a:t>
            </a:r>
          </a:p>
          <a:p>
            <a:r>
              <a:rPr lang="en-US" dirty="0" smtClean="0"/>
              <a:t>“IO Burst Bucket”</a:t>
            </a:r>
          </a:p>
          <a:p>
            <a:pPr lvl="1"/>
            <a:r>
              <a:rPr lang="en-US" dirty="0" smtClean="0"/>
              <a:t>Start with 5.4M credits</a:t>
            </a:r>
          </a:p>
          <a:p>
            <a:pPr lvl="1"/>
            <a:r>
              <a:rPr lang="en-US" dirty="0"/>
              <a:t>3 IOPS per/second GB </a:t>
            </a:r>
            <a:r>
              <a:rPr lang="en-US" dirty="0" smtClean="0"/>
              <a:t>accumulated</a:t>
            </a:r>
          </a:p>
          <a:p>
            <a:pPr lvl="1"/>
            <a:r>
              <a:rPr lang="en-US" dirty="0" smtClean="0"/>
              <a:t>Use up to 3,000 IOPS per second</a:t>
            </a:r>
          </a:p>
          <a:p>
            <a:pPr lvl="1"/>
            <a:r>
              <a:rPr lang="en-US" dirty="0" smtClean="0"/>
              <a:t>If Burst Bucket IOPS exhausted – drop to 3 IOPS/sec per GB</a:t>
            </a:r>
          </a:p>
          <a:p>
            <a:r>
              <a:rPr lang="en-US" dirty="0" smtClean="0"/>
              <a:t>Provision in RAID, increase IOPS (2 EBS = 6,000 Burst, 128 MB/s RAID)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General Purpose 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Up to 4,000 IOPS per Volume</a:t>
            </a:r>
          </a:p>
          <a:p>
            <a:r>
              <a:rPr lang="en-US" dirty="0"/>
              <a:t>320 MB/s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30 IOPS per GB (100 GB can only be 3,000 IOPS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Provisioned 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1244</TotalTime>
  <Words>697</Words>
  <Application>Microsoft Macintosh PowerPoint</Application>
  <PresentationFormat>On-screen Show (4:3)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Candara</vt:lpstr>
      <vt:lpstr>Symbol</vt:lpstr>
      <vt:lpstr>Arial</vt:lpstr>
      <vt:lpstr>Waveform</vt:lpstr>
      <vt:lpstr>EC2 - Storage</vt:lpstr>
      <vt:lpstr>EBS and Instance Store: Introduction</vt:lpstr>
      <vt:lpstr>EBS: Benefits</vt:lpstr>
      <vt:lpstr>EBS: Challenges</vt:lpstr>
      <vt:lpstr>EBS: Snapshots</vt:lpstr>
      <vt:lpstr>EBS and Instance Store: Performance Options</vt:lpstr>
      <vt:lpstr>EBS: EC2 Instance Impact on Performance</vt:lpstr>
      <vt:lpstr>EBS: General Purpose SSD</vt:lpstr>
      <vt:lpstr>EBS: Provisioned IOPS</vt:lpstr>
      <vt:lpstr>EBS: Magnetic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2009</cp:revision>
  <dcterms:created xsi:type="dcterms:W3CDTF">2012-11-15T04:07:16Z</dcterms:created>
  <dcterms:modified xsi:type="dcterms:W3CDTF">2015-12-01T19:23:12Z</dcterms:modified>
</cp:coreProperties>
</file>