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302" r:id="rId2"/>
    <p:sldId id="277" r:id="rId3"/>
    <p:sldId id="301" r:id="rId4"/>
    <p:sldId id="285" r:id="rId5"/>
    <p:sldId id="286" r:id="rId6"/>
    <p:sldId id="287" r:id="rId7"/>
    <p:sldId id="288" r:id="rId8"/>
    <p:sldId id="289" r:id="rId9"/>
    <p:sldId id="293" r:id="rId10"/>
    <p:sldId id="291" r:id="rId11"/>
    <p:sldId id="292" r:id="rId12"/>
    <p:sldId id="294" r:id="rId13"/>
    <p:sldId id="295" r:id="rId14"/>
    <p:sldId id="299" r:id="rId15"/>
    <p:sldId id="296" r:id="rId16"/>
    <p:sldId id="298" r:id="rId17"/>
    <p:sldId id="278" r:id="rId18"/>
    <p:sldId id="30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88" autoAdjust="0"/>
  </p:normalViewPr>
  <p:slideViewPr>
    <p:cSldViewPr snapToGrid="0" snapToObjects="1">
      <p:cViewPr varScale="1">
        <p:scale>
          <a:sx n="18" d="100"/>
          <a:sy n="18" d="100"/>
        </p:scale>
        <p:origin x="-21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Bucket ACLs Effectively</a:t>
            </a:r>
            <a:r>
              <a:rPr lang="en-US" baseline="0" dirty="0" smtClean="0"/>
              <a:t> </a:t>
            </a:r>
            <a:r>
              <a:rPr lang="en-US" dirty="0" smtClean="0"/>
              <a:t>Deprecated: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/access-policy-alternatives-</a:t>
            </a:r>
            <a:r>
              <a:rPr lang="en-US" dirty="0" err="1" smtClean="0"/>
              <a:t>guidelines.html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Sequential Keys: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/amazon-s3-performance-tips-tricks-seattle-hiring-event/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of</a:t>
            </a:r>
            <a:r>
              <a:rPr lang="en-US" baseline="0" dirty="0" smtClean="0"/>
              <a:t> PUTS on AWS higher than Azure: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PUT</a:t>
            </a:r>
            <a:r>
              <a:rPr lang="en-US" baseline="0" dirty="0" smtClean="0"/>
              <a:t> is $0.005 on AWS: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/s3/pricing/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Transactions are $0.0036 on Azure: http://</a:t>
            </a:r>
            <a:r>
              <a:rPr lang="en-US" dirty="0" err="1" smtClean="0"/>
              <a:t>azure.microsoft.com</a:t>
            </a:r>
            <a:r>
              <a:rPr lang="en-US" dirty="0" smtClean="0"/>
              <a:t>/en-us/pricing/details/storage/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Document that makes sense of the</a:t>
            </a:r>
            <a:r>
              <a:rPr lang="en-US" baseline="0" dirty="0" smtClean="0"/>
              <a:t> S3 Permissions Mess: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/access-control-</a:t>
            </a:r>
            <a:r>
              <a:rPr lang="en-US" baseline="0" dirty="0" err="1" smtClean="0"/>
              <a:t>overview.html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IAM Policy for S3 Bucket Access: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/ExampleIAMPolicies.html#iampolicy-example-s3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Grant Access By</a:t>
            </a:r>
            <a:r>
              <a:rPr lang="en-US" baseline="0" dirty="0" smtClean="0"/>
              <a:t> IP Address: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/example-bucket-policies.html#example-bucket-policies-use-case-3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</a:t>
            </a:r>
            <a:r>
              <a:rPr lang="en-US" smtClean="0"/>
              <a:t>S3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Considered a “Resource Policy” because assigned to </a:t>
            </a:r>
            <a:r>
              <a:rPr lang="en-US" dirty="0" smtClean="0"/>
              <a:t>an S3 resource</a:t>
            </a:r>
          </a:p>
          <a:p>
            <a:r>
              <a:rPr lang="en-US" dirty="0" smtClean="0"/>
              <a:t>Written in 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Object 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anonymous access</a:t>
            </a:r>
          </a:p>
          <a:p>
            <a:pPr lvl="1"/>
            <a:r>
              <a:rPr lang="en-US" dirty="0" smtClean="0"/>
              <a:t>Can grant access to any ARN Resource</a:t>
            </a:r>
          </a:p>
          <a:p>
            <a:pPr lvl="1"/>
            <a:r>
              <a:rPr lang="en-US" dirty="0" smtClean="0"/>
              <a:t>Can grant access by other attributes, such as IP address</a:t>
            </a:r>
          </a:p>
          <a:p>
            <a:pPr lvl="1"/>
            <a:r>
              <a:rPr lang="en-US" dirty="0" smtClean="0"/>
              <a:t>Is inherited by objects within bucket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Apply sweeping changes to entire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policy-read-only-publ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9483"/>
          <a:stretch/>
        </p:blipFill>
        <p:spPr>
          <a:xfrm>
            <a:off x="-68802" y="1410996"/>
            <a:ext cx="9315246" cy="5291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Bucket </a:t>
            </a:r>
            <a:r>
              <a:rPr lang="en-US" dirty="0"/>
              <a:t>Level (example: allow write </a:t>
            </a:r>
            <a:r>
              <a:rPr lang="en-US" dirty="0" smtClean="0"/>
              <a:t>into a bucket named</a:t>
            </a:r>
            <a:r>
              <a:rPr lang="en-US" dirty="0"/>
              <a:t>: s3://</a:t>
            </a:r>
            <a:r>
              <a:rPr lang="en-US" dirty="0" err="1"/>
              <a:t>mybucket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pPr lvl="1"/>
            <a:r>
              <a:rPr lang="en-US" dirty="0" smtClean="0"/>
              <a:t>A bucket’s objects do not inherit from the Bucket ACL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AWS recommends only for “Log Delivery”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b="15861"/>
          <a:stretch/>
        </p:blipFill>
        <p:spPr>
          <a:xfrm>
            <a:off x="284029" y="1591056"/>
            <a:ext cx="8607114" cy="4822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Object </a:t>
            </a:r>
            <a:r>
              <a:rPr lang="en-US" dirty="0"/>
              <a:t>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Making a single object public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  <p:pic>
        <p:nvPicPr>
          <p:cNvPr id="5" name="Content Placeholder 4" descr="s3-objec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15861"/>
          <a:stretch/>
        </p:blipFill>
        <p:spPr>
          <a:xfrm>
            <a:off x="260507" y="1716713"/>
            <a:ext cx="8658904" cy="4809239"/>
          </a:xfrm>
        </p:spPr>
      </p:pic>
    </p:spTree>
    <p:extLst>
      <p:ext uri="{BB962C8B-B14F-4D97-AF65-F5344CB8AC3E}">
        <p14:creationId xmlns:p14="http://schemas.microsoft.com/office/powerpoint/2010/main" val="185247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Access Rules Simple and Consistent</a:t>
            </a:r>
          </a:p>
          <a:p>
            <a:r>
              <a:rPr lang="en-US" dirty="0" smtClean="0"/>
              <a:t>For Users: use IAM Policies</a:t>
            </a:r>
          </a:p>
          <a:p>
            <a:r>
              <a:rPr lang="en-US" dirty="0" smtClean="0"/>
              <a:t>For Applications: use IAM Policies or IAM Roles</a:t>
            </a:r>
          </a:p>
          <a:p>
            <a:r>
              <a:rPr lang="en-US" dirty="0" smtClean="0"/>
              <a:t>For Public Access:</a:t>
            </a:r>
            <a:endParaRPr lang="en-US" dirty="0"/>
          </a:p>
          <a:p>
            <a:pPr lvl="1"/>
            <a:r>
              <a:rPr lang="en-US" dirty="0" smtClean="0"/>
              <a:t>choose either Bucket Policies or Object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Access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region closest to majority of customers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use “.” in bucket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“.” will prevent valid SSL requests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best performance do not use sequential keys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keys all written to same S3 partition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random keys to spread writes to different partition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go over 100 Buckets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Instructions for Configuration</a:t>
            </a:r>
          </a:p>
          <a:p>
            <a:r>
              <a:rPr lang="en-US" dirty="0" smtClean="0"/>
              <a:t>Released on March 24, 2015</a:t>
            </a:r>
          </a:p>
          <a:p>
            <a:r>
              <a:rPr lang="en-US" dirty="0" smtClean="0"/>
              <a:t>Use Cross Region Replication to Automatically push Objects from one Region to Another</a:t>
            </a:r>
          </a:p>
          <a:p>
            <a:r>
              <a:rPr lang="en-US" dirty="0" smtClean="0"/>
              <a:t>Replication includes object ACLs, metadata</a:t>
            </a:r>
            <a:r>
              <a:rPr lang="en-US" dirty="0"/>
              <a:t> </a:t>
            </a:r>
            <a:r>
              <a:rPr lang="en-US" dirty="0" smtClean="0"/>
              <a:t>and Reduced Redundancy Storage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S3 Cross Region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of all user and auto photos for a Ride Sharing network</a:t>
            </a:r>
          </a:p>
          <a:p>
            <a:r>
              <a:rPr lang="en-US" dirty="0" smtClean="0"/>
              <a:t>Origin for a CDN used by all company websites</a:t>
            </a:r>
          </a:p>
          <a:p>
            <a:r>
              <a:rPr lang="en-US" dirty="0" smtClean="0"/>
              <a:t>Archival Storage and Backup</a:t>
            </a:r>
          </a:p>
          <a:p>
            <a:r>
              <a:rPr lang="en-US" dirty="0" smtClean="0"/>
              <a:t>Performed analysis where Azure was less expensive due to cost of “PUTS” on AWS being higher than 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Access Data Storage using Blob Storage</a:t>
            </a:r>
          </a:p>
          <a:p>
            <a:r>
              <a:rPr lang="en-US" dirty="0" smtClean="0"/>
              <a:t>Unlimited in Capacity</a:t>
            </a:r>
            <a:endParaRPr lang="en-US" dirty="0"/>
          </a:p>
          <a:p>
            <a:r>
              <a:rPr lang="en-US" dirty="0" smtClean="0"/>
              <a:t>11 9’s Durable (</a:t>
            </a:r>
            <a:r>
              <a:rPr lang="en-US" dirty="0"/>
              <a:t>99.999999999</a:t>
            </a:r>
            <a:r>
              <a:rPr lang="en-US" dirty="0" smtClean="0"/>
              <a:t>%)</a:t>
            </a:r>
          </a:p>
          <a:p>
            <a:r>
              <a:rPr lang="en-US" dirty="0" smtClean="0"/>
              <a:t>99.99% Available</a:t>
            </a:r>
          </a:p>
          <a:p>
            <a:r>
              <a:rPr lang="en-US" dirty="0" smtClean="0"/>
              <a:t>99.9% uptime, per SLA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Level Security with Wildcards</a:t>
            </a:r>
          </a:p>
          <a:p>
            <a:r>
              <a:rPr lang="en-US" dirty="0" smtClean="0"/>
              <a:t>Object Versioning</a:t>
            </a:r>
          </a:p>
          <a:p>
            <a:r>
              <a:rPr lang="en-US" dirty="0" smtClean="0"/>
              <a:t>Object Archival using Glacier</a:t>
            </a:r>
          </a:p>
          <a:p>
            <a:r>
              <a:rPr lang="en-US" dirty="0" smtClean="0"/>
              <a:t>Cross Region Replication</a:t>
            </a:r>
          </a:p>
          <a:p>
            <a:r>
              <a:rPr lang="en-US" dirty="0" smtClean="0"/>
              <a:t>Static Website Hosting</a:t>
            </a:r>
          </a:p>
          <a:p>
            <a:pPr lvl="1"/>
            <a:r>
              <a:rPr lang="en-US" dirty="0" smtClean="0"/>
              <a:t>Static Files</a:t>
            </a:r>
          </a:p>
          <a:p>
            <a:pPr lvl="1"/>
            <a:r>
              <a:rPr lang="en-US" dirty="0" smtClean="0"/>
              <a:t>Redirects</a:t>
            </a:r>
          </a:p>
          <a:p>
            <a:r>
              <a:rPr lang="en-US" dirty="0" smtClean="0"/>
              <a:t>SSL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Storage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Replicates across AZs by default</a:t>
            </a:r>
          </a:p>
          <a:p>
            <a:pPr lvl="1"/>
            <a:r>
              <a:rPr lang="en-US" dirty="0" smtClean="0"/>
              <a:t>Replicates across Regions </a:t>
            </a:r>
          </a:p>
          <a:p>
            <a:r>
              <a:rPr lang="en-US" dirty="0" smtClean="0"/>
              <a:t>Fast to Setup and Easy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Costs should be compared against competitors</a:t>
            </a:r>
          </a:p>
          <a:p>
            <a:r>
              <a:rPr lang="en-US" dirty="0" smtClean="0"/>
              <a:t>Performance can be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is true for All Regions:</a:t>
            </a:r>
          </a:p>
          <a:p>
            <a:r>
              <a:rPr lang="en-US" dirty="0" smtClean="0"/>
              <a:t>Replace Object, Read Object – may result in read of previous object’s data</a:t>
            </a:r>
          </a:p>
          <a:p>
            <a:r>
              <a:rPr lang="en-US" dirty="0" smtClean="0"/>
              <a:t>Delete Object, Read Object – deleted object may be read</a:t>
            </a:r>
          </a:p>
          <a:p>
            <a:r>
              <a:rPr lang="en-US" dirty="0" smtClean="0"/>
              <a:t>Delete Object, List Objects – deleted object may show in list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Regions except US-Standard allow “Read-After-Write” Consistency for </a:t>
            </a:r>
            <a:r>
              <a:rPr lang="en-US" i="1" dirty="0" smtClean="0"/>
              <a:t>New</a:t>
            </a:r>
            <a:r>
              <a:rPr lang="en-US" dirty="0" smtClean="0"/>
              <a:t> Objects</a:t>
            </a:r>
          </a:p>
          <a:p>
            <a:pPr lvl="1"/>
            <a:r>
              <a:rPr lang="en-US" dirty="0"/>
              <a:t>Write Object, Read Object = </a:t>
            </a:r>
            <a:r>
              <a:rPr lang="en-US" dirty="0" smtClean="0"/>
              <a:t>Object Read</a:t>
            </a:r>
          </a:p>
          <a:p>
            <a:r>
              <a:rPr lang="en-US" dirty="0"/>
              <a:t>US-Standard Region Only:</a:t>
            </a:r>
          </a:p>
          <a:p>
            <a:pPr lvl="1"/>
            <a:r>
              <a:rPr lang="en-US" dirty="0"/>
              <a:t>Write Object, Read Object – may result in “key does not exist”</a:t>
            </a:r>
          </a:p>
          <a:p>
            <a:pPr lvl="1"/>
            <a:r>
              <a:rPr lang="en-US" dirty="0"/>
              <a:t>Write Object, List Keys – may result in object not appear in list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Based </a:t>
            </a:r>
            <a:r>
              <a:rPr lang="en-US" dirty="0" smtClean="0"/>
              <a:t>Policies:</a:t>
            </a:r>
          </a:p>
          <a:p>
            <a:pPr lvl="1"/>
            <a:r>
              <a:rPr lang="en-US" i="1" dirty="0" smtClean="0"/>
              <a:t>Policies that are applied on a S3 Resource</a:t>
            </a:r>
          </a:p>
          <a:p>
            <a:pPr lvl="1"/>
            <a:r>
              <a:rPr lang="en-US" dirty="0" smtClean="0"/>
              <a:t>Bucket Policy</a:t>
            </a:r>
          </a:p>
          <a:p>
            <a:pPr lvl="1"/>
            <a:r>
              <a:rPr lang="en-US" dirty="0" smtClean="0"/>
              <a:t>Bucket ACL</a:t>
            </a:r>
          </a:p>
          <a:p>
            <a:pPr lvl="1"/>
            <a:r>
              <a:rPr lang="en-US" dirty="0" smtClean="0"/>
              <a:t>Object ACL</a:t>
            </a:r>
          </a:p>
          <a:p>
            <a:r>
              <a:rPr lang="en-US" dirty="0" smtClean="0"/>
              <a:t>User Policies</a:t>
            </a:r>
          </a:p>
          <a:p>
            <a:pPr lvl="1"/>
            <a:r>
              <a:rPr lang="en-US" i="1" dirty="0" smtClean="0"/>
              <a:t>Rights that </a:t>
            </a:r>
            <a:r>
              <a:rPr lang="en-US" i="1" dirty="0"/>
              <a:t>are </a:t>
            </a:r>
            <a:r>
              <a:rPr lang="en-US" i="1" dirty="0" smtClean="0"/>
              <a:t>applied to a User or Group Resource</a:t>
            </a:r>
            <a:endParaRPr lang="en-US" dirty="0" smtClean="0"/>
          </a:p>
          <a:p>
            <a:pPr lvl="1"/>
            <a:r>
              <a:rPr lang="en-US" dirty="0" smtClean="0"/>
              <a:t>IAM</a:t>
            </a:r>
          </a:p>
          <a:p>
            <a:r>
              <a:rPr lang="en-US" dirty="0" smtClean="0"/>
              <a:t>Not Covered</a:t>
            </a:r>
          </a:p>
          <a:p>
            <a:pPr lvl="1"/>
            <a:r>
              <a:rPr lang="en-US" dirty="0" smtClean="0"/>
              <a:t>Cross-Account Access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Access</a:t>
            </a:r>
            <a:br>
              <a:rPr lang="en-US" dirty="0" smtClean="0"/>
            </a:br>
            <a:r>
              <a:rPr lang="en-US" dirty="0" smtClean="0"/>
              <a:t>Policies, ACLs and IAM,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“User Policy” - applied to a user, group or resource that can assume a role</a:t>
            </a:r>
          </a:p>
          <a:p>
            <a:r>
              <a:rPr lang="en-US" dirty="0"/>
              <a:t>Written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 smtClean="0"/>
              <a:t>Control Specific Actions at an Object Level (example: allow write of object named: s3://</a:t>
            </a:r>
            <a:r>
              <a:rPr lang="en-US" dirty="0" err="1" smtClean="0"/>
              <a:t>mybucket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/>
              <a:t>Can only grant access to the </a:t>
            </a:r>
            <a:r>
              <a:rPr lang="en-US" dirty="0" smtClean="0"/>
              <a:t>user/group </a:t>
            </a:r>
            <a:r>
              <a:rPr lang="en-US" dirty="0"/>
              <a:t>the policy is applied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not grant anonymous </a:t>
            </a:r>
            <a:r>
              <a:rPr lang="en-US" dirty="0" smtClean="0"/>
              <a:t>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iam-policy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16012"/>
          <a:stretch/>
        </p:blipFill>
        <p:spPr>
          <a:xfrm>
            <a:off x="160540" y="1591056"/>
            <a:ext cx="8983460" cy="5061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1862</TotalTime>
  <Words>1116</Words>
  <Application>Microsoft Macintosh PowerPoint</Application>
  <PresentationFormat>On-screen Show (4:3)</PresentationFormat>
  <Paragraphs>162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AWS S3</vt:lpstr>
      <vt:lpstr>S3: Introduction</vt:lpstr>
      <vt:lpstr>S3: Features</vt:lpstr>
      <vt:lpstr>S3: Benefits and Challenges</vt:lpstr>
      <vt:lpstr>S3: Eventual Consistency I</vt:lpstr>
      <vt:lpstr>S3: Eventual Consistency II</vt:lpstr>
      <vt:lpstr>S3: Access Policies, ACLs and IAM, Oh My!</vt:lpstr>
      <vt:lpstr>S3: IAM Access</vt:lpstr>
      <vt:lpstr>S3: IAM Access</vt:lpstr>
      <vt:lpstr>S3: Bucket Policy</vt:lpstr>
      <vt:lpstr>S3: Bucket Policy</vt:lpstr>
      <vt:lpstr>S3: Bucket ACL</vt:lpstr>
      <vt:lpstr>S3: Bucket ACL</vt:lpstr>
      <vt:lpstr>S3: Object ACL</vt:lpstr>
      <vt:lpstr>S3: Object ACL</vt:lpstr>
      <vt:lpstr>S3: Access Best Practices</vt:lpstr>
      <vt:lpstr>S3: Best Practices</vt:lpstr>
      <vt:lpstr>Hands On: S3 Cross Region Replication</vt:lpstr>
      <vt:lpstr>S3: Practical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2087</cp:revision>
  <dcterms:created xsi:type="dcterms:W3CDTF">2012-11-15T04:07:16Z</dcterms:created>
  <dcterms:modified xsi:type="dcterms:W3CDTF">2015-04-20T14:46:44Z</dcterms:modified>
</cp:coreProperties>
</file>