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76" r:id="rId3"/>
    <p:sldId id="282" r:id="rId4"/>
    <p:sldId id="284" r:id="rId5"/>
    <p:sldId id="288" r:id="rId6"/>
    <p:sldId id="289" r:id="rId7"/>
    <p:sldId id="291" r:id="rId8"/>
    <p:sldId id="292" r:id="rId9"/>
    <p:sldId id="293" r:id="rId10"/>
    <p:sldId id="280" r:id="rId11"/>
    <p:sldId id="283" r:id="rId12"/>
    <p:sldId id="278" r:id="rId13"/>
    <p:sldId id="286" r:id="rId14"/>
    <p:sldId id="279" r:id="rId15"/>
    <p:sldId id="277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73105" autoAdjust="0"/>
  </p:normalViewPr>
  <p:slideViewPr>
    <p:cSldViewPr snapToGrid="0" snapToObjects="1">
      <p:cViewPr varScale="1">
        <p:scale>
          <a:sx n="47" d="100"/>
          <a:sy n="47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blogs.aws.amazon.com</a:t>
            </a:r>
            <a:r>
              <a:rPr lang="en-US" dirty="0" smtClean="0"/>
              <a:t>/security/post/Tx29HCT3ABL7LP3/Resource-level-Permissions-for-EC2-Controlling-Management-Access-on-Specific-Ins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1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ARN Identification: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/general/latest/gr/</a:t>
            </a:r>
            <a:r>
              <a:rPr lang="en-US" dirty="0" err="1" smtClean="0"/>
              <a:t>aws</a:t>
            </a:r>
            <a:r>
              <a:rPr lang="en-US" dirty="0" smtClean="0"/>
              <a:t>-</a:t>
            </a:r>
            <a:r>
              <a:rPr lang="en-US" dirty="0" err="1" smtClean="0"/>
              <a:t>arns</a:t>
            </a:r>
            <a:r>
              <a:rPr lang="en-US" dirty="0" smtClean="0"/>
              <a:t>-and-</a:t>
            </a:r>
            <a:r>
              <a:rPr lang="en-US" dirty="0" err="1" smtClean="0"/>
              <a:t>namespaces.html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Service</a:t>
            </a:r>
            <a:r>
              <a:rPr lang="en-US" baseline="0" dirty="0" smtClean="0"/>
              <a:t> Namespaces: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/general/latest/gr/</a:t>
            </a:r>
            <a:r>
              <a:rPr lang="en-US" baseline="0" dirty="0" err="1" smtClean="0"/>
              <a:t>aws-arns-and-namespaces.html#genref-aws-service-namespaces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12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Role for EC2: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/iam-roles-for-amazon-ec2.html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10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IAM Best Practices: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/IAM/latest/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IAMBestPractices.html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iam</a:t>
            </a:r>
            <a:r>
              <a:rPr lang="en-US" dirty="0" smtClean="0"/>
              <a:t>/details/manage-users/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7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No. Result of policy evaluation: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No. The resource (</a:t>
            </a:r>
            <a:r>
              <a:rPr lang="de-DE" baseline="0" dirty="0" smtClean="0"/>
              <a:t>i-8f00e559)</a:t>
            </a:r>
            <a:r>
              <a:rPr lang="en-US" baseline="0" dirty="0" smtClean="0"/>
              <a:t> specified in the resource context does not match the resources for which Actions are specified in the given policy.</a:t>
            </a: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AccessPolicyLanguage_EvaluationLogic.html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No. Result of policy evaluation: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Yes. The resource (</a:t>
            </a:r>
            <a:r>
              <a:rPr lang="de-DE" baseline="0" dirty="0" smtClean="0"/>
              <a:t>i-8f00e559)</a:t>
            </a:r>
            <a:r>
              <a:rPr lang="en-US" baseline="0" dirty="0" smtClean="0"/>
              <a:t> specified in the resource context matches the resources for which Actions are specified in the given policy.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No. The command (terminate-instances)</a:t>
            </a:r>
            <a:r>
              <a:rPr lang="en-US" baseline="0" dirty="0" smtClean="0"/>
              <a:t> in the resource context does not match the commands allowed in the “Action” element in the given policy.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AccessPolicyLanguage_EvaluationLogic.html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Yes. Result of policy evaluation: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Yes. The resource (</a:t>
            </a:r>
            <a:r>
              <a:rPr lang="de-DE" baseline="0" dirty="0" smtClean="0"/>
              <a:t>i-8f00e559)</a:t>
            </a:r>
            <a:r>
              <a:rPr lang="en-US" baseline="0" dirty="0" smtClean="0"/>
              <a:t> specified in the resource context does matches the resources for which Actions are specified in the given policy.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Yes. The command (terminate-instances)</a:t>
            </a:r>
            <a:r>
              <a:rPr lang="en-US" baseline="0" dirty="0" smtClean="0"/>
              <a:t> in the resource context does not match the commands allowed in the “Action” element in the given policy.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AccessPolicyLanguage_EvaluationLogic.html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r>
              <a:rPr lang="en-US" smtClean="0"/>
              <a:t>: No. </a:t>
            </a:r>
            <a:r>
              <a:rPr lang="en-US" dirty="0" smtClean="0"/>
              <a:t>Result of policy evaluation: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No. The resource (</a:t>
            </a:r>
            <a:r>
              <a:rPr lang="de-DE" baseline="0" dirty="0" smtClean="0"/>
              <a:t>i-8f00e559)</a:t>
            </a:r>
            <a:r>
              <a:rPr lang="en-US" baseline="0" dirty="0" smtClean="0"/>
              <a:t> specified in the resource context does not match the resources for which Actions are specified in the given policy.</a:t>
            </a: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AccessPolicyLanguage_EvaluationLogic.html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Depends. Result of policy</a:t>
            </a:r>
            <a:r>
              <a:rPr lang="en-US" baseline="0" dirty="0" smtClean="0"/>
              <a:t> evaluation</a:t>
            </a:r>
            <a:r>
              <a:rPr lang="en-US" dirty="0" smtClean="0"/>
              <a:t>:</a:t>
            </a:r>
          </a:p>
          <a:p>
            <a:pPr marL="228600" indent="-228600">
              <a:buAutoNum type="arabicPeriod"/>
            </a:pPr>
            <a:r>
              <a:rPr lang="en-US" dirty="0" smtClean="0"/>
              <a:t>The terminate-instances</a:t>
            </a:r>
            <a:r>
              <a:rPr lang="en-US" baseline="0" dirty="0" smtClean="0"/>
              <a:t> command in the resource context does not match the commands allowed in the “Action” element in the given policy.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resource (</a:t>
            </a:r>
            <a:r>
              <a:rPr lang="de-DE" baseline="0" dirty="0" smtClean="0"/>
              <a:t>i-8f00e559)</a:t>
            </a:r>
            <a:r>
              <a:rPr lang="en-US" baseline="0" dirty="0" smtClean="0"/>
              <a:t> on which an action is requested matches the resource given in the resource context, but in this case the action is not allowed.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CurrentTime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yyyy-mm-ddThh:mm:ssZ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resource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evaluated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against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Condition</a:t>
            </a:r>
            <a:r>
              <a:rPr lang="de-DE" baseline="0" dirty="0" smtClean="0"/>
              <a:t>“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policy</a:t>
            </a:r>
            <a:r>
              <a:rPr lang="de-DE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would you use a</a:t>
            </a:r>
            <a:r>
              <a:rPr lang="en-US" baseline="0" dirty="0" smtClean="0"/>
              <a:t> Managed Policy versus an Inline Policy:</a:t>
            </a:r>
          </a:p>
          <a:p>
            <a:r>
              <a:rPr lang="en-US" baseline="0" dirty="0" smtClean="0"/>
              <a:t>1. If you require that a policy be utilized by multiple types of principles, use a Managed Policy. As an example, you would use an IAM Role with an application running on EC2 and you would use an IAM Policy with an application running on a </a:t>
            </a:r>
            <a:r>
              <a:rPr lang="en-US" baseline="0" smtClean="0"/>
              <a:t>Developer’s laptop.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/policies-managed-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dirty="0" err="1" smtClean="0"/>
              <a:t>inline.html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64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PolicyVariables.html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nsole.aws.amazon.com/ia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Identity and </a:t>
            </a:r>
            <a:r>
              <a:rPr lang="en-US" smtClean="0"/>
              <a:t>Access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Roles and Users Compared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IAM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using AWS SDKs, it “just works”</a:t>
            </a:r>
          </a:p>
          <a:p>
            <a:r>
              <a:rPr lang="en-US" dirty="0"/>
              <a:t>Supported only on EC2 and AWS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dirty="0" smtClean="0"/>
              <a:t>Credential rotation provided by Amazon</a:t>
            </a:r>
          </a:p>
          <a:p>
            <a:r>
              <a:rPr lang="en-US" dirty="0" smtClean="0"/>
              <a:t>Available via instance meta-data query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IAM Users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Can be utilized on non-AWS Resources</a:t>
            </a:r>
          </a:p>
          <a:p>
            <a:r>
              <a:rPr lang="en-US" dirty="0" smtClean="0"/>
              <a:t>Permissions can be tested easily</a:t>
            </a:r>
          </a:p>
          <a:p>
            <a:r>
              <a:rPr lang="en-US" dirty="0" smtClean="0"/>
              <a:t>Difficult to Secure (has to be checked in / distributed securely)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Managed vs. Inline Policies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65514" y="2478023"/>
            <a:ext cx="3822192" cy="639762"/>
          </a:xfrm>
        </p:spPr>
        <p:txBody>
          <a:bodyPr/>
          <a:lstStyle/>
          <a:p>
            <a:r>
              <a:rPr lang="en-US" dirty="0" smtClean="0"/>
              <a:t>Managed Policy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832" b="664"/>
          <a:stretch/>
        </p:blipFill>
        <p:spPr>
          <a:xfrm>
            <a:off x="459337" y="3317876"/>
            <a:ext cx="3820055" cy="3366428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864608" y="2496789"/>
            <a:ext cx="3822192" cy="639762"/>
          </a:xfrm>
        </p:spPr>
        <p:txBody>
          <a:bodyPr/>
          <a:lstStyle/>
          <a:p>
            <a:r>
              <a:rPr lang="en-US" dirty="0" smtClean="0"/>
              <a:t>Inline Policy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786" r="908"/>
          <a:stretch/>
        </p:blipFill>
        <p:spPr>
          <a:xfrm>
            <a:off x="4634114" y="3593712"/>
            <a:ext cx="4222354" cy="2412661"/>
          </a:xfrm>
        </p:spPr>
      </p:pic>
    </p:spTree>
    <p:extLst>
      <p:ext uri="{BB962C8B-B14F-4D97-AF65-F5344CB8AC3E}">
        <p14:creationId xmlns:p14="http://schemas.microsoft.com/office/powerpoint/2010/main" val="4224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Use IAM Policy Variables within IAM Policy Documents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"Version": "2012-10-17",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"s3:GetObject",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"s3:PutObject"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    "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Resource”:[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"arn:aws:s3::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: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user_bucket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${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aws:username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}/*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"]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Policy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"Resource”:[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arn:aws:ec2:us-west-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2: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12345:user/tom”]</a:t>
            </a:r>
          </a:p>
          <a:p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rn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: always included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artition: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aws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 although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aws-cn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exists for China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service: ec2,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rds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iam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 etc.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region: us-west-2, us-east-1,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use wildcards here if possible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ccount id: an AWS account ID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use wildcards here if possible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esource: varies by service, examples: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security-group/sg-1a2b3c4d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reports-batch-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sqs</a:t>
            </a: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mybucket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myobjectpath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/*</a:t>
            </a:r>
          </a:p>
          <a:p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</a:t>
            </a:r>
            <a:br>
              <a:rPr lang="en-US" dirty="0"/>
            </a:br>
            <a:r>
              <a:rPr lang="en-US" dirty="0"/>
              <a:t>Resource Identification with ARN</a:t>
            </a:r>
          </a:p>
        </p:txBody>
      </p:sp>
    </p:spTree>
    <p:extLst>
      <p:ext uri="{BB962C8B-B14F-4D97-AF65-F5344CB8AC3E}">
        <p14:creationId xmlns:p14="http://schemas.microsoft.com/office/powerpoint/2010/main" val="414146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API calls to be made from an Application on EC2</a:t>
            </a:r>
          </a:p>
          <a:p>
            <a:r>
              <a:rPr lang="en-US" dirty="0" smtClean="0"/>
              <a:t>Access Key and Secret Key available </a:t>
            </a:r>
            <a:r>
              <a:rPr lang="en-US" dirty="0"/>
              <a:t>at URL curl http://169.254.169.254/latest/meta-data/</a:t>
            </a:r>
            <a:r>
              <a:rPr lang="en-US" dirty="0" err="1"/>
              <a:t>iam</a:t>
            </a:r>
            <a:r>
              <a:rPr lang="en-US" dirty="0"/>
              <a:t>/security-credentials/</a:t>
            </a:r>
            <a:r>
              <a:rPr lang="en-US" dirty="0" err="1"/>
              <a:t>role_name</a:t>
            </a:r>
            <a:endParaRPr lang="en-US" dirty="0" smtClean="0"/>
          </a:p>
          <a:p>
            <a:r>
              <a:rPr lang="en-US" dirty="0" smtClean="0"/>
              <a:t>Official AWS SDKs can retrieve this Access Key and Secret Key for you – it “just works”</a:t>
            </a:r>
          </a:p>
          <a:p>
            <a:r>
              <a:rPr lang="en-US" dirty="0" smtClean="0"/>
              <a:t>Credentials rotated Automatically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IAM Roles for EC2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IAM instead of Root Account</a:t>
            </a:r>
          </a:p>
          <a:p>
            <a:r>
              <a:rPr lang="en-US" dirty="0" smtClean="0"/>
              <a:t>Use IAM groups</a:t>
            </a:r>
          </a:p>
          <a:p>
            <a:r>
              <a:rPr lang="en-US" dirty="0"/>
              <a:t>Use Multi-Factor </a:t>
            </a:r>
            <a:r>
              <a:rPr lang="en-US" dirty="0" smtClean="0"/>
              <a:t>Authentication if Possible</a:t>
            </a:r>
          </a:p>
          <a:p>
            <a:r>
              <a:rPr lang="en-US" dirty="0" smtClean="0"/>
              <a:t>Provide IAM password reset sparingly</a:t>
            </a:r>
          </a:p>
          <a:p>
            <a:r>
              <a:rPr lang="en-US" dirty="0" smtClean="0"/>
              <a:t>Use “Least Privilege Principle” if Organization Allows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IAM roles to allow EC2 servers access to S3 buckets in order to retrieve configuration information</a:t>
            </a:r>
          </a:p>
          <a:p>
            <a:r>
              <a:rPr lang="en-US" dirty="0" smtClean="0"/>
              <a:t>Use IAM users to provide only required access to S3 and SQS for applications</a:t>
            </a:r>
          </a:p>
          <a:p>
            <a:pPr lvl="1"/>
            <a:r>
              <a:rPr lang="en-US" dirty="0" smtClean="0"/>
              <a:t>scraper-prod01 = access scraper-prod01-* Queues and s3://scraper/prod01/* resources</a:t>
            </a:r>
            <a:endParaRPr lang="en-US" dirty="0"/>
          </a:p>
          <a:p>
            <a:r>
              <a:rPr lang="en-US" dirty="0" smtClean="0"/>
              <a:t>Use IAM Policy Variables to create “Home Folders” on S3:</a:t>
            </a:r>
          </a:p>
          <a:p>
            <a:pPr lvl="1"/>
            <a:r>
              <a:rPr lang="en-US" dirty="0"/>
              <a:t>"arn:aws:s3:::</a:t>
            </a:r>
            <a:r>
              <a:rPr lang="en-US" dirty="0" err="1"/>
              <a:t>company_backups</a:t>
            </a:r>
            <a:r>
              <a:rPr lang="en-US" dirty="0"/>
              <a:t>/${</a:t>
            </a:r>
            <a:r>
              <a:rPr lang="en-US" dirty="0" err="1"/>
              <a:t>aws:username</a:t>
            </a:r>
            <a:r>
              <a:rPr lang="en-US" dirty="0"/>
              <a:t>}/*"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Practical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Controls access* to AWS services and resources</a:t>
            </a:r>
          </a:p>
          <a:p>
            <a:pPr lvl="1"/>
            <a:r>
              <a:rPr lang="en-US" dirty="0" smtClean="0"/>
              <a:t>access* does not mean “login”</a:t>
            </a:r>
          </a:p>
          <a:p>
            <a:r>
              <a:rPr lang="en-US" dirty="0" smtClean="0"/>
              <a:t>Three types of principles:</a:t>
            </a:r>
          </a:p>
          <a:p>
            <a:pPr lvl="1"/>
            <a:r>
              <a:rPr lang="en-US" dirty="0" smtClean="0"/>
              <a:t>Users, Roles and Federated Users</a:t>
            </a:r>
          </a:p>
          <a:p>
            <a:r>
              <a:rPr lang="en-US" dirty="0" smtClean="0"/>
              <a:t>IAM identities are account-wide</a:t>
            </a:r>
          </a:p>
          <a:p>
            <a:r>
              <a:rPr lang="en-US" dirty="0" smtClean="0"/>
              <a:t>Granularity: provides ability to control action on a particular resource type or even a particular resource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Ease of Administration</a:t>
            </a:r>
          </a:p>
          <a:p>
            <a:r>
              <a:rPr lang="en-US" dirty="0" smtClean="0"/>
              <a:t>High Degree of Granularity</a:t>
            </a:r>
          </a:p>
          <a:p>
            <a:r>
              <a:rPr lang="en-US" dirty="0" smtClean="0"/>
              <a:t>IAM Roles makes credential retrieval easy</a:t>
            </a:r>
          </a:p>
          <a:p>
            <a:r>
              <a:rPr lang="en-US" dirty="0" smtClean="0"/>
              <a:t>Works with Tags for Flexibility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Control is limited to resource – can not control SSH to EC2 or access to RDS</a:t>
            </a:r>
          </a:p>
          <a:p>
            <a:r>
              <a:rPr lang="en-US" dirty="0" smtClean="0"/>
              <a:t>IAM Roles are AWS specific</a:t>
            </a:r>
          </a:p>
          <a:p>
            <a:r>
              <a:rPr lang="en-US" dirty="0" smtClean="0"/>
              <a:t>IAM Roles expose credentials more broadly than desired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Passwords:</a:t>
            </a:r>
          </a:p>
          <a:p>
            <a:pPr lvl="1"/>
            <a:r>
              <a:rPr lang="en-US" dirty="0" smtClean="0"/>
              <a:t>Grant Access to the AWS Console</a:t>
            </a:r>
          </a:p>
          <a:p>
            <a:pPr lvl="1"/>
            <a:r>
              <a:rPr lang="en-US" dirty="0" smtClean="0"/>
              <a:t>Console URL can </a:t>
            </a:r>
            <a:r>
              <a:rPr lang="en-US" dirty="0"/>
              <a:t>be found at: </a:t>
            </a:r>
            <a:r>
              <a:rPr lang="en-US" dirty="0">
                <a:hlinkClick r:id="rId3"/>
              </a:rPr>
              <a:t>https://console.aws.amazon.com/iam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Keys:</a:t>
            </a:r>
          </a:p>
          <a:p>
            <a:pPr lvl="1"/>
            <a:r>
              <a:rPr lang="en-US" dirty="0" smtClean="0"/>
              <a:t>Access Key and Secret Key Pair</a:t>
            </a:r>
          </a:p>
          <a:p>
            <a:pPr lvl="1"/>
            <a:r>
              <a:rPr lang="en-US" dirty="0" smtClean="0"/>
              <a:t>Allow programmatic access to the Amazon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 Users: Passwords and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Command: </a:t>
            </a:r>
            <a:r>
              <a:rPr lang="en-US" dirty="0" err="1" smtClean="0">
                <a:latin typeface="Courier"/>
                <a:cs typeface="Courier"/>
              </a:rPr>
              <a:t>aws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ec2 terminate-instances --instance-ids i-</a:t>
            </a:r>
            <a:r>
              <a:rPr lang="en-US" dirty="0" smtClean="0">
                <a:latin typeface="Courier"/>
                <a:cs typeface="Courier"/>
              </a:rPr>
              <a:t>8f00e559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"s3:GetObject",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"s3:PutObject"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"Resource”:["arn:aws:s3:::</a:t>
            </a:r>
            <a:r>
              <a:rPr lang="en-US" dirty="0" err="1">
                <a:latin typeface="Courier"/>
                <a:cs typeface="Courier"/>
              </a:rPr>
              <a:t>user_bucket</a:t>
            </a:r>
            <a:r>
              <a:rPr lang="en-US" dirty="0">
                <a:latin typeface="Courier"/>
                <a:cs typeface="Courier"/>
              </a:rPr>
              <a:t>/${</a:t>
            </a:r>
            <a:r>
              <a:rPr lang="en-US" dirty="0" err="1">
                <a:latin typeface="Courier"/>
                <a:cs typeface="Courier"/>
              </a:rPr>
              <a:t>aws:username</a:t>
            </a:r>
            <a:r>
              <a:rPr lang="en-US" dirty="0">
                <a:latin typeface="Courier"/>
                <a:cs typeface="Courier"/>
              </a:rPr>
              <a:t>}/*"]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Will it Terminate?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Command: </a:t>
            </a:r>
            <a:r>
              <a:rPr lang="en-US" dirty="0" err="1" smtClean="0">
                <a:latin typeface="Courier"/>
                <a:cs typeface="Courier"/>
              </a:rPr>
              <a:t>aws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ec2 terminate-instances --instance-ids i-</a:t>
            </a:r>
            <a:r>
              <a:rPr lang="en-US" dirty="0" smtClean="0">
                <a:latin typeface="Courier"/>
                <a:cs typeface="Courier"/>
              </a:rPr>
              <a:t>8f00e559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smtClean="0">
                <a:latin typeface="Courier"/>
                <a:cs typeface="Courier"/>
              </a:rPr>
              <a:t>”ec2:Describe*"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>
                <a:latin typeface="Courier"/>
                <a:cs typeface="Courier"/>
              </a:rPr>
              <a:t>”ec2:</a:t>
            </a:r>
            <a:r>
              <a:rPr lang="en-US" dirty="0" smtClean="0">
                <a:latin typeface="Courier"/>
                <a:cs typeface="Courier"/>
              </a:rPr>
              <a:t>StartInstance”,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”ec2:StopInstance"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"Resource”:["</a:t>
            </a:r>
            <a:r>
              <a:rPr lang="en-US" dirty="0" smtClean="0">
                <a:latin typeface="Courier"/>
                <a:cs typeface="Courier"/>
              </a:rPr>
              <a:t>arn:aws:ec2:</a:t>
            </a:r>
            <a:r>
              <a:rPr lang="en-US" dirty="0">
                <a:latin typeface="Courier"/>
                <a:cs typeface="Courier"/>
              </a:rPr>
              <a:t>:</a:t>
            </a:r>
            <a:r>
              <a:rPr lang="en-US" dirty="0" smtClean="0">
                <a:latin typeface="Courier"/>
                <a:cs typeface="Courier"/>
              </a:rPr>
              <a:t>:*"</a:t>
            </a:r>
            <a:r>
              <a:rPr lang="en-US" dirty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Will it Terminate?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Command: </a:t>
            </a:r>
            <a:r>
              <a:rPr lang="en-US" dirty="0" err="1" smtClean="0">
                <a:latin typeface="Courier"/>
                <a:cs typeface="Courier"/>
              </a:rPr>
              <a:t>aws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ec2 terminate-instances --instance-ids i-</a:t>
            </a:r>
            <a:r>
              <a:rPr lang="en-US" dirty="0" smtClean="0">
                <a:latin typeface="Courier"/>
                <a:cs typeface="Courier"/>
              </a:rPr>
              <a:t>8f00e559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>
                <a:latin typeface="Courier"/>
                <a:cs typeface="Courier"/>
              </a:rPr>
              <a:t>”ec2</a:t>
            </a:r>
            <a:r>
              <a:rPr lang="en-US" dirty="0" smtClean="0">
                <a:latin typeface="Courier"/>
                <a:cs typeface="Courier"/>
              </a:rPr>
              <a:t>:Describe*”</a:t>
            </a:r>
            <a:r>
              <a:rPr lang="en-US" dirty="0">
                <a:latin typeface="Courier"/>
                <a:cs typeface="Courier"/>
              </a:rPr>
              <a:t>,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”ec2:TerminateInstances”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"Resource”:["</a:t>
            </a:r>
            <a:r>
              <a:rPr lang="en-US" dirty="0" smtClean="0">
                <a:latin typeface="Courier"/>
                <a:cs typeface="Courier"/>
              </a:rPr>
              <a:t>arn:aws:ec2:</a:t>
            </a:r>
            <a:r>
              <a:rPr lang="en-US" dirty="0">
                <a:latin typeface="Courier"/>
                <a:cs typeface="Courier"/>
              </a:rPr>
              <a:t>:</a:t>
            </a:r>
            <a:r>
              <a:rPr lang="en-US" dirty="0" smtClean="0">
                <a:latin typeface="Courier"/>
                <a:cs typeface="Courier"/>
              </a:rPr>
              <a:t>:*"</a:t>
            </a:r>
            <a:r>
              <a:rPr lang="en-US" dirty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Will it Terminate?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Command: </a:t>
            </a:r>
            <a:r>
              <a:rPr lang="en-US" dirty="0" err="1" smtClean="0">
                <a:latin typeface="Courier"/>
                <a:cs typeface="Courier"/>
              </a:rPr>
              <a:t>aws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ec2 terminate-instances --instance-ids i-</a:t>
            </a:r>
            <a:r>
              <a:rPr lang="en-US" dirty="0" smtClean="0">
                <a:latin typeface="Courier"/>
                <a:cs typeface="Courier"/>
              </a:rPr>
              <a:t>8f00e559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>
                <a:latin typeface="Courier"/>
                <a:cs typeface="Courier"/>
              </a:rPr>
              <a:t>”ec2</a:t>
            </a:r>
            <a:r>
              <a:rPr lang="en-US" dirty="0" smtClean="0">
                <a:latin typeface="Courier"/>
                <a:cs typeface="Courier"/>
              </a:rPr>
              <a:t>:Describe*”</a:t>
            </a:r>
            <a:r>
              <a:rPr lang="en-US" dirty="0">
                <a:latin typeface="Courier"/>
                <a:cs typeface="Courier"/>
              </a:rPr>
              <a:t>,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”ec2:TerminateInstances”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"Resource”:["</a:t>
            </a:r>
            <a:r>
              <a:rPr lang="en-US" dirty="0" smtClean="0">
                <a:latin typeface="Courier"/>
                <a:cs typeface="Courier"/>
              </a:rPr>
              <a:t>arn:aws:ec2:</a:t>
            </a:r>
            <a:r>
              <a:rPr lang="en-US" dirty="0">
                <a:latin typeface="Courier"/>
                <a:cs typeface="Courier"/>
              </a:rPr>
              <a:t>::instance/i-1a2b3c4d"]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Will it Terminate?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154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Command: </a:t>
            </a:r>
            <a:r>
              <a:rPr lang="en-US" dirty="0" err="1" smtClean="0">
                <a:latin typeface="Courier"/>
                <a:cs typeface="Courier"/>
              </a:rPr>
              <a:t>aws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ec2 terminate-instances --instance-ids i-</a:t>
            </a:r>
            <a:r>
              <a:rPr lang="en-US" dirty="0" smtClean="0">
                <a:latin typeface="Courier"/>
                <a:cs typeface="Courier"/>
              </a:rPr>
              <a:t>8f00e559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”</a:t>
            </a:r>
            <a:r>
              <a:rPr lang="en-US" dirty="0">
                <a:latin typeface="Courier"/>
                <a:cs typeface="Courier"/>
              </a:rPr>
              <a:t>ec2</a:t>
            </a:r>
            <a:r>
              <a:rPr lang="en-US" dirty="0" smtClean="0">
                <a:latin typeface="Courier"/>
                <a:cs typeface="Courier"/>
              </a:rPr>
              <a:t>:TerminateInstance”,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]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"Resource”:["</a:t>
            </a:r>
            <a:r>
              <a:rPr lang="en-US" dirty="0" smtClean="0">
                <a:latin typeface="Courier"/>
                <a:cs typeface="Courier"/>
              </a:rPr>
              <a:t>arn:aws:ec2:</a:t>
            </a:r>
            <a:r>
              <a:rPr lang="en-US" dirty="0">
                <a:latin typeface="Courier"/>
                <a:cs typeface="Courier"/>
              </a:rPr>
              <a:t>:</a:t>
            </a:r>
            <a:r>
              <a:rPr lang="en-US" dirty="0" smtClean="0">
                <a:latin typeface="Courier"/>
                <a:cs typeface="Courier"/>
              </a:rPr>
              <a:t>:*"]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"</a:t>
            </a:r>
            <a:r>
              <a:rPr lang="en-US" dirty="0">
                <a:latin typeface="Courier"/>
                <a:cs typeface="Courier"/>
              </a:rPr>
              <a:t>Condition":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      "</a:t>
            </a:r>
            <a:r>
              <a:rPr lang="en-US" dirty="0" err="1" smtClean="0">
                <a:latin typeface="Courier"/>
                <a:cs typeface="Courier"/>
              </a:rPr>
              <a:t>DateLessThan</a:t>
            </a:r>
            <a:r>
              <a:rPr lang="en-US" dirty="0">
                <a:latin typeface="Courier"/>
                <a:cs typeface="Courier"/>
              </a:rPr>
              <a:t>" :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smtClean="0">
                <a:latin typeface="Courier"/>
                <a:cs typeface="Courier"/>
              </a:rPr>
              <a:t>     "</a:t>
            </a:r>
            <a:r>
              <a:rPr lang="en-US" dirty="0" err="1">
                <a:latin typeface="Courier"/>
                <a:cs typeface="Courier"/>
              </a:rPr>
              <a:t>aws:CurrentTime</a:t>
            </a:r>
            <a:r>
              <a:rPr lang="en-US" dirty="0">
                <a:latin typeface="Courier"/>
                <a:cs typeface="Courier"/>
              </a:rPr>
              <a:t>" : "2015-05-24T20:00:</a:t>
            </a:r>
            <a:r>
              <a:rPr lang="en-US" dirty="0" smtClean="0">
                <a:latin typeface="Courier"/>
                <a:cs typeface="Courier"/>
              </a:rPr>
              <a:t>00Z”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}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}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Will it Terminate?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9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729</TotalTime>
  <Words>1232</Words>
  <Application>Microsoft Macintosh PowerPoint</Application>
  <PresentationFormat>On-screen Show (4:3)</PresentationFormat>
  <Paragraphs>214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Candara</vt:lpstr>
      <vt:lpstr>Courier</vt:lpstr>
      <vt:lpstr>Symbol</vt:lpstr>
      <vt:lpstr>Arial</vt:lpstr>
      <vt:lpstr>Waveform</vt:lpstr>
      <vt:lpstr>AWS Identity and Access Management</vt:lpstr>
      <vt:lpstr>IAM: Introduction</vt:lpstr>
      <vt:lpstr>IAM: Benefits and Challenges</vt:lpstr>
      <vt:lpstr>IAM Users: Passwords and Keys</vt:lpstr>
      <vt:lpstr>IAM: Will it Terminate?</vt:lpstr>
      <vt:lpstr>IAM: Will it Terminate?</vt:lpstr>
      <vt:lpstr>IAM: Will it Terminate?</vt:lpstr>
      <vt:lpstr>IAM: Will it Terminate?</vt:lpstr>
      <vt:lpstr>IAM: Will it Terminate?</vt:lpstr>
      <vt:lpstr>IAM: Roles and Users Compared</vt:lpstr>
      <vt:lpstr>IAM: Managed vs. Inline Policies</vt:lpstr>
      <vt:lpstr>IAM: Policy Variables</vt:lpstr>
      <vt:lpstr>IAM:  Resource Identification with ARN</vt:lpstr>
      <vt:lpstr>IAM: IAM Roles for EC2</vt:lpstr>
      <vt:lpstr>IAM: Best Practices</vt:lpstr>
      <vt:lpstr>IAM: Practical 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1743</cp:revision>
  <dcterms:created xsi:type="dcterms:W3CDTF">2012-11-15T04:07:16Z</dcterms:created>
  <dcterms:modified xsi:type="dcterms:W3CDTF">2015-12-01T20:44:20Z</dcterms:modified>
</cp:coreProperties>
</file>