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27"/>
  </p:notesMasterIdLst>
  <p:sldIdLst>
    <p:sldId id="256" r:id="rId2"/>
    <p:sldId id="295" r:id="rId3"/>
    <p:sldId id="258" r:id="rId4"/>
    <p:sldId id="277" r:id="rId5"/>
    <p:sldId id="278" r:id="rId6"/>
    <p:sldId id="279" r:id="rId7"/>
    <p:sldId id="298" r:id="rId8"/>
    <p:sldId id="281" r:id="rId9"/>
    <p:sldId id="300" r:id="rId10"/>
    <p:sldId id="291" r:id="rId11"/>
    <p:sldId id="287" r:id="rId12"/>
    <p:sldId id="304" r:id="rId13"/>
    <p:sldId id="289" r:id="rId14"/>
    <p:sldId id="301" r:id="rId15"/>
    <p:sldId id="296" r:id="rId16"/>
    <p:sldId id="285" r:id="rId17"/>
    <p:sldId id="286" r:id="rId18"/>
    <p:sldId id="302" r:id="rId19"/>
    <p:sldId id="288" r:id="rId20"/>
    <p:sldId id="290" r:id="rId21"/>
    <p:sldId id="305" r:id="rId22"/>
    <p:sldId id="282" r:id="rId23"/>
    <p:sldId id="284" r:id="rId24"/>
    <p:sldId id="303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lin Johnso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9" autoAdjust="0"/>
    <p:restoredTop sz="73227" autoAdjust="0"/>
  </p:normalViewPr>
  <p:slideViewPr>
    <p:cSldViewPr snapToGrid="0" snapToObjects="1">
      <p:cViewPr varScale="1">
        <p:scale>
          <a:sx n="47" d="100"/>
          <a:sy n="47" d="100"/>
        </p:scale>
        <p:origin x="18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43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EC2 SLA: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/ec2/</a:t>
            </a:r>
            <a:r>
              <a:rPr lang="en-US" baseline="0" dirty="0" err="1" smtClean="0"/>
              <a:t>sla</a:t>
            </a:r>
            <a:r>
              <a:rPr lang="en-US" baseline="0" dirty="0" smtClean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en.wikipedia.org</a:t>
            </a:r>
            <a:r>
              <a:rPr lang="en-US" baseline="0" dirty="0" smtClean="0"/>
              <a:t>/wiki/</a:t>
            </a:r>
            <a:r>
              <a:rPr lang="en-US" baseline="0" dirty="0" err="1" smtClean="0"/>
              <a:t>Scalability#Horizontal_and_vertical_scaling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References: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/AWSEC2/latest/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/using-network-</a:t>
            </a:r>
            <a:r>
              <a:rPr lang="en-US" baseline="0" dirty="0" err="1" smtClean="0"/>
              <a:t>security.html</a:t>
            </a: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Rules referencing IP Addresses: generally a poor practice due to difficulty in maintaining rules and changing IP addresses as result of DHCP, IP address changes or changes in physical infrastructure.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Rules referencing Security Groups: generally a good practice, particularly as new instances “scale” into service and inherit security group membership from Auto Scaling Group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*Exposing</a:t>
            </a:r>
            <a:r>
              <a:rPr lang="en-US" baseline="0" dirty="0" smtClean="0"/>
              <a:t> port 22 to the Internet is generally regarded as a poor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S3: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One of the few AWS Services with an SLA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Variable Performance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Performance Optimizations are Available (http://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/AmazonS3/latest/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/request-rate-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-</a:t>
            </a:r>
            <a:r>
              <a:rPr lang="en-US" baseline="0" dirty="0" err="1" smtClean="0"/>
              <a:t>considerations.html</a:t>
            </a:r>
            <a:r>
              <a:rPr lang="en-US" baseline="0" dirty="0" smtClean="0"/>
              <a:t>)</a:t>
            </a:r>
          </a:p>
          <a:p>
            <a:pPr marL="0" indent="0">
              <a:buFont typeface="Arial"/>
              <a:buNone/>
            </a:pPr>
            <a:r>
              <a:rPr lang="en-US" baseline="0" dirty="0" smtClean="0"/>
              <a:t>RDS: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EC2 Backed by EBS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 all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 are exposed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Multi-AZ has not been foolproof – for instance, the June 29, 2012 outage triggered failover events that failed to bring about database availability: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/message/67457/. Bug since resolved.</a:t>
            </a:r>
          </a:p>
          <a:p>
            <a:pPr marL="0" indent="0">
              <a:buFont typeface="Arial"/>
              <a:buNone/>
            </a:pPr>
            <a:r>
              <a:rPr lang="en-US" baseline="0" dirty="0" smtClean="0"/>
              <a:t>EBS: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 feature exists to replicate an EBS volume across availability zones in real-time, frequently resulting in single-AZ systems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/>
              <a:buChar char="•"/>
            </a:pPr>
            <a:r>
              <a:rPr lang="en-US" dirty="0" smtClean="0"/>
              <a:t>Cloud</a:t>
            </a:r>
            <a:r>
              <a:rPr lang="en-US" baseline="0" dirty="0" smtClean="0"/>
              <a:t> Computing definition, as taken the “The NIST Definition of Cloud Computing” “http://</a:t>
            </a:r>
            <a:r>
              <a:rPr lang="en-US" baseline="0" dirty="0" err="1" smtClean="0"/>
              <a:t>csrc.nist.gov</a:t>
            </a:r>
            <a:r>
              <a:rPr lang="en-US" baseline="0" dirty="0" smtClean="0"/>
              <a:t>/publications/</a:t>
            </a:r>
            <a:r>
              <a:rPr lang="en-US" baseline="0" dirty="0" err="1" smtClean="0"/>
              <a:t>nistpubs</a:t>
            </a:r>
            <a:r>
              <a:rPr lang="en-US" baseline="0" dirty="0" smtClean="0"/>
              <a:t>/800-145/SP800-145.pdf</a:t>
            </a:r>
          </a:p>
          <a:p>
            <a:pPr marL="228600" indent="-2286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/>
              <a:buChar char="•"/>
            </a:pPr>
            <a:r>
              <a:rPr lang="en-US" baseline="0" dirty="0" smtClean="0"/>
              <a:t>6 Advantages and Benefits of Cloud Computing: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/what-is-cloud-computing/?nc2=h_l2_cc.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AWS Challenges</a:t>
            </a:r>
            <a:r>
              <a:rPr lang="en-US" baseline="0" dirty="0" smtClean="0"/>
              <a:t> are based on my own experience working with AWS.</a:t>
            </a:r>
            <a:endParaRPr lang="en-US" dirty="0" smtClean="0"/>
          </a:p>
          <a:p>
            <a:pPr marL="228600" lvl="0" indent="-228600">
              <a:buFont typeface="Arial"/>
              <a:buChar char="•"/>
            </a:pPr>
            <a:r>
              <a:rPr lang="en-US" dirty="0" smtClean="0"/>
              <a:t>Architectur</a:t>
            </a:r>
            <a:r>
              <a:rPr lang="en-US" baseline="0" dirty="0" smtClean="0"/>
              <a:t>e, two challenges: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challenge when working with AWS up through 2015 was when working with applications (Jenkins, Perforce) that stored data on file systems – this required EBS which is not multi-availability zone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Cost: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Determining what is and is not included when measuring costs comparing a physical versus public cloud infrastructure</a:t>
            </a:r>
          </a:p>
          <a:p>
            <a:pPr marL="685800" lvl="1" indent="-228600">
              <a:buFont typeface="Arial"/>
              <a:buChar char="•"/>
            </a:pPr>
            <a:r>
              <a:rPr lang="en-US" baseline="0" dirty="0" smtClean="0"/>
              <a:t>Cost optimization a continual process – optimizing beyond elasticity is challenging – Amazon’s model is “pay as you go” – if you keep going, you keep paying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Configuration of Resources: certain </a:t>
            </a:r>
            <a:r>
              <a:rPr lang="en-US" baseline="0" dirty="0" err="1" smtClean="0"/>
              <a:t>tunables</a:t>
            </a:r>
            <a:r>
              <a:rPr lang="en-US" baseline="0" dirty="0" smtClean="0"/>
              <a:t> not exposed – for inability to modify ELB’s idle timeout (fixed in 2014)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/blogs/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elb</a:t>
            </a:r>
            <a:r>
              <a:rPr lang="en-US" baseline="0" dirty="0" smtClean="0"/>
              <a:t>-idle-timeout-control/)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Control of Infrastructure: the empowerment offered to developers may result in cowboy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AWS Challenges</a:t>
            </a:r>
            <a:r>
              <a:rPr lang="en-US" baseline="0" dirty="0" smtClean="0"/>
              <a:t> are based on my own experience working with AWS.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Familiarity: staff may not be familiar or on-board with Auto Scaling and the fact it obviates DNS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Lock-in: some resources are only available on AWS, requiring AWS specific code and making move to other technologies difficult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Performance: as an example, AWS “CPU Steal” on particular instances</a:t>
            </a:r>
          </a:p>
          <a:p>
            <a:pPr marL="228600" lvl="0" indent="-228600">
              <a:buFont typeface="Arial"/>
              <a:buChar char="•"/>
            </a:pPr>
            <a:r>
              <a:rPr lang="en-US" baseline="0" dirty="0" smtClean="0"/>
              <a:t>Security and Compliance. As an example, customers requiring a HIPAA BAA will need to work with AWS to ensure a HIPAA compliant environment and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Regions: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Costs: as of April 2015, difference between us-west-2 and sa-east-1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 all Services Available in All Regions: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/about-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/global-infrastructure/regional-product-services</a:t>
            </a:r>
          </a:p>
          <a:p>
            <a:pPr marL="0" indent="0">
              <a:buFont typeface="Arial"/>
              <a:buNone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aseline="0" dirty="0" smtClean="0"/>
              <a:t>Availability Zones: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Availability Zones aid in meeting availability requirements: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 majority of AWS failures occur only in one AZ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Availability Zones are Isolated from one another (http://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/ec2/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 - How isolated are Availability Zones from one another?)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aseline="0" dirty="0" smtClean="0"/>
              <a:t>Regions: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Not all large or well-known AWS customers are multi-region: </a:t>
            </a:r>
            <a:r>
              <a:rPr lang="en-US" baseline="0" dirty="0" err="1" smtClean="0"/>
              <a:t>NetFlix</a:t>
            </a:r>
            <a:r>
              <a:rPr lang="en-US" baseline="0" dirty="0" smtClean="0"/>
              <a:t> was not in 2011 (https://</a:t>
            </a:r>
            <a:r>
              <a:rPr lang="en-US" baseline="0" dirty="0" err="1" smtClean="0"/>
              <a:t>twitter.com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adrianco</a:t>
            </a:r>
            <a:r>
              <a:rPr lang="en-US" baseline="0" dirty="0" smtClean="0"/>
              <a:t>/status/61459359229681666)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1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is a representation</a:t>
            </a:r>
            <a:r>
              <a:rPr lang="en-US" baseline="0" dirty="0" smtClean="0"/>
              <a:t> of a highly available, multi-AZ architecture.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Load Balancer is run in both the us-west-2a and us-west-2b Availability Zones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Auto Scaling Group is also run in both the us-west-2a and us-west-2b Availability Zones.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Multi-AZ RDS Database runs in both us-west-2a and us-west-2b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is a representation</a:t>
            </a:r>
            <a:r>
              <a:rPr lang="en-US" baseline="0" dirty="0" smtClean="0"/>
              <a:t> of the result of a us-west-2a Failure: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ELB will most likely stop making the IP address(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) of the instances in the us-east-2a availability zone available, at which point clients will begin sending to alternative IP addresses (there are exceptions)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Auto Scaling Group will notice that the capacity of the Auto Scaling Group has dropped from 2 EC2 instances to 1 EC2 instance, and will respond by increasing the number of instances in the us-east-2b availability zone.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The RDS instance will failover to the standby node in the us-west-2b availability zone.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DirectionalButtons-RightOnl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 descr="HomeButton.pn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6" name="Picture 15" descr="DirectionalButtons-Full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 and Availability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Regions (Do):</a:t>
            </a:r>
          </a:p>
          <a:p>
            <a:pPr lvl="2"/>
            <a:r>
              <a:rPr lang="en-US" dirty="0" smtClean="0"/>
              <a:t>Use Regions to meet performance and compliance requirements </a:t>
            </a:r>
          </a:p>
          <a:p>
            <a:pPr lvl="1"/>
            <a:r>
              <a:rPr lang="en-US" dirty="0" smtClean="0"/>
              <a:t>Code for multi-region compliance (future proof)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en-US" dirty="0"/>
              <a:t>Availability </a:t>
            </a:r>
            <a:r>
              <a:rPr lang="en-US" dirty="0" smtClean="0"/>
              <a:t>Zones (Do):</a:t>
            </a:r>
            <a:endParaRPr lang="en-US" dirty="0"/>
          </a:p>
          <a:p>
            <a:pPr lvl="2"/>
            <a:r>
              <a:rPr lang="en-US" dirty="0"/>
              <a:t>Use </a:t>
            </a:r>
            <a:r>
              <a:rPr lang="en-US" dirty="0" smtClean="0"/>
              <a:t>all available </a:t>
            </a:r>
            <a:r>
              <a:rPr lang="en-US" dirty="0"/>
              <a:t>Availability </a:t>
            </a:r>
            <a:r>
              <a:rPr lang="en-US" dirty="0" smtClean="0"/>
              <a:t>Zones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Zones (</a:t>
            </a:r>
            <a:r>
              <a:rPr lang="en-US" dirty="0" smtClean="0"/>
              <a:t>Don’t):</a:t>
            </a:r>
          </a:p>
          <a:p>
            <a:pPr lvl="2"/>
            <a:r>
              <a:rPr lang="en-US" dirty="0" smtClean="0"/>
              <a:t>Use Single-AZ resources</a:t>
            </a:r>
          </a:p>
          <a:p>
            <a:pPr lvl="2"/>
            <a:r>
              <a:rPr lang="en-US" dirty="0" smtClean="0"/>
              <a:t>Build in a single AZ</a:t>
            </a:r>
          </a:p>
          <a:p>
            <a:pPr lvl="2"/>
            <a:r>
              <a:rPr lang="en-US" dirty="0" smtClean="0"/>
              <a:t>Hard-code AZs in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Multi-AZ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14" y="194001"/>
            <a:ext cx="8564466" cy="77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4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Multi-AZ </a:t>
            </a:r>
            <a:br>
              <a:rPr lang="en-US" dirty="0" smtClean="0"/>
            </a:br>
            <a:r>
              <a:rPr lang="en-US" dirty="0" smtClean="0"/>
              <a:t>Architecture during Failure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" y="108736"/>
            <a:ext cx="8686800" cy="778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Resources covered Presentation</a:t>
            </a:r>
          </a:p>
          <a:p>
            <a:pPr lvl="1"/>
            <a:r>
              <a:rPr lang="en-US" dirty="0" smtClean="0"/>
              <a:t>Compute</a:t>
            </a:r>
          </a:p>
          <a:p>
            <a:pPr lvl="2"/>
            <a:r>
              <a:rPr lang="en-US" dirty="0" smtClean="0"/>
              <a:t>EC2, Auto Scaling and Security Groups</a:t>
            </a:r>
          </a:p>
          <a:p>
            <a:pPr lvl="1"/>
            <a:r>
              <a:rPr lang="en-US" dirty="0" smtClean="0"/>
              <a:t>Ingress</a:t>
            </a:r>
          </a:p>
          <a:p>
            <a:pPr lvl="2"/>
            <a:r>
              <a:rPr lang="en-US" dirty="0" smtClean="0"/>
              <a:t>ELB, SQS and Other</a:t>
            </a:r>
          </a:p>
          <a:p>
            <a:pPr lvl="1"/>
            <a:r>
              <a:rPr lang="en-US" dirty="0" smtClean="0"/>
              <a:t>Data Storage</a:t>
            </a:r>
          </a:p>
          <a:p>
            <a:pPr lvl="2"/>
            <a:r>
              <a:rPr lang="en-US" dirty="0" smtClean="0"/>
              <a:t>RDS, </a:t>
            </a:r>
            <a:r>
              <a:rPr lang="en-US" dirty="0" err="1" smtClean="0"/>
              <a:t>DynamoDB</a:t>
            </a:r>
            <a:r>
              <a:rPr lang="en-US" dirty="0" smtClean="0"/>
              <a:t>, S3 and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Provisioned in seconds</a:t>
            </a:r>
          </a:p>
          <a:p>
            <a:pPr lvl="1"/>
            <a:r>
              <a:rPr lang="en-US" dirty="0" smtClean="0"/>
              <a:t>Different Instance Types and Operating Systems</a:t>
            </a:r>
          </a:p>
          <a:p>
            <a:pPr lvl="1"/>
            <a:r>
              <a:rPr lang="en-US" dirty="0" smtClean="0"/>
              <a:t>Instances </a:t>
            </a:r>
            <a:r>
              <a:rPr lang="en-US" dirty="0"/>
              <a:t>should be considered </a:t>
            </a:r>
            <a:r>
              <a:rPr lang="en-US" dirty="0" smtClean="0"/>
              <a:t>Ephemeral</a:t>
            </a:r>
          </a:p>
          <a:p>
            <a:pPr lvl="1"/>
            <a:r>
              <a:rPr lang="en-US" dirty="0" smtClean="0"/>
              <a:t>Able to be Resized Easily</a:t>
            </a:r>
          </a:p>
          <a:p>
            <a:r>
              <a:rPr lang="en-US" dirty="0" smtClean="0"/>
              <a:t>Auto Scaling</a:t>
            </a:r>
          </a:p>
          <a:p>
            <a:pPr lvl="1"/>
            <a:r>
              <a:rPr lang="en-US" dirty="0" smtClean="0"/>
              <a:t>Manually or Automatically set Capacity</a:t>
            </a:r>
          </a:p>
          <a:p>
            <a:pPr lvl="1"/>
            <a:r>
              <a:rPr lang="en-US" dirty="0" smtClean="0"/>
              <a:t>Use all available Availability Zones</a:t>
            </a:r>
          </a:p>
          <a:p>
            <a:pPr lvl="1"/>
            <a:r>
              <a:rPr lang="en-US" dirty="0" smtClean="0"/>
              <a:t>Use Spot Instance Pricing for Batch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Compute: EC2 and Auto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Scaling Up (Vertical Scaling):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Typically works with existing applications/infrastructure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Maximum size </a:t>
            </a:r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>
                <a:solidFill>
                  <a:srgbClr val="FF0000"/>
                </a:solidFill>
              </a:rPr>
              <a:t>largest system “Up”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Scaling </a:t>
            </a:r>
            <a:r>
              <a:rPr lang="en-US" i="1" dirty="0">
                <a:solidFill>
                  <a:srgbClr val="FF0000"/>
                </a:solidFill>
              </a:rPr>
              <a:t>typically</a:t>
            </a:r>
            <a:r>
              <a:rPr lang="en-US" dirty="0">
                <a:solidFill>
                  <a:srgbClr val="FF0000"/>
                </a:solidFill>
              </a:rPr>
              <a:t> requires planning / offline </a:t>
            </a:r>
            <a:r>
              <a:rPr lang="en-US" dirty="0" smtClean="0">
                <a:solidFill>
                  <a:srgbClr val="FF0000"/>
                </a:solidFill>
              </a:rPr>
              <a:t>servers</a:t>
            </a:r>
            <a:endParaRPr lang="en-US" dirty="0" smtClean="0"/>
          </a:p>
          <a:p>
            <a:r>
              <a:rPr lang="en-US" dirty="0" smtClean="0"/>
              <a:t>Scaling </a:t>
            </a:r>
            <a:r>
              <a:rPr lang="en-US" dirty="0"/>
              <a:t>Out (Horizontal Scaling):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Scale A</a:t>
            </a:r>
            <a:r>
              <a:rPr lang="en-US" dirty="0" smtClean="0">
                <a:solidFill>
                  <a:srgbClr val="008000"/>
                </a:solidFill>
              </a:rPr>
              <a:t>utomatically Based </a:t>
            </a:r>
            <a:r>
              <a:rPr lang="en-US" dirty="0">
                <a:solidFill>
                  <a:srgbClr val="008000"/>
                </a:solidFill>
              </a:rPr>
              <a:t>on </a:t>
            </a:r>
            <a:r>
              <a:rPr lang="en-US" dirty="0" smtClean="0">
                <a:solidFill>
                  <a:srgbClr val="008000"/>
                </a:solidFill>
              </a:rPr>
              <a:t>Need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More Cost Effective (decreases overprovisioning)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Scale without Downtime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May</a:t>
            </a:r>
            <a:r>
              <a:rPr lang="en-US" dirty="0" smtClean="0">
                <a:solidFill>
                  <a:srgbClr val="FF0000"/>
                </a:solidFill>
              </a:rPr>
              <a:t> be more complex (more resources)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Compute: Scaling Up versus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8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Inbound Rules</a:t>
            </a:r>
          </a:p>
          <a:p>
            <a:pPr lvl="2"/>
            <a:r>
              <a:rPr lang="en-US" dirty="0" smtClean="0"/>
              <a:t>Example Rules by CIDR IP Range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Allow 0.0.0.0/0, </a:t>
            </a:r>
            <a:r>
              <a:rPr lang="en-US" dirty="0" err="1" smtClean="0">
                <a:solidFill>
                  <a:srgbClr val="008000"/>
                </a:solidFill>
              </a:rPr>
              <a:t>tcp</a:t>
            </a:r>
            <a:r>
              <a:rPr lang="en-US" dirty="0" smtClean="0">
                <a:solidFill>
                  <a:srgbClr val="008000"/>
                </a:solidFill>
              </a:rPr>
              <a:t> port 80</a:t>
            </a:r>
          </a:p>
          <a:p>
            <a:pPr lvl="3"/>
            <a:r>
              <a:rPr lang="en-US" dirty="0" smtClean="0">
                <a:solidFill>
                  <a:srgbClr val="FF0000"/>
                </a:solidFill>
              </a:rPr>
              <a:t>Allow 76.102.228.41/32, </a:t>
            </a:r>
            <a:r>
              <a:rPr lang="en-US" dirty="0" err="1" smtClean="0">
                <a:solidFill>
                  <a:srgbClr val="FF0000"/>
                </a:solidFill>
              </a:rPr>
              <a:t>tcp</a:t>
            </a:r>
            <a:r>
              <a:rPr lang="en-US" dirty="0" smtClean="0">
                <a:solidFill>
                  <a:srgbClr val="FF0000"/>
                </a:solidFill>
              </a:rPr>
              <a:t> port 3306</a:t>
            </a:r>
          </a:p>
          <a:p>
            <a:pPr lvl="2"/>
            <a:r>
              <a:rPr lang="en-US" dirty="0" smtClean="0"/>
              <a:t>Example Rules by Security Group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Allow gateway-prod01, </a:t>
            </a:r>
            <a:r>
              <a:rPr lang="en-US" dirty="0" err="1" smtClean="0">
                <a:solidFill>
                  <a:srgbClr val="008000"/>
                </a:solidFill>
              </a:rPr>
              <a:t>tcp</a:t>
            </a:r>
            <a:r>
              <a:rPr lang="en-US" dirty="0" smtClean="0">
                <a:solidFill>
                  <a:srgbClr val="008000"/>
                </a:solidFill>
              </a:rPr>
              <a:t> port 22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Allow www_loadbalancer-prod01, </a:t>
            </a:r>
            <a:r>
              <a:rPr lang="en-US" dirty="0" err="1" smtClean="0">
                <a:solidFill>
                  <a:srgbClr val="008000"/>
                </a:solidFill>
              </a:rPr>
              <a:t>tcp</a:t>
            </a:r>
            <a:r>
              <a:rPr lang="en-US" dirty="0" smtClean="0">
                <a:solidFill>
                  <a:srgbClr val="008000"/>
                </a:solidFill>
              </a:rPr>
              <a:t> port 80</a:t>
            </a:r>
          </a:p>
          <a:p>
            <a:pPr lvl="1"/>
            <a:r>
              <a:rPr lang="en-US" dirty="0" smtClean="0"/>
              <a:t>Outbound Rules (same rule usage as above)</a:t>
            </a:r>
          </a:p>
          <a:p>
            <a:pPr lvl="2"/>
            <a:r>
              <a:rPr lang="en-US" dirty="0" smtClean="0"/>
              <a:t>By IP Address Range</a:t>
            </a:r>
          </a:p>
          <a:p>
            <a:pPr lvl="2"/>
            <a:r>
              <a:rPr lang="en-US" dirty="0" smtClean="0"/>
              <a:t>By Security Group</a:t>
            </a:r>
          </a:p>
          <a:p>
            <a:pPr lvl="1"/>
            <a:r>
              <a:rPr lang="en-US" dirty="0" smtClean="0"/>
              <a:t>Security Groups are </a:t>
            </a:r>
            <a:r>
              <a:rPr lang="en-US" dirty="0" err="1" smtClean="0"/>
              <a:t>Stateful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6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Groups:</a:t>
            </a:r>
            <a:br>
              <a:rPr lang="en-US" dirty="0" smtClean="0"/>
            </a:br>
            <a:r>
              <a:rPr lang="en-US" dirty="0" smtClean="0"/>
              <a:t>Example of Ingress Security</a:t>
            </a:r>
            <a:endParaRPr lang="en-US" dirty="0"/>
          </a:p>
        </p:txBody>
      </p:sp>
      <p:pic>
        <p:nvPicPr>
          <p:cNvPr id="4" name="Picture 3" descr="AWS Architecture - Security Grou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5" y="2993286"/>
            <a:ext cx="8686800" cy="29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“Oregon” Region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security group named “web-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  <a:endParaRPr lang="en-US" dirty="0"/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Where your name is first initial + last name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Allow in TCP protocol port 80, source “Anywhere”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Allow in TCP protocol port 22, source “Anywhere”*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EC2 Instance named “web-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AMI</a:t>
            </a:r>
            <a:r>
              <a:rPr lang="en-US" dirty="0"/>
              <a:t>: ami-</a:t>
            </a:r>
            <a:r>
              <a:rPr lang="en-US" dirty="0" smtClean="0"/>
              <a:t>5189a661 (Ubuntu 14.04 LTS)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/>
              <a:t>Instance Type: t2.</a:t>
            </a:r>
            <a:r>
              <a:rPr lang="en-US" dirty="0" smtClean="0"/>
              <a:t>micro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Tag: Name = www-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Security Group: www-</a:t>
            </a:r>
            <a:r>
              <a:rPr lang="en-US" dirty="0" err="1" smtClean="0"/>
              <a:t>yourname</a:t>
            </a:r>
            <a:endParaRPr lang="en-US" dirty="0"/>
          </a:p>
          <a:p>
            <a:pPr marL="759143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 On Exercise:</a:t>
            </a:r>
            <a:br>
              <a:rPr lang="en-US" dirty="0" smtClean="0"/>
            </a:br>
            <a:r>
              <a:rPr lang="en-US" dirty="0" smtClean="0"/>
              <a:t>Create an EC2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ELB: Elastic Load Balancer</a:t>
            </a:r>
          </a:p>
          <a:p>
            <a:pPr lvl="1"/>
            <a:r>
              <a:rPr lang="en-US" dirty="0" smtClean="0"/>
              <a:t>Immediate Response</a:t>
            </a:r>
          </a:p>
          <a:p>
            <a:pPr lvl="1"/>
            <a:r>
              <a:rPr lang="en-US" dirty="0" smtClean="0"/>
              <a:t>Distribute Requests amongst  EC2 Instances</a:t>
            </a:r>
          </a:p>
          <a:p>
            <a:pPr lvl="1"/>
            <a:r>
              <a:rPr lang="en-US" dirty="0" smtClean="0"/>
              <a:t>Built-in </a:t>
            </a:r>
            <a:r>
              <a:rPr lang="en-US" dirty="0" err="1" smtClean="0"/>
              <a:t>CloudWatch</a:t>
            </a:r>
            <a:r>
              <a:rPr lang="en-US" dirty="0" smtClean="0"/>
              <a:t> Metrics Allow Auto Scaling</a:t>
            </a:r>
          </a:p>
          <a:p>
            <a:r>
              <a:rPr lang="en-US" dirty="0" smtClean="0"/>
              <a:t>SQS: Simple Queue Service</a:t>
            </a:r>
          </a:p>
          <a:p>
            <a:pPr lvl="1"/>
            <a:r>
              <a:rPr lang="en-US" dirty="0" smtClean="0"/>
              <a:t>Batch/Delayed Processing</a:t>
            </a:r>
          </a:p>
          <a:p>
            <a:pPr lvl="1"/>
            <a:r>
              <a:rPr lang="en-US" dirty="0" smtClean="0"/>
              <a:t>Distribute Tasks amongst EC2 Instances</a:t>
            </a:r>
          </a:p>
          <a:p>
            <a:pPr lvl="1"/>
            <a:r>
              <a:rPr lang="en-US" dirty="0" smtClean="0"/>
              <a:t>Built-in </a:t>
            </a:r>
            <a:r>
              <a:rPr lang="en-US" dirty="0" err="1" smtClean="0"/>
              <a:t>CloudWatch</a:t>
            </a:r>
            <a:r>
              <a:rPr lang="en-US" dirty="0" smtClean="0"/>
              <a:t> Metrics Allow Auto Scaling</a:t>
            </a:r>
          </a:p>
          <a:p>
            <a:r>
              <a:rPr lang="en-US" dirty="0" smtClean="0"/>
              <a:t>Other Ingress Methods: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ActiveMQ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various Proxies</a:t>
            </a:r>
          </a:p>
          <a:p>
            <a:pPr lvl="1"/>
            <a:r>
              <a:rPr lang="en-US" dirty="0" smtClean="0"/>
              <a:t>If you need to Auto Scale, </a:t>
            </a:r>
            <a:r>
              <a:rPr lang="en-US" smtClean="0"/>
              <a:t>create custom </a:t>
            </a:r>
            <a:r>
              <a:rPr lang="en-US" dirty="0" err="1" smtClean="0"/>
              <a:t>CloudWatch</a:t>
            </a:r>
            <a:r>
              <a:rPr lang="en-US" dirty="0" smtClean="0"/>
              <a:t> Metrics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Ingress: ELB, SQS or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1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Who am I?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Engineer and occasional Programmer</a:t>
            </a:r>
          </a:p>
          <a:p>
            <a:pPr marL="0" indent="0">
              <a:buNone/>
            </a:pPr>
            <a:r>
              <a:rPr lang="en-US" b="1" dirty="0" smtClean="0"/>
              <a:t>What experience do I have?</a:t>
            </a:r>
          </a:p>
          <a:p>
            <a:r>
              <a:rPr lang="en-US" dirty="0" err="1" smtClean="0"/>
              <a:t>Lyft</a:t>
            </a:r>
            <a:r>
              <a:rPr lang="en-US" dirty="0"/>
              <a:t>:</a:t>
            </a:r>
            <a:r>
              <a:rPr lang="en-US" dirty="0" smtClean="0"/>
              <a:t> ride-sharing startup in San Francisco</a:t>
            </a:r>
          </a:p>
          <a:p>
            <a:r>
              <a:rPr lang="en-US" dirty="0" err="1" smtClean="0"/>
              <a:t>NetShelter</a:t>
            </a:r>
            <a:r>
              <a:rPr lang="en-US" dirty="0" smtClean="0"/>
              <a:t>: multi-region ad-network</a:t>
            </a:r>
          </a:p>
          <a:p>
            <a:pPr marL="0" indent="0">
              <a:buNone/>
            </a:pPr>
            <a:r>
              <a:rPr lang="en-US" b="1" dirty="0" smtClean="0"/>
              <a:t>Certified?</a:t>
            </a:r>
          </a:p>
          <a:p>
            <a:r>
              <a:rPr lang="en-US" dirty="0" smtClean="0"/>
              <a:t>AWS Certified Solutions Architect</a:t>
            </a:r>
          </a:p>
          <a:p>
            <a:r>
              <a:rPr lang="en-US" dirty="0" smtClean="0"/>
              <a:t>AWS Certified </a:t>
            </a:r>
            <a:r>
              <a:rPr lang="en-US" dirty="0" err="1" smtClean="0"/>
              <a:t>SysOps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Projects?</a:t>
            </a:r>
          </a:p>
          <a:p>
            <a:r>
              <a:rPr lang="en-US" dirty="0" smtClean="0"/>
              <a:t>Contributed some cool features to </a:t>
            </a:r>
            <a:r>
              <a:rPr lang="en-US" dirty="0" err="1" smtClean="0"/>
              <a:t>SaltStack</a:t>
            </a:r>
            <a:r>
              <a:rPr lang="en-US" dirty="0" smtClean="0"/>
              <a:t> 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Intro: Colin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Storage: RDS, </a:t>
            </a:r>
            <a:r>
              <a:rPr lang="en-US" dirty="0" err="1" smtClean="0"/>
              <a:t>DynamoDB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S3, EBS and 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RDS</a:t>
            </a:r>
          </a:p>
          <a:p>
            <a:pPr lvl="1"/>
            <a:r>
              <a:rPr lang="en-US" dirty="0" smtClean="0"/>
              <a:t>MySQL, </a:t>
            </a:r>
            <a:r>
              <a:rPr lang="en-US" dirty="0" err="1" smtClean="0"/>
              <a:t>PostgreSQL</a:t>
            </a:r>
            <a:r>
              <a:rPr lang="en-US" dirty="0" smtClean="0"/>
              <a:t>, Microsoft SQL, Oracle</a:t>
            </a:r>
          </a:p>
          <a:p>
            <a:pPr lvl="1"/>
            <a:r>
              <a:rPr lang="en-US" dirty="0" smtClean="0"/>
              <a:t>Multi-AZ Replication</a:t>
            </a:r>
          </a:p>
          <a:p>
            <a:r>
              <a:rPr lang="en-US" dirty="0" err="1"/>
              <a:t>DynamoDB</a:t>
            </a:r>
            <a:endParaRPr lang="en-US" dirty="0"/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Pay as You Go / Pay for IO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S3</a:t>
            </a:r>
          </a:p>
          <a:p>
            <a:pPr lvl="1"/>
            <a:r>
              <a:rPr lang="en-US" dirty="0"/>
              <a:t>Highly </a:t>
            </a:r>
            <a:r>
              <a:rPr lang="en-US" dirty="0" smtClean="0"/>
              <a:t>Available and </a:t>
            </a:r>
            <a:r>
              <a:rPr lang="en-US" dirty="0"/>
              <a:t>Highly Durable</a:t>
            </a:r>
          </a:p>
          <a:p>
            <a:pPr lvl="1"/>
            <a:r>
              <a:rPr lang="en-US" dirty="0"/>
              <a:t>Eventually </a:t>
            </a:r>
            <a:r>
              <a:rPr lang="en-US" dirty="0" smtClean="0"/>
              <a:t>Consistent</a:t>
            </a:r>
          </a:p>
          <a:p>
            <a:pPr lvl="1"/>
            <a:r>
              <a:rPr lang="en-US" dirty="0" smtClean="0"/>
              <a:t>Shared Storage</a:t>
            </a:r>
          </a:p>
          <a:p>
            <a:r>
              <a:rPr lang="en-US" dirty="0" smtClean="0"/>
              <a:t>EBS</a:t>
            </a:r>
            <a:endParaRPr lang="en-US" dirty="0"/>
          </a:p>
          <a:p>
            <a:pPr lvl="1"/>
            <a:r>
              <a:rPr lang="en-US" dirty="0"/>
              <a:t>Direct Attached Storage</a:t>
            </a:r>
          </a:p>
          <a:p>
            <a:pPr lvl="1"/>
            <a:r>
              <a:rPr lang="en-US" dirty="0"/>
              <a:t>Single Availability Zone</a:t>
            </a:r>
            <a:endParaRPr lang="en-US" dirty="0" smtClean="0"/>
          </a:p>
          <a:p>
            <a:r>
              <a:rPr lang="en-US" dirty="0" smtClean="0"/>
              <a:t>EFS</a:t>
            </a:r>
            <a:endParaRPr lang="en-US" dirty="0"/>
          </a:p>
          <a:p>
            <a:pPr lvl="1"/>
            <a:r>
              <a:rPr lang="en-US" dirty="0"/>
              <a:t>Not Released Yet</a:t>
            </a:r>
          </a:p>
          <a:p>
            <a:pPr lvl="1"/>
            <a:r>
              <a:rPr lang="en-US" smtClean="0"/>
              <a:t>Shared Block </a:t>
            </a:r>
            <a:r>
              <a:rPr lang="en-US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8518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AWS Resources provide metrics to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smtClean="0"/>
              <a:t>not all encompassing</a:t>
            </a:r>
          </a:p>
          <a:p>
            <a:pPr lvl="1"/>
            <a:r>
              <a:rPr lang="en-US" dirty="0" smtClean="0"/>
              <a:t>Example: no free memory or disk space utilization on EC2</a:t>
            </a:r>
          </a:p>
          <a:p>
            <a:r>
              <a:rPr lang="en-US" dirty="0" smtClean="0"/>
              <a:t>able to be extended through custom metrics</a:t>
            </a:r>
          </a:p>
          <a:p>
            <a:r>
              <a:rPr lang="en-US" dirty="0" smtClean="0"/>
              <a:t>Works in tandem with AWS Resources – can trigger email alerts or Auto Scaling events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Monitoring: </a:t>
            </a:r>
            <a:r>
              <a:rPr lang="en-US" dirty="0" err="1" smtClean="0"/>
              <a:t>CloudWatch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0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Ingress: ELB, SQS or other Ingress</a:t>
            </a:r>
          </a:p>
          <a:p>
            <a:pPr lvl="1"/>
            <a:r>
              <a:rPr lang="en-US" dirty="0" smtClean="0"/>
              <a:t>Compute: Elastic Instances</a:t>
            </a:r>
          </a:p>
          <a:p>
            <a:pPr lvl="1"/>
            <a:r>
              <a:rPr lang="en-US" dirty="0" smtClean="0"/>
              <a:t>Data Storage: RDS, S3, </a:t>
            </a:r>
            <a:r>
              <a:rPr lang="en-US" dirty="0" err="1" smtClean="0"/>
              <a:t>DynamoDB</a:t>
            </a:r>
            <a:r>
              <a:rPr lang="en-US" dirty="0"/>
              <a:t> </a:t>
            </a:r>
            <a:r>
              <a:rPr lang="en-US" dirty="0" smtClean="0"/>
              <a:t>or other Data Storage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Architecture:</a:t>
            </a:r>
            <a:br>
              <a:rPr lang="en-US" dirty="0" smtClean="0"/>
            </a:br>
            <a:r>
              <a:rPr lang="en-US" dirty="0" smtClean="0"/>
              <a:t>Typical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9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Architecture:</a:t>
            </a:r>
            <a:br>
              <a:rPr lang="en-US" dirty="0" smtClean="0"/>
            </a:br>
            <a:r>
              <a:rPr lang="en-US" dirty="0" smtClean="0"/>
              <a:t>Typical Data Flow</a:t>
            </a:r>
            <a:endParaRPr lang="en-US" dirty="0"/>
          </a:p>
        </p:txBody>
      </p:sp>
      <p:pic>
        <p:nvPicPr>
          <p:cNvPr id="7" name="Picture 6" descr="Typical AWS Architec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4" y="2889767"/>
            <a:ext cx="8308975" cy="33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2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Fleet of web scrapers that extract the content of articles and collected count of social media “Shares”</a:t>
            </a:r>
          </a:p>
          <a:p>
            <a:pPr lvl="2"/>
            <a:r>
              <a:rPr lang="en-US" dirty="0" smtClean="0"/>
              <a:t>Used SQS for articles to be scraped, scaled based on queue size, scaled from 0 to 600 servers</a:t>
            </a:r>
          </a:p>
          <a:p>
            <a:pPr lvl="1"/>
            <a:r>
              <a:rPr lang="en-US" dirty="0" smtClean="0"/>
              <a:t>Fleet of web servers to process real-time location of vehicles and store in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2"/>
            <a:r>
              <a:rPr lang="en-US" dirty="0" smtClean="0"/>
              <a:t>Manual scaling on weekends, and automating scaling based on CPU Utilization, scaled from 30 to 60 servers</a:t>
            </a:r>
          </a:p>
          <a:p>
            <a:pPr lvl="1"/>
            <a:r>
              <a:rPr lang="en-US" dirty="0" smtClean="0"/>
              <a:t>Redirection of all requests to a given URL using S3’s ability to serve HTTP requests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AWS: Practical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cost of an Application that is hosted on AWS versus hosted in co-located Datacenter</a:t>
            </a:r>
          </a:p>
          <a:p>
            <a:r>
              <a:rPr lang="en-US" dirty="0" smtClean="0"/>
              <a:t>Design an elastic infrastructure for an existing Application</a:t>
            </a:r>
          </a:p>
          <a:p>
            <a:r>
              <a:rPr lang="en-US" dirty="0" smtClean="0"/>
              <a:t>Determine which existing applications present an availability or performance challenge when running on AWS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Intro: What</a:t>
            </a:r>
            <a:r>
              <a:rPr lang="fr-FR" dirty="0" smtClean="0"/>
              <a:t>’</a:t>
            </a:r>
            <a:r>
              <a:rPr lang="en-US" smtClean="0"/>
              <a:t>s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9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Available and Scalable Infrastructure on AWS</a:t>
            </a:r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Zones and </a:t>
            </a:r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Scaling, including scaling “</a:t>
            </a:r>
            <a:r>
              <a:rPr lang="en-US" dirty="0"/>
              <a:t>Up or </a:t>
            </a:r>
            <a:r>
              <a:rPr lang="en-US" dirty="0" smtClean="0"/>
              <a:t>Out”:</a:t>
            </a:r>
          </a:p>
          <a:p>
            <a:r>
              <a:rPr lang="en-US" dirty="0" smtClean="0"/>
              <a:t>High-Level understanding of AWS Resources</a:t>
            </a:r>
          </a:p>
          <a:p>
            <a:r>
              <a:rPr lang="en-US" dirty="0"/>
              <a:t>Understand </a:t>
            </a:r>
            <a:r>
              <a:rPr lang="en-US" dirty="0" smtClean="0"/>
              <a:t>Benefits (and Challenges) </a:t>
            </a:r>
            <a:r>
              <a:rPr lang="en-US" dirty="0"/>
              <a:t>of </a:t>
            </a:r>
            <a:r>
              <a:rPr lang="en-US" dirty="0" smtClean="0"/>
              <a:t>AWS</a:t>
            </a:r>
          </a:p>
          <a:p>
            <a:r>
              <a:rPr lang="en-US" dirty="0" smtClean="0"/>
              <a:t>Understand AWS Costs</a:t>
            </a:r>
            <a:endParaRPr lang="en-US" dirty="0"/>
          </a:p>
          <a:p>
            <a:pPr lvl="1"/>
            <a:r>
              <a:rPr lang="en-US" dirty="0"/>
              <a:t>Pay </a:t>
            </a:r>
            <a:r>
              <a:rPr lang="en-US" dirty="0" smtClean="0"/>
              <a:t>for Usage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Intro: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On-demand </a:t>
            </a:r>
            <a:r>
              <a:rPr lang="en-US" dirty="0" smtClean="0"/>
              <a:t>Self-Service </a:t>
            </a:r>
            <a:r>
              <a:rPr lang="en-US" dirty="0"/>
              <a:t>- customer can provision own compute resources</a:t>
            </a:r>
          </a:p>
          <a:p>
            <a:r>
              <a:rPr lang="en-US" dirty="0"/>
              <a:t>Rapid </a:t>
            </a:r>
            <a:r>
              <a:rPr lang="en-US" dirty="0" smtClean="0"/>
              <a:t>Elasticity </a:t>
            </a:r>
            <a:r>
              <a:rPr lang="en-US" dirty="0"/>
              <a:t>- services can be purchased/released, often automatically</a:t>
            </a:r>
          </a:p>
          <a:p>
            <a:r>
              <a:rPr lang="en-US" dirty="0" smtClean="0"/>
              <a:t>Shared </a:t>
            </a:r>
            <a:r>
              <a:rPr lang="en-US" dirty="0"/>
              <a:t>Resources - resources </a:t>
            </a:r>
            <a:r>
              <a:rPr lang="en-US" dirty="0" smtClean="0"/>
              <a:t>are shared </a:t>
            </a:r>
            <a:r>
              <a:rPr lang="en-US" dirty="0"/>
              <a:t>amongst different tenants (business units or customers)</a:t>
            </a:r>
          </a:p>
          <a:p>
            <a:r>
              <a:rPr lang="en-US" dirty="0"/>
              <a:t>Measured </a:t>
            </a:r>
            <a:r>
              <a:rPr lang="en-US" dirty="0" smtClean="0"/>
              <a:t>Service </a:t>
            </a:r>
            <a:r>
              <a:rPr lang="en-US" dirty="0"/>
              <a:t>- </a:t>
            </a:r>
            <a:r>
              <a:rPr lang="en-US" dirty="0" smtClean="0"/>
              <a:t>cloud </a:t>
            </a:r>
            <a:r>
              <a:rPr lang="en-US" dirty="0"/>
              <a:t>provider measures </a:t>
            </a:r>
            <a:r>
              <a:rPr lang="en-US" dirty="0" smtClean="0"/>
              <a:t>usage of services, </a:t>
            </a:r>
            <a:r>
              <a:rPr lang="en-US" dirty="0"/>
              <a:t>typically for billing </a:t>
            </a:r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Fast: resources </a:t>
            </a:r>
            <a:r>
              <a:rPr lang="en-US" dirty="0"/>
              <a:t>provisioned within </a:t>
            </a:r>
            <a:r>
              <a:rPr lang="en-US" dirty="0" smtClean="0"/>
              <a:t>minutes</a:t>
            </a:r>
          </a:p>
          <a:p>
            <a:r>
              <a:rPr lang="en-US" dirty="0" smtClean="0"/>
              <a:t>Elastic: add/remove capacity as needed</a:t>
            </a:r>
          </a:p>
          <a:p>
            <a:r>
              <a:rPr lang="en-US" dirty="0" smtClean="0"/>
              <a:t>Cost Model: variable </a:t>
            </a:r>
            <a:r>
              <a:rPr lang="en-US" dirty="0"/>
              <a:t>as </a:t>
            </a:r>
            <a:r>
              <a:rPr lang="en-US" dirty="0" smtClean="0"/>
              <a:t>opposed </a:t>
            </a:r>
            <a:r>
              <a:rPr lang="en-US" dirty="0"/>
              <a:t>to </a:t>
            </a:r>
            <a:r>
              <a:rPr lang="en-US" dirty="0" smtClean="0"/>
              <a:t>up</a:t>
            </a:r>
            <a:r>
              <a:rPr lang="en-US" dirty="0"/>
              <a:t>-front </a:t>
            </a:r>
            <a:r>
              <a:rPr lang="en-US" dirty="0" smtClean="0"/>
              <a:t>expense</a:t>
            </a:r>
            <a:endParaRPr lang="en-US" dirty="0"/>
          </a:p>
          <a:p>
            <a:r>
              <a:rPr lang="en-US" dirty="0" smtClean="0"/>
              <a:t>Low Cost: benefit from economies of scale and competition amongst cloud providers</a:t>
            </a:r>
          </a:p>
          <a:p>
            <a:r>
              <a:rPr lang="en-US" dirty="0" smtClean="0"/>
              <a:t>Efficient: spend less time managing infrastructure</a:t>
            </a:r>
          </a:p>
          <a:p>
            <a:r>
              <a:rPr lang="en-US" dirty="0" smtClean="0"/>
              <a:t>Highly Available: globally distributed and fault resistant </a:t>
            </a:r>
            <a:r>
              <a:rPr lang="en-US" dirty="0"/>
              <a:t>i</a:t>
            </a:r>
            <a:r>
              <a:rPr lang="en-US" dirty="0" smtClean="0"/>
              <a:t>nfrastructure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Architecture – applications may need to be modified to meet AWS Best Practice Architecture</a:t>
            </a:r>
            <a:endParaRPr lang="en-US" dirty="0"/>
          </a:p>
          <a:p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difficulty in comparing AWS (or any public cloud provider) cost to traditional data center cost</a:t>
            </a:r>
          </a:p>
          <a:p>
            <a:pPr lvl="1"/>
            <a:r>
              <a:rPr lang="en-US" dirty="0" smtClean="0"/>
              <a:t>cost optimization a continual process</a:t>
            </a:r>
          </a:p>
          <a:p>
            <a:r>
              <a:rPr lang="en-US" dirty="0" smtClean="0"/>
              <a:t>Configuration of Resources – not all resources (ELB, RDS) may expose desired configuration</a:t>
            </a:r>
          </a:p>
          <a:p>
            <a:r>
              <a:rPr lang="en-US" dirty="0" smtClean="0"/>
              <a:t>Control of Infrastructure – finding a balance between empowerment and control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Challenges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Familiarity - staff may be unfamiliar with use of AWS</a:t>
            </a:r>
          </a:p>
          <a:p>
            <a:r>
              <a:rPr lang="en-US" dirty="0" smtClean="0"/>
              <a:t>Lock-in - some AWS services inhibit portability of applications</a:t>
            </a:r>
          </a:p>
          <a:p>
            <a:r>
              <a:rPr lang="en-US" dirty="0" smtClean="0"/>
              <a:t>Performance:</a:t>
            </a:r>
          </a:p>
          <a:p>
            <a:pPr lvl="1"/>
            <a:r>
              <a:rPr lang="en-US" dirty="0" smtClean="0"/>
              <a:t>performance of resources may be inconsistent</a:t>
            </a:r>
          </a:p>
          <a:p>
            <a:pPr lvl="1"/>
            <a:r>
              <a:rPr lang="en-US" dirty="0" smtClean="0"/>
              <a:t>cloud and physical infrastructure performance may not be equivalent</a:t>
            </a:r>
            <a:endParaRPr lang="en-US" dirty="0"/>
          </a:p>
          <a:p>
            <a:r>
              <a:rPr lang="en-US" dirty="0"/>
              <a:t>Security and Compliance </a:t>
            </a:r>
            <a:r>
              <a:rPr lang="en-US" dirty="0" smtClean="0"/>
              <a:t>– meeting compliance requirements on AWS may be difficult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r>
              <a:rPr lang="en-US" smtClean="0"/>
              <a:t>: Challenges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11 </a:t>
            </a:r>
            <a:r>
              <a:rPr lang="en-US" dirty="0" smtClean="0"/>
              <a:t>Available Regions (as of </a:t>
            </a:r>
            <a:r>
              <a:rPr lang="en-US" dirty="0" smtClean="0"/>
              <a:t>November, </a:t>
            </a:r>
            <a:r>
              <a:rPr lang="en-US" dirty="0" smtClean="0"/>
              <a:t>2015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Including </a:t>
            </a:r>
            <a:r>
              <a:rPr lang="en-US" dirty="0" err="1" smtClean="0"/>
              <a:t>GovCloud</a:t>
            </a:r>
            <a:r>
              <a:rPr lang="en-US" smtClean="0"/>
              <a:t> and China</a:t>
            </a:r>
            <a:endParaRPr lang="en-US" dirty="0" smtClean="0"/>
          </a:p>
          <a:p>
            <a:pPr lvl="1"/>
            <a:r>
              <a:rPr lang="en-US" dirty="0" smtClean="0"/>
              <a:t>Costs are Different in Each Region (~50% difference between lowest/most expensive EC2 instance)</a:t>
            </a:r>
          </a:p>
          <a:p>
            <a:pPr lvl="1"/>
            <a:r>
              <a:rPr lang="en-US" dirty="0" smtClean="0"/>
              <a:t>Use Regions to Meet Availability, Compliance or Performance Requirements</a:t>
            </a:r>
          </a:p>
          <a:p>
            <a:pPr lvl="1"/>
            <a:r>
              <a:rPr lang="en-US" dirty="0" smtClean="0"/>
              <a:t>not all Services Available in All Regions</a:t>
            </a:r>
          </a:p>
          <a:p>
            <a:r>
              <a:rPr lang="en-US" dirty="0" smtClean="0"/>
              <a:t>Availability Zones:</a:t>
            </a:r>
          </a:p>
          <a:p>
            <a:pPr lvl="1"/>
            <a:r>
              <a:rPr lang="en-US" dirty="0" smtClean="0"/>
              <a:t>Each Availability Zone is Isolated, typically 3-4 AZs per-region</a:t>
            </a:r>
          </a:p>
          <a:p>
            <a:pPr lvl="1"/>
            <a:r>
              <a:rPr lang="en-US" dirty="0" smtClean="0"/>
              <a:t>Meet Availability or Scalability Requirements</a:t>
            </a:r>
          </a:p>
          <a:p>
            <a:pPr lvl="1"/>
            <a:r>
              <a:rPr lang="en-US" dirty="0" smtClean="0"/>
              <a:t>Availability Zones are connected via low-latency links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Regions </a:t>
            </a:r>
            <a:r>
              <a:rPr lang="en-US" dirty="0"/>
              <a:t>and Availability </a:t>
            </a:r>
            <a:r>
              <a:rPr lang="en-US" dirty="0" smtClean="0"/>
              <a:t>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ws-regions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0"/>
          <a:stretch/>
        </p:blipFill>
        <p:spPr>
          <a:xfrm>
            <a:off x="218952" y="1460267"/>
            <a:ext cx="8692411" cy="524448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AWS: Global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1200</TotalTime>
  <Words>1776</Words>
  <Application>Microsoft Macintosh PowerPoint</Application>
  <PresentationFormat>On-screen Show (4:3)</PresentationFormat>
  <Paragraphs>249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Candara</vt:lpstr>
      <vt:lpstr>Symbol</vt:lpstr>
      <vt:lpstr>Arial</vt:lpstr>
      <vt:lpstr>Waveform</vt:lpstr>
      <vt:lpstr>AWS Introduction</vt:lpstr>
      <vt:lpstr>Intro: Colin Johnson</vt:lpstr>
      <vt:lpstr>AWS Intro: Objectives</vt:lpstr>
      <vt:lpstr>What is Cloud Computing?</vt:lpstr>
      <vt:lpstr>AWS: Benefits</vt:lpstr>
      <vt:lpstr>AWS: Challenges I</vt:lpstr>
      <vt:lpstr>AWS: Challenges II</vt:lpstr>
      <vt:lpstr>Regions and Availability Zones</vt:lpstr>
      <vt:lpstr>AWS: Global Regions</vt:lpstr>
      <vt:lpstr>Regions and Availability Zones</vt:lpstr>
      <vt:lpstr>Example: Multi-AZ Architecture</vt:lpstr>
      <vt:lpstr>Example: Multi-AZ  Architecture during Failure</vt:lpstr>
      <vt:lpstr>AWS Resources</vt:lpstr>
      <vt:lpstr>Compute: EC2 and Auto Scaling</vt:lpstr>
      <vt:lpstr>Compute: Scaling Up versus Out</vt:lpstr>
      <vt:lpstr>Security Groups</vt:lpstr>
      <vt:lpstr>Security Groups: Example of Ingress Security</vt:lpstr>
      <vt:lpstr>Hands On Exercise: Create an EC2 Instance</vt:lpstr>
      <vt:lpstr>Ingress: ELB, SQS or Other</vt:lpstr>
      <vt:lpstr>Data Storage: RDS, DynamoDB, S3, EBS and EFS</vt:lpstr>
      <vt:lpstr>Monitoring: CloudWatch</vt:lpstr>
      <vt:lpstr>AWS Architecture: Typical Data Flow</vt:lpstr>
      <vt:lpstr>AWS Architecture: Typical Data Flow</vt:lpstr>
      <vt:lpstr>AWS: Practical Examples</vt:lpstr>
      <vt:lpstr>AWS Intro: What’s Next?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1848</cp:revision>
  <dcterms:created xsi:type="dcterms:W3CDTF">2012-11-15T04:07:16Z</dcterms:created>
  <dcterms:modified xsi:type="dcterms:W3CDTF">2015-11-22T19:47:56Z</dcterms:modified>
</cp:coreProperties>
</file>