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3"/>
  </p:notesMasterIdLst>
  <p:sldIdLst>
    <p:sldId id="256" r:id="rId2"/>
    <p:sldId id="258" r:id="rId3"/>
    <p:sldId id="294" r:id="rId4"/>
    <p:sldId id="296" r:id="rId5"/>
    <p:sldId id="302" r:id="rId6"/>
    <p:sldId id="295" r:id="rId7"/>
    <p:sldId id="297" r:id="rId8"/>
    <p:sldId id="303" r:id="rId9"/>
    <p:sldId id="300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79" r:id="rId18"/>
    <p:sldId id="286" r:id="rId19"/>
    <p:sldId id="287" r:id="rId20"/>
    <p:sldId id="288" r:id="rId21"/>
    <p:sldId id="289" r:id="rId22"/>
    <p:sldId id="290" r:id="rId23"/>
    <p:sldId id="305" r:id="rId24"/>
    <p:sldId id="306" r:id="rId25"/>
    <p:sldId id="311" r:id="rId26"/>
    <p:sldId id="291" r:id="rId27"/>
    <p:sldId id="312" r:id="rId28"/>
    <p:sldId id="308" r:id="rId29"/>
    <p:sldId id="309" r:id="rId30"/>
    <p:sldId id="310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1" autoAdjust="0"/>
  </p:normalViewPr>
  <p:slideViewPr>
    <p:cSldViewPr snapToGrid="0" snapToObjects="1">
      <p:cViewPr varScale="1">
        <p:scale>
          <a:sx n="63" d="100"/>
          <a:sy n="63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baseline="0" dirty="0" smtClean="0"/>
              <a:t> versus Stateless: a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firewall allows return traffic from a host initiated outbound connection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use an Internal IP Address, otherwise the Security Group would require that we allow in the Public IP Address of the gateway Server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 use a Public IP Address</a:t>
            </a:r>
            <a:r>
              <a:rPr lang="en-US" baseline="0" dirty="0" smtClean="0"/>
              <a:t> for the www instance to allow access to apt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HVM vs. </a:t>
            </a:r>
            <a:r>
              <a:rPr lang="en-US" dirty="0" err="1" smtClean="0"/>
              <a:t>Paravirtual</a:t>
            </a:r>
            <a:r>
              <a:rPr lang="en-US" dirty="0" smtClean="0"/>
              <a:t>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virtualization_types.html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Backed by: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EBS: also known as “persistent storage”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Instance Store: also</a:t>
            </a:r>
            <a:r>
              <a:rPr lang="en-US" baseline="0" dirty="0" smtClean="0"/>
              <a:t> known as “ephemeral storage”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Instance Store Performance: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/about-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whats</a:t>
            </a:r>
            <a:r>
              <a:rPr lang="en-US" baseline="0" dirty="0" smtClean="0"/>
              <a:t>-new/2013/12/19/o-instance/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Don’t use RAID</a:t>
            </a:r>
            <a:r>
              <a:rPr lang="en-US" baseline="0" dirty="0" smtClean="0"/>
              <a:t>-1 - from SDD416 Presentation at </a:t>
            </a:r>
            <a:r>
              <a:rPr lang="en-US" baseline="0" dirty="0" err="1" smtClean="0"/>
              <a:t>re:Invent</a:t>
            </a:r>
            <a:r>
              <a:rPr lang="en-US" baseline="0" dirty="0" smtClean="0"/>
              <a:t> 2014, 36 minutes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99.9995% Available</a:t>
            </a:r>
            <a:r>
              <a:rPr lang="en-US" baseline="0" dirty="0"/>
              <a:t> </a:t>
            </a:r>
            <a:r>
              <a:rPr lang="en-US" baseline="0" dirty="0" smtClean="0"/>
              <a:t>over an unknown period – from SDD416 Presentation at </a:t>
            </a:r>
            <a:r>
              <a:rPr lang="en-US" baseline="0" dirty="0" err="1" smtClean="0"/>
              <a:t>re:Invent</a:t>
            </a:r>
            <a:r>
              <a:rPr lang="en-US" baseline="0" dirty="0" smtClean="0"/>
              <a:t> 2014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Provisioned IOPS RAID</a:t>
            </a:r>
            <a:r>
              <a:rPr lang="en-US" baseline="0" dirty="0" smtClean="0"/>
              <a:t> numbers: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/details/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Throughput</a:t>
            </a:r>
            <a:r>
              <a:rPr lang="en-US" baseline="0" dirty="0" smtClean="0"/>
              <a:t>: </a:t>
            </a:r>
            <a:r>
              <a:rPr lang="en-US" dirty="0" smtClean="0"/>
              <a:t>128 MB/s (</a:t>
            </a:r>
            <a:r>
              <a:rPr lang="en-US" baseline="0" dirty="0" smtClean="0"/>
              <a:t>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2014) / 160 MB/s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ebs</a:t>
            </a:r>
            <a:r>
              <a:rPr lang="en-US" baseline="0" dirty="0" smtClean="0"/>
              <a:t>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“Larger volumes</a:t>
            </a:r>
            <a:r>
              <a:rPr lang="en-US" baseline="0" dirty="0" smtClean="0"/>
              <a:t> can burst longer” – desire clarity from Amazon on if this means EBS accumulates IOPS credits more quickly or if the “burst” –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99.7% of all EBS volumes on Amazon have “Burst Credit” left – meaning 0.3% of all volumes have exhausted credits. –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Throughput:</a:t>
            </a:r>
            <a:r>
              <a:rPr lang="en-US" baseline="0" dirty="0" smtClean="0"/>
              <a:t> </a:t>
            </a:r>
            <a:r>
              <a:rPr lang="en-US" dirty="0" smtClean="0"/>
              <a:t>320 MB/s 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/details/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Metrics are from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Metrics are from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-using-</a:t>
            </a:r>
            <a:r>
              <a:rPr lang="en-US" dirty="0" err="1" smtClean="0"/>
              <a:t>volumes.html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Duplicate</a:t>
            </a:r>
            <a:r>
              <a:rPr lang="en-US" baseline="0" dirty="0" smtClean="0"/>
              <a:t> Naming Problem: we had created a tool that referenced security groups by names when deleting them. This caused a problem.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Dependency Problems: for example,</a:t>
            </a:r>
            <a:r>
              <a:rPr lang="en-US" baseline="0" dirty="0" smtClean="0"/>
              <a:t> you are creating a database server Security Group and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using an automated tool. The database server Security Group allows in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on port 3306. Therefore,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must already exist in order to complete rule creation for the database server security group.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Deep Packet Inspection: Deep Packet Inspection allows the examination of either packet header or packet data in addition to IP Source / Destination Addresses and UDP/TCP Source Destination Ports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Create</a:t>
            </a:r>
            <a:r>
              <a:rPr lang="en-US" baseline="0" dirty="0" smtClean="0"/>
              <a:t> one Security Group per Application / Environment: one customer I’ve worked with utilizes over 80 security groups. Not a problem.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Create one “Base” Security</a:t>
            </a:r>
            <a:r>
              <a:rPr lang="en-US" baseline="0" dirty="0" smtClean="0"/>
              <a:t> Group: if you do allow access from an IP, you can change en masse</a:t>
            </a:r>
          </a:p>
          <a:p>
            <a:pPr marL="171450" indent="-171450">
              <a:buFont typeface="Arial"/>
              <a:buChar char="•"/>
            </a:pPr>
            <a:r>
              <a:rPr lang="en-US" i="0" baseline="0" dirty="0" smtClean="0">
                <a:solidFill>
                  <a:srgbClr val="FF0000"/>
                </a:solidFill>
              </a:rPr>
              <a:t>Security Group Names are not Unique (try this for yourself)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“Sharing” a Security Group between resources creates a situation where one change can have unintended consequences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project will accomplish the following objectives: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Utilize both IP addressing and Security Group Reference when creating a Security Group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Reference another Security Group within a Security Group’s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Backed by: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EBS: also known as “persistent storage”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Instance Store: also</a:t>
            </a:r>
            <a:r>
              <a:rPr lang="en-US" baseline="0" dirty="0" smtClean="0"/>
              <a:t> known as “ephemeral storage”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/user-</a:t>
            </a:r>
            <a:r>
              <a:rPr lang="en-US" dirty="0" err="1" smtClean="0"/>
              <a:t>data.html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r>
              <a:rPr lang="en-US" baseline="0" dirty="0" smtClean="0"/>
              <a:t> of disk usage and memory: available through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/AWSEC2/latest/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mon-scripts.html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54.69.231.28" TargetMode="External"/><Relationship Id="rId4" Type="http://schemas.openxmlformats.org/officeDocument/2006/relationships/hyperlink" Target="mailto:ubuntu@54.69.231.28:/home/ubunt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54.69.231.28" TargetMode="External"/><Relationship Id="rId4" Type="http://schemas.openxmlformats.org/officeDocument/2006/relationships/hyperlink" Target="mailto:ubuntu@172.30.0.8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EC2, EBS and Security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EC2 Instances are:</a:t>
            </a:r>
            <a:endParaRPr lang="en-US" i="1" dirty="0" smtClean="0"/>
          </a:p>
          <a:p>
            <a:r>
              <a:rPr lang="en-US" dirty="0" smtClean="0"/>
              <a:t>Classified by Type</a:t>
            </a:r>
          </a:p>
          <a:p>
            <a:r>
              <a:rPr lang="en-US" dirty="0" smtClean="0"/>
              <a:t>Cost: on-demand, reserved or spot</a:t>
            </a:r>
          </a:p>
          <a:p>
            <a:r>
              <a:rPr lang="en-US" dirty="0" smtClean="0"/>
              <a:t>Built on an AMI, typically Linux or Windows</a:t>
            </a:r>
          </a:p>
          <a:p>
            <a:pPr lvl="1"/>
            <a:r>
              <a:rPr lang="en-US" dirty="0" smtClean="0"/>
              <a:t>AMI can be Public, Paid (Marketplace) or Private</a:t>
            </a:r>
          </a:p>
          <a:p>
            <a:r>
              <a:rPr lang="en-US" dirty="0" smtClean="0"/>
              <a:t>Backed by either EBS or Instance Store</a:t>
            </a:r>
          </a:p>
          <a:p>
            <a:r>
              <a:rPr lang="en-US" dirty="0" smtClean="0"/>
              <a:t>Bootstrapped using user-data</a:t>
            </a:r>
          </a:p>
          <a:p>
            <a:r>
              <a:rPr lang="en-US" dirty="0" smtClean="0"/>
              <a:t>On shared infrastructure, unless </a:t>
            </a:r>
            <a:r>
              <a:rPr lang="en-US" i="1" dirty="0" smtClean="0"/>
              <a:t>Dedicated Tenancy in VPC </a:t>
            </a:r>
            <a:r>
              <a:rPr lang="en-US" dirty="0" smtClean="0"/>
              <a:t>is Requested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r>
              <a:rPr lang="en-US" dirty="0" smtClean="0"/>
              <a:t>Provisioned in Minutes</a:t>
            </a:r>
          </a:p>
          <a:p>
            <a:r>
              <a:rPr lang="en-US" dirty="0" smtClean="0"/>
              <a:t>Resize Easily</a:t>
            </a:r>
          </a:p>
          <a:p>
            <a:r>
              <a:rPr lang="en-US" dirty="0" smtClean="0"/>
              <a:t>Variety of pre-built images</a:t>
            </a:r>
          </a:p>
          <a:p>
            <a:r>
              <a:rPr lang="en-US" dirty="0" smtClean="0"/>
              <a:t>Pay as you Go</a:t>
            </a:r>
          </a:p>
          <a:p>
            <a:r>
              <a:rPr lang="en-US" dirty="0" smtClean="0"/>
              <a:t>Provisioned through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Single Availability Zone</a:t>
            </a:r>
          </a:p>
          <a:p>
            <a:pPr lvl="1"/>
            <a:r>
              <a:rPr lang="en-US" dirty="0" smtClean="0"/>
              <a:t>Right-size Instance Type may not be available</a:t>
            </a:r>
          </a:p>
          <a:p>
            <a:pPr lvl="1"/>
            <a:r>
              <a:rPr lang="en-US" dirty="0" smtClean="0"/>
              <a:t>Reporting of disk usage and memory not available by default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0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On: Build gateway and www Servers</a:t>
            </a:r>
            <a:endParaRPr lang="en-US" dirty="0"/>
          </a:p>
        </p:txBody>
      </p:sp>
      <p:pic>
        <p:nvPicPr>
          <p:cNvPr id="7" name="Content Placeholder 6" descr="EC2 - Project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263" r="1" b="-1356"/>
          <a:stretch/>
        </p:blipFill>
        <p:spPr>
          <a:xfrm>
            <a:off x="674761" y="2440602"/>
            <a:ext cx="7605639" cy="4266098"/>
          </a:xfrm>
        </p:spPr>
      </p:pic>
    </p:spTree>
    <p:extLst>
      <p:ext uri="{BB962C8B-B14F-4D97-AF65-F5344CB8AC3E}">
        <p14:creationId xmlns:p14="http://schemas.microsoft.com/office/powerpoint/2010/main" val="157425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EC2 Instance: “gateway-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Region: us-west-2</a:t>
            </a:r>
          </a:p>
          <a:p>
            <a:pPr lvl="1"/>
            <a:r>
              <a:rPr lang="en-US" dirty="0" smtClean="0"/>
              <a:t>Select AMI: ami</a:t>
            </a:r>
            <a:r>
              <a:rPr lang="en-US" dirty="0"/>
              <a:t>-</a:t>
            </a:r>
            <a:r>
              <a:rPr lang="en-US" dirty="0" smtClean="0"/>
              <a:t>5189a661 (Ubuntu)</a:t>
            </a:r>
          </a:p>
          <a:p>
            <a:pPr lvl="1"/>
            <a:r>
              <a:rPr lang="en-US" dirty="0" smtClean="0"/>
              <a:t>Instance Type: t2.micro</a:t>
            </a:r>
          </a:p>
          <a:p>
            <a:pPr lvl="1"/>
            <a:r>
              <a:rPr lang="en-US" dirty="0" smtClean="0"/>
              <a:t>Auto-assign Public IP: Enable</a:t>
            </a:r>
          </a:p>
          <a:p>
            <a:pPr lvl="1"/>
            <a:r>
              <a:rPr lang="en-US" dirty="0" smtClean="0"/>
              <a:t>Tenancy: Shared</a:t>
            </a:r>
          </a:p>
          <a:p>
            <a:pPr lvl="1"/>
            <a:r>
              <a:rPr lang="en-US" dirty="0" smtClean="0"/>
              <a:t>Security Group(s): gateway-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lvl="1"/>
            <a:r>
              <a:rPr lang="en-US" dirty="0"/>
              <a:t>Tag: Name=gateway</a:t>
            </a:r>
            <a:r>
              <a:rPr lang="en-US" dirty="0" smtClean="0"/>
              <a:t>-</a:t>
            </a:r>
            <a:r>
              <a:rPr lang="en-US" dirty="0" err="1" smtClean="0"/>
              <a:t>yourname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 On: </a:t>
            </a:r>
            <a:r>
              <a:rPr lang="en-US" dirty="0" smtClean="0"/>
              <a:t>Create Gateway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3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EC2 Instance: “www-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Region: us-west-2</a:t>
            </a:r>
          </a:p>
          <a:p>
            <a:pPr lvl="1"/>
            <a:r>
              <a:rPr lang="en-US" dirty="0" smtClean="0"/>
              <a:t>Select AMI: ami</a:t>
            </a:r>
            <a:r>
              <a:rPr lang="en-US" dirty="0"/>
              <a:t>-</a:t>
            </a:r>
            <a:r>
              <a:rPr lang="en-US" dirty="0" smtClean="0"/>
              <a:t>5189a661 (Ubuntu)</a:t>
            </a:r>
          </a:p>
          <a:p>
            <a:pPr lvl="1"/>
            <a:r>
              <a:rPr lang="en-US" dirty="0" smtClean="0"/>
              <a:t>Instance Type: t2.micro</a:t>
            </a:r>
          </a:p>
          <a:p>
            <a:pPr lvl="1"/>
            <a:r>
              <a:rPr lang="en-US" dirty="0" smtClean="0"/>
              <a:t>Auto-assign Public IP: Enable</a:t>
            </a:r>
          </a:p>
          <a:p>
            <a:pPr lvl="1"/>
            <a:r>
              <a:rPr lang="en-US" dirty="0" smtClean="0"/>
              <a:t>Tenancy: Shared</a:t>
            </a:r>
          </a:p>
          <a:p>
            <a:pPr lvl="1"/>
            <a:r>
              <a:rPr lang="en-US" dirty="0" smtClean="0"/>
              <a:t>Security Group(s): web-</a:t>
            </a:r>
            <a:r>
              <a:rPr lang="en-US" dirty="0" err="1" smtClean="0"/>
              <a:t>yourname</a:t>
            </a:r>
            <a:r>
              <a:rPr lang="en-US" dirty="0" smtClean="0"/>
              <a:t>, base</a:t>
            </a:r>
          </a:p>
          <a:p>
            <a:pPr lvl="1"/>
            <a:r>
              <a:rPr lang="en-US" dirty="0" smtClean="0"/>
              <a:t>Tag: Name=web-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On: Create www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0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</a:t>
            </a:r>
            <a:r>
              <a:rPr lang="en-US" dirty="0" err="1" smtClean="0"/>
              <a:t>ssh</a:t>
            </a:r>
            <a:r>
              <a:rPr lang="en-US" dirty="0" smtClean="0"/>
              <a:t> Instance: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ubuntu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54.69.231.28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Keypair</a:t>
            </a:r>
            <a:r>
              <a:rPr lang="en-US" dirty="0" smtClean="0"/>
              <a:t> to Instance (for presentation only)</a:t>
            </a:r>
          </a:p>
          <a:p>
            <a:pPr lvl="1"/>
            <a:r>
              <a:rPr lang="en-US" dirty="0" err="1" smtClean="0"/>
              <a:t>scp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ubuntu@54.69.231.28:/home/ubuntu/</a:t>
            </a:r>
            <a:endParaRPr lang="en-US" dirty="0" smtClean="0"/>
          </a:p>
          <a:p>
            <a:r>
              <a:rPr lang="en-US" dirty="0" smtClean="0"/>
              <a:t>Or use SSH Agent Forwarding</a:t>
            </a:r>
            <a:endParaRPr lang="en-US" dirty="0"/>
          </a:p>
          <a:p>
            <a:pPr lvl="1"/>
            <a:r>
              <a:rPr lang="en-US" dirty="0" smtClean="0"/>
              <a:t>Described in command line exercises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into Gateway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3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gateway Instance: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ubuntu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54.69.231.28</a:t>
            </a:r>
          </a:p>
          <a:p>
            <a:r>
              <a:rPr lang="en-US" dirty="0"/>
              <a:t>Login to </a:t>
            </a:r>
            <a:r>
              <a:rPr lang="en-US" dirty="0" smtClean="0"/>
              <a:t>www Instance, using Internal IP (from gateway):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~/path/to/</a:t>
            </a:r>
            <a:r>
              <a:rPr lang="en-US" dirty="0" err="1"/>
              <a:t>keypair.pem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ubuntu@</a:t>
            </a:r>
            <a:r>
              <a:rPr lang="en-US" dirty="0" smtClean="0">
                <a:hlinkClick r:id="rId4"/>
              </a:rPr>
              <a:t>172.30.0.80</a:t>
            </a:r>
            <a:endParaRPr lang="en-US" dirty="0" smtClean="0"/>
          </a:p>
          <a:p>
            <a:r>
              <a:rPr lang="en-US" dirty="0" smtClean="0"/>
              <a:t>Install webserver!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-y install </a:t>
            </a:r>
            <a:r>
              <a:rPr lang="en-US" dirty="0" smtClean="0"/>
              <a:t>apache2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into www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3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build redundant EC2 servers across Availability Zones</a:t>
            </a:r>
          </a:p>
          <a:p>
            <a:r>
              <a:rPr lang="en-US" dirty="0">
                <a:solidFill>
                  <a:srgbClr val="008000"/>
                </a:solidFill>
              </a:rPr>
              <a:t>use </a:t>
            </a:r>
            <a:r>
              <a:rPr lang="en-US" dirty="0" smtClean="0">
                <a:solidFill>
                  <a:srgbClr val="008000"/>
                </a:solidFill>
              </a:rPr>
              <a:t>Tags to identify and select instances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same configuration management in EC2 as in Vagrant or other cloud providers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Test Performance using different Instance Types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HVM Virtualization Type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 IAM Roles, if AWS lock-in not a concern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build instances “by hand”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store data on EC2 Instances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9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EC2 Instance: “</a:t>
            </a:r>
            <a:r>
              <a:rPr lang="en-US" dirty="0" err="1" smtClean="0"/>
              <a:t>wwwauto-yourname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Region: us-west-2</a:t>
            </a:r>
          </a:p>
          <a:p>
            <a:r>
              <a:rPr lang="en-US" dirty="0"/>
              <a:t>Select AMI: ami-5189a661 (Ubuntu)</a:t>
            </a:r>
          </a:p>
          <a:p>
            <a:r>
              <a:rPr lang="en-US" dirty="0"/>
              <a:t>Instance Type: t2.micro</a:t>
            </a:r>
          </a:p>
          <a:p>
            <a:r>
              <a:rPr lang="en-US" dirty="0"/>
              <a:t>Auto-assign Public IP: Enable</a:t>
            </a:r>
          </a:p>
          <a:p>
            <a:r>
              <a:rPr lang="en-US" dirty="0"/>
              <a:t>Tenancy: Shared</a:t>
            </a:r>
          </a:p>
          <a:p>
            <a:r>
              <a:rPr lang="en-US" dirty="0"/>
              <a:t>Security Group(s): </a:t>
            </a:r>
            <a:r>
              <a:rPr lang="en-US" dirty="0" smtClean="0"/>
              <a:t>www-</a:t>
            </a:r>
            <a:r>
              <a:rPr lang="en-US" dirty="0" err="1" smtClean="0"/>
              <a:t>yourname</a:t>
            </a:r>
            <a:r>
              <a:rPr lang="en-US" dirty="0" smtClean="0"/>
              <a:t>, </a:t>
            </a:r>
            <a:r>
              <a:rPr lang="en-US" dirty="0"/>
              <a:t>base</a:t>
            </a:r>
          </a:p>
          <a:p>
            <a:r>
              <a:rPr lang="en-US" dirty="0"/>
              <a:t>Tag: Name</a:t>
            </a:r>
            <a:r>
              <a:rPr lang="en-US" dirty="0" smtClean="0"/>
              <a:t>=</a:t>
            </a:r>
            <a:r>
              <a:rPr lang="en-US" dirty="0" err="1" smtClean="0"/>
              <a:t>wwwauto-yourname</a:t>
            </a:r>
            <a:endParaRPr lang="en-US" dirty="0"/>
          </a:p>
          <a:p>
            <a:r>
              <a:rPr lang="en-US" dirty="0" smtClean="0"/>
              <a:t>Advanced Details -&gt; User data</a:t>
            </a:r>
          </a:p>
          <a:p>
            <a:pPr lvl="1"/>
            <a:r>
              <a:rPr lang="en-US" dirty="0" smtClean="0"/>
              <a:t>Paste Contents from </a:t>
            </a:r>
            <a:r>
              <a:rPr lang="en-US" dirty="0"/>
              <a:t>“</a:t>
            </a:r>
            <a:r>
              <a:rPr lang="en-US" dirty="0" smtClean="0"/>
              <a:t>ec2-</a:t>
            </a:r>
            <a:r>
              <a:rPr lang="en-US" dirty="0"/>
              <a:t>user-</a:t>
            </a:r>
            <a:r>
              <a:rPr lang="en-US" dirty="0" smtClean="0"/>
              <a:t>data.sh” File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On: Build an EC2 Instance using user-data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7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 Instances run “User data” at boot time.</a:t>
            </a:r>
          </a:p>
          <a:p>
            <a:r>
              <a:rPr lang="en-US" dirty="0" smtClean="0"/>
              <a:t>User data can be used to:</a:t>
            </a:r>
          </a:p>
          <a:p>
            <a:pPr lvl="1"/>
            <a:r>
              <a:rPr lang="en-US" dirty="0"/>
              <a:t>Run configuration management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Run a shell script</a:t>
            </a:r>
          </a:p>
          <a:p>
            <a:pPr lvl="1"/>
            <a:r>
              <a:rPr lang="en-US" dirty="0" smtClean="0"/>
              <a:t>Fetch application code from S3</a:t>
            </a:r>
          </a:p>
          <a:p>
            <a:pPr lvl="1"/>
            <a:r>
              <a:rPr lang="en-US" dirty="0" smtClean="0"/>
              <a:t>Anything else…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EC2: User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5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EC2 Instances:</a:t>
            </a:r>
          </a:p>
          <a:p>
            <a:pPr lvl="1"/>
            <a:r>
              <a:rPr lang="en-US" dirty="0" smtClean="0"/>
              <a:t>Understand Instance Types</a:t>
            </a:r>
          </a:p>
          <a:p>
            <a:pPr lvl="1"/>
            <a:r>
              <a:rPr lang="en-US" dirty="0" smtClean="0"/>
              <a:t>Utilize Instance Meta-data</a:t>
            </a:r>
          </a:p>
          <a:p>
            <a:r>
              <a:rPr lang="en-US" dirty="0" smtClean="0"/>
              <a:t>EC2 Storage:</a:t>
            </a:r>
          </a:p>
          <a:p>
            <a:pPr lvl="1"/>
            <a:r>
              <a:rPr lang="en-US" dirty="0" smtClean="0"/>
              <a:t>Articulate differences of EBS and Instance Store</a:t>
            </a:r>
          </a:p>
          <a:p>
            <a:pPr lvl="1"/>
            <a:r>
              <a:rPr lang="en-US" dirty="0" smtClean="0"/>
              <a:t>Articulate limitations of EBS Volumes</a:t>
            </a:r>
          </a:p>
          <a:p>
            <a:r>
              <a:rPr lang="en-US" dirty="0" smtClean="0"/>
              <a:t>Security Groups:</a:t>
            </a:r>
          </a:p>
          <a:p>
            <a:pPr lvl="1"/>
            <a:r>
              <a:rPr lang="en-US" dirty="0" smtClean="0"/>
              <a:t>Know both methods of filtering inbound/outbound traffic</a:t>
            </a:r>
          </a:p>
          <a:p>
            <a:pPr lvl="1"/>
            <a:r>
              <a:rPr lang="en-US" dirty="0" smtClean="0"/>
              <a:t>Why IP Addresses are Challenging for Security Group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EC2, EBS and Security Groups: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 run boot scripts on both Vagrant and AWS EC2 and AWS Auto Scaling. I used Vagrant for testing. Here is how:</a:t>
            </a:r>
          </a:p>
          <a:p>
            <a:r>
              <a:rPr lang="en-US" dirty="0" smtClean="0"/>
              <a:t>If Vagrant:</a:t>
            </a:r>
          </a:p>
          <a:p>
            <a:pPr lvl="1"/>
            <a:r>
              <a:rPr lang="en-US" dirty="0" smtClean="0"/>
              <a:t>vagrant up</a:t>
            </a:r>
          </a:p>
          <a:p>
            <a:pPr lvl="1"/>
            <a:r>
              <a:rPr lang="en-US" dirty="0" err="1" smtClean="0"/>
              <a:t>Vagrantfile</a:t>
            </a:r>
            <a:r>
              <a:rPr lang="en-US" dirty="0"/>
              <a:t>: </a:t>
            </a:r>
            <a:r>
              <a:rPr lang="en-US" dirty="0" err="1"/>
              <a:t>config.vm.provision</a:t>
            </a:r>
            <a:r>
              <a:rPr lang="en-US" dirty="0"/>
              <a:t> "shell", path: "../deploy/</a:t>
            </a:r>
            <a:r>
              <a:rPr lang="en-US" dirty="0" err="1" smtClean="0"/>
              <a:t>deploy.sh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AWS:</a:t>
            </a:r>
          </a:p>
          <a:p>
            <a:pPr lvl="1"/>
            <a:r>
              <a:rPr lang="en-US" dirty="0"/>
              <a:t>tar </a:t>
            </a:r>
            <a:r>
              <a:rPr lang="en-US" dirty="0" err="1"/>
              <a:t>xzf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/${project}-${version}.</a:t>
            </a:r>
            <a:r>
              <a:rPr lang="en-US" dirty="0" err="1"/>
              <a:t>tar.gz</a:t>
            </a:r>
            <a:r>
              <a:rPr lang="en-US" dirty="0"/>
              <a:t> -C /</a:t>
            </a:r>
            <a:r>
              <a:rPr lang="en-US" dirty="0" err="1"/>
              <a:t>srv</a:t>
            </a:r>
            <a:r>
              <a:rPr lang="en-US" dirty="0"/>
              <a:t>/${project}</a:t>
            </a:r>
          </a:p>
          <a:p>
            <a:pPr lvl="1"/>
            <a:r>
              <a:rPr lang="en-US" dirty="0"/>
              <a:t>bash /</a:t>
            </a:r>
            <a:r>
              <a:rPr lang="en-US" dirty="0" err="1"/>
              <a:t>srv</a:t>
            </a:r>
            <a:r>
              <a:rPr lang="en-US" dirty="0"/>
              <a:t>/${project}/deploy/</a:t>
            </a:r>
            <a:r>
              <a:rPr lang="en-US" dirty="0" err="1"/>
              <a:t>deploy.sh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Experience: running on hybrid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0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Developers use pre-built images or user data from an Operations department?</a:t>
            </a:r>
          </a:p>
          <a:p>
            <a:r>
              <a:rPr lang="en-US" dirty="0" smtClean="0"/>
              <a:t>Are AMIs or User-Data a better fit for an organization?</a:t>
            </a:r>
          </a:p>
          <a:p>
            <a:r>
              <a:rPr lang="en-US" dirty="0" smtClean="0"/>
              <a:t>How does the performance of your existing applications vary from physical to virtual hardware?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8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 and Instance Store: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Persistent</a:t>
            </a:r>
          </a:p>
          <a:p>
            <a:pPr lvl="1"/>
            <a:r>
              <a:rPr lang="en-US" dirty="0" smtClean="0"/>
              <a:t>survives power off/power on</a:t>
            </a:r>
          </a:p>
          <a:p>
            <a:r>
              <a:rPr lang="en-US" dirty="0" smtClean="0"/>
              <a:t>Single Availability Zone</a:t>
            </a:r>
          </a:p>
          <a:p>
            <a:r>
              <a:rPr lang="en-US" dirty="0" smtClean="0"/>
              <a:t>Predictable Performance with Provisioned IOPS</a:t>
            </a:r>
          </a:p>
          <a:p>
            <a:r>
              <a:rPr lang="en-US" dirty="0" smtClean="0"/>
              <a:t>Can resize instances (allows start/stop of instance)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High Performance on I Series</a:t>
            </a:r>
          </a:p>
          <a:p>
            <a:r>
              <a:rPr lang="en-US" dirty="0" smtClean="0"/>
              <a:t>Ephemeral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urvives restart, not power on/off</a:t>
            </a:r>
          </a:p>
          <a:p>
            <a:r>
              <a:rPr lang="en-US" dirty="0" smtClean="0"/>
              <a:t>can not stop Instance if Instance Store root volume</a:t>
            </a:r>
          </a:p>
          <a:p>
            <a:r>
              <a:rPr lang="en-US" dirty="0" smtClean="0"/>
              <a:t>If root volume, data copied from S3 on boot (~5 minute startup)</a:t>
            </a:r>
          </a:p>
          <a:p>
            <a:r>
              <a:rPr lang="en-US" dirty="0" smtClean="0"/>
              <a:t>Storage Attached to Hypervisor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Encrypted Volumes if Required</a:t>
            </a:r>
          </a:p>
          <a:p>
            <a:r>
              <a:rPr lang="en-US" dirty="0" smtClean="0"/>
              <a:t>Availability: 99.9995% Available</a:t>
            </a:r>
          </a:p>
          <a:p>
            <a:pPr lvl="1"/>
            <a:r>
              <a:rPr lang="en-US" i="1" dirty="0" smtClean="0"/>
              <a:t>Don’t use RAID-1 – you don’t know if this will increase the availability of underlying hardware</a:t>
            </a:r>
          </a:p>
          <a:p>
            <a:pPr lvl="1"/>
            <a:r>
              <a:rPr lang="en-US" i="1" dirty="0" smtClean="0"/>
              <a:t>RAID-1 will ½ network bandwidth as 2x network is used</a:t>
            </a:r>
            <a:endParaRPr lang="en-US" i="1" dirty="0" smtClean="0"/>
          </a:p>
          <a:p>
            <a:r>
              <a:rPr lang="en-US" dirty="0" smtClean="0"/>
              <a:t>Provision </a:t>
            </a:r>
            <a:r>
              <a:rPr lang="en-US" dirty="0" smtClean="0"/>
              <a:t>storage in minutes</a:t>
            </a:r>
          </a:p>
          <a:p>
            <a:r>
              <a:rPr lang="en-US" dirty="0" smtClean="0"/>
              <a:t>Change storage capacity in minutes</a:t>
            </a:r>
          </a:p>
          <a:p>
            <a:r>
              <a:rPr lang="en-US" dirty="0" smtClean="0"/>
              <a:t>Ease of creating backups</a:t>
            </a:r>
          </a:p>
          <a:p>
            <a:pPr lvl="1"/>
            <a:r>
              <a:rPr lang="en-US" dirty="0" smtClean="0"/>
              <a:t>Tag EBS volumes with “Backup=true” then utilize a script to backup all matching EBS </a:t>
            </a:r>
            <a:r>
              <a:rPr lang="en-US" dirty="0" smtClean="0"/>
              <a:t>volumes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 volumes are single-AZ only, representing an availability challenge</a:t>
            </a:r>
          </a:p>
          <a:p>
            <a:r>
              <a:rPr lang="en-US" dirty="0" smtClean="0"/>
              <a:t>EBS volumes in RAID configuration can not be tuned easily</a:t>
            </a:r>
          </a:p>
          <a:p>
            <a:r>
              <a:rPr lang="en-US" dirty="0" smtClean="0"/>
              <a:t>Backups using EBS snapshots may require additional automation and testing</a:t>
            </a:r>
          </a:p>
          <a:p>
            <a:r>
              <a:rPr lang="en-US" dirty="0" smtClean="0"/>
              <a:t>Applications relying on EBS typically can not leverage Auto Scaling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9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Snapshot Storage:</a:t>
            </a:r>
          </a:p>
          <a:p>
            <a:r>
              <a:rPr lang="en-US" dirty="0" smtClean="0"/>
              <a:t>Stored in S3</a:t>
            </a:r>
          </a:p>
          <a:p>
            <a:r>
              <a:rPr lang="en-US" dirty="0" smtClean="0"/>
              <a:t>Copy between Regions</a:t>
            </a:r>
          </a:p>
          <a:p>
            <a:pPr marL="0" indent="0">
              <a:buNone/>
            </a:pPr>
            <a:r>
              <a:rPr lang="en-US" dirty="0" smtClean="0"/>
              <a:t>Snapshot Pricing:</a:t>
            </a:r>
          </a:p>
          <a:p>
            <a:r>
              <a:rPr lang="en-US" dirty="0" smtClean="0"/>
              <a:t>First Snapshot = compressed size of </a:t>
            </a:r>
            <a:r>
              <a:rPr lang="en-US" i="1" dirty="0" smtClean="0"/>
              <a:t>used</a:t>
            </a:r>
            <a:r>
              <a:rPr lang="en-US" dirty="0" smtClean="0"/>
              <a:t> volume * price/GB/month</a:t>
            </a:r>
          </a:p>
          <a:p>
            <a:r>
              <a:rPr lang="en-US" dirty="0" smtClean="0"/>
              <a:t>Subsequent Snapshots = difference * price/GB/month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</a:t>
            </a:r>
            <a:r>
              <a:rPr lang="en-US" dirty="0" smtClean="0"/>
              <a:t>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5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6 Storage Configuration options on AWS: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Magnetic (HDD):</a:t>
            </a:r>
          </a:p>
          <a:p>
            <a:r>
              <a:rPr lang="en-US" dirty="0" smtClean="0"/>
              <a:t>EBS General Purpose (SSD)</a:t>
            </a:r>
          </a:p>
          <a:p>
            <a:r>
              <a:rPr lang="en-US" dirty="0" smtClean="0"/>
              <a:t>EBS Provisioned IOPS (SSD)</a:t>
            </a:r>
          </a:p>
          <a:p>
            <a:r>
              <a:rPr lang="en-US" dirty="0" smtClean="0"/>
              <a:t>EBS Provisioned IOPS (SSD) RAID</a:t>
            </a:r>
          </a:p>
          <a:p>
            <a:r>
              <a:rPr lang="en-US" dirty="0" smtClean="0"/>
              <a:t>Instance Store</a:t>
            </a:r>
          </a:p>
          <a:p>
            <a:r>
              <a:rPr lang="en-US" dirty="0"/>
              <a:t>Instance </a:t>
            </a:r>
            <a:r>
              <a:rPr lang="en-US" dirty="0" smtClean="0"/>
              <a:t>Store (RAID)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Performance Details for EBS are available here: 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ebs</a:t>
            </a:r>
            <a:r>
              <a:rPr lang="en-US" dirty="0"/>
              <a:t>/details/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 and Instance </a:t>
            </a:r>
            <a:r>
              <a:rPr lang="en-US" dirty="0" smtClean="0"/>
              <a:t>Store:</a:t>
            </a:r>
            <a:br>
              <a:rPr lang="en-US" dirty="0" smtClean="0"/>
            </a:br>
            <a:r>
              <a:rPr lang="en-US" dirty="0" smtClean="0"/>
              <a:t>Performance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Instances:</a:t>
            </a:r>
          </a:p>
          <a:p>
            <a:pPr lvl="1"/>
            <a:r>
              <a:rPr lang="en-US" dirty="0"/>
              <a:t>Peak Throughput per Node: 800 MB/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Maximum 48,000 IOPS @ 16K 10, limited by 10 </a:t>
            </a:r>
            <a:r>
              <a:rPr lang="en-US" dirty="0" err="1" smtClean="0"/>
              <a:t>Gbps</a:t>
            </a:r>
            <a:r>
              <a:rPr lang="en-US" dirty="0" smtClean="0"/>
              <a:t> Network</a:t>
            </a:r>
            <a:endParaRPr lang="en-US" dirty="0"/>
          </a:p>
          <a:p>
            <a:r>
              <a:rPr lang="en-US" dirty="0" smtClean="0"/>
              <a:t>EBS-Optimized Instances: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edicated EBS network, provides consistent performance</a:t>
            </a:r>
            <a:endParaRPr lang="en-US" dirty="0"/>
          </a:p>
          <a:p>
            <a:r>
              <a:rPr lang="en-US" dirty="0" smtClean="0"/>
              <a:t>Not EBS-Optimized Instance:</a:t>
            </a:r>
          </a:p>
          <a:p>
            <a:pPr lvl="1"/>
            <a:r>
              <a:rPr lang="en-US" dirty="0" smtClean="0"/>
              <a:t>Network and EBS compete for bandwidth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EBS:</a:t>
            </a:r>
            <a:r>
              <a:rPr lang="en-US" dirty="0"/>
              <a:t> </a:t>
            </a:r>
            <a:r>
              <a:rPr lang="en-US" dirty="0" smtClean="0"/>
              <a:t>EC2 Instance Impac</a:t>
            </a:r>
            <a:r>
              <a:rPr lang="en-US" dirty="0" smtClean="0"/>
              <a:t>t on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3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128 MB/s maximum throughput</a:t>
            </a:r>
          </a:p>
          <a:p>
            <a:r>
              <a:rPr lang="en-US" dirty="0" smtClean="0"/>
              <a:t>Any volume can provide 3,000 IOPS in Burst Configuration, larger volumes can burst longer.</a:t>
            </a:r>
          </a:p>
          <a:p>
            <a:r>
              <a:rPr lang="en-US" dirty="0" smtClean="0"/>
              <a:t>“IO Burst Bucket”</a:t>
            </a:r>
          </a:p>
          <a:p>
            <a:pPr lvl="1"/>
            <a:r>
              <a:rPr lang="en-US" dirty="0" smtClean="0"/>
              <a:t>Start with 5.4M credits</a:t>
            </a:r>
          </a:p>
          <a:p>
            <a:pPr lvl="1"/>
            <a:r>
              <a:rPr lang="en-US" dirty="0"/>
              <a:t>3 IOPS per/second GB </a:t>
            </a:r>
            <a:r>
              <a:rPr lang="en-US" dirty="0" smtClean="0"/>
              <a:t>accumulated</a:t>
            </a:r>
          </a:p>
          <a:p>
            <a:pPr lvl="1"/>
            <a:r>
              <a:rPr lang="en-US" dirty="0" smtClean="0"/>
              <a:t>Use up to 3,000 IOPS per second</a:t>
            </a:r>
          </a:p>
          <a:p>
            <a:pPr lvl="1"/>
            <a:r>
              <a:rPr lang="en-US" dirty="0" smtClean="0"/>
              <a:t>If Burst Bucket IOPS exhausted – drop to 3 IOPS/sec per GB</a:t>
            </a:r>
          </a:p>
          <a:p>
            <a:r>
              <a:rPr lang="en-US" dirty="0" smtClean="0"/>
              <a:t>Provision in RAID, increase IOPS (2 EBS = 6,000 Burst, 128 MB/s RAID)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General Purpose SSD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Up to 4,000 IOPS per Volume</a:t>
            </a:r>
          </a:p>
          <a:p>
            <a:r>
              <a:rPr lang="en-US" dirty="0"/>
              <a:t>320 MB/s </a:t>
            </a:r>
            <a:r>
              <a:rPr lang="en-US" dirty="0" smtClean="0"/>
              <a:t>Throughput</a:t>
            </a:r>
          </a:p>
          <a:p>
            <a:r>
              <a:rPr lang="en-US" dirty="0" smtClean="0"/>
              <a:t>30 IOPS per GB (100 GB can only be 3,000 IOPS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Provisioned IOPS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3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Groups are Region-Specific</a:t>
            </a:r>
          </a:p>
          <a:p>
            <a:r>
              <a:rPr lang="en-US" dirty="0" smtClean="0"/>
              <a:t>Security Groups are the </a:t>
            </a:r>
            <a:r>
              <a:rPr lang="en-US" i="1" dirty="0" smtClean="0"/>
              <a:t>near</a:t>
            </a:r>
            <a:r>
              <a:rPr lang="en-US" dirty="0" smtClean="0"/>
              <a:t> equivalent of a </a:t>
            </a:r>
            <a:r>
              <a:rPr lang="en-US" dirty="0" err="1" smtClean="0"/>
              <a:t>stateful</a:t>
            </a:r>
            <a:r>
              <a:rPr lang="en-US" dirty="0" smtClean="0"/>
              <a:t> Firewall</a:t>
            </a:r>
          </a:p>
          <a:p>
            <a:r>
              <a:rPr lang="en-US" dirty="0" smtClean="0"/>
              <a:t>Security Groups are applied to EC2 resources, as well as RDS, </a:t>
            </a:r>
            <a:r>
              <a:rPr lang="en-US" dirty="0" err="1" smtClean="0"/>
              <a:t>ElastiCache</a:t>
            </a:r>
            <a:r>
              <a:rPr lang="en-US" dirty="0" smtClean="0"/>
              <a:t> and potentially other resources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8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100 IOPS steady-state with best-effort burst</a:t>
            </a:r>
          </a:p>
          <a:p>
            <a:r>
              <a:rPr lang="en-US" dirty="0" smtClean="0"/>
              <a:t>“Best Effort” to 10 MB/s throughput</a:t>
            </a:r>
          </a:p>
          <a:p>
            <a:r>
              <a:rPr lang="en-US" dirty="0" smtClean="0"/>
              <a:t>Peak </a:t>
            </a:r>
            <a:r>
              <a:rPr lang="en-US" dirty="0"/>
              <a:t>Throughput per Node: 800 MB/s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Magnetics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EBS Volume (20 GB in size)</a:t>
            </a:r>
          </a:p>
          <a:p>
            <a:r>
              <a:rPr lang="en-US" dirty="0" smtClean="0"/>
              <a:t>Attach to the www-</a:t>
            </a:r>
            <a:r>
              <a:rPr lang="en-US" dirty="0" err="1" smtClean="0"/>
              <a:t>youname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Format the newly created EBS Volume</a:t>
            </a:r>
          </a:p>
          <a:p>
            <a:r>
              <a:rPr lang="en-US" dirty="0" smtClean="0"/>
              <a:t>Add data to the new EBS Volume</a:t>
            </a:r>
          </a:p>
          <a:p>
            <a:r>
              <a:rPr lang="en-US" dirty="0" smtClean="0"/>
              <a:t>Snapshot the new EBS volume</a:t>
            </a:r>
          </a:p>
          <a:p>
            <a:r>
              <a:rPr lang="en-US" dirty="0" smtClean="0"/>
              <a:t>Restore the EBS volume (60 GB in size, 1800 IOPS)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Hands-On: Create, Snapshot and Resize EBS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2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tandem with Auto Scaling</a:t>
            </a:r>
          </a:p>
          <a:p>
            <a:pPr lvl="1"/>
            <a:r>
              <a:rPr lang="en-US" dirty="0" smtClean="0"/>
              <a:t>If built correctly, scaling activities require no modification to Security Groups</a:t>
            </a:r>
          </a:p>
          <a:p>
            <a:r>
              <a:rPr lang="en-US" dirty="0" smtClean="0"/>
              <a:t>Change dynamically with changes in Infrastructure</a:t>
            </a:r>
          </a:p>
          <a:p>
            <a:r>
              <a:rPr lang="en-US" dirty="0" smtClean="0"/>
              <a:t>Fast and easy to implement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5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Duplicate names are allowed</a:t>
            </a:r>
          </a:p>
          <a:p>
            <a:r>
              <a:rPr lang="en-US" dirty="0" smtClean="0"/>
              <a:t>With automated infrastructure, referencing Not Yet Created Security Groups may Cause Dependency Problems</a:t>
            </a:r>
          </a:p>
          <a:p>
            <a:r>
              <a:rPr lang="en-US" dirty="0" smtClean="0"/>
              <a:t>Security Groups not </a:t>
            </a:r>
            <a:r>
              <a:rPr lang="en-US" i="1" dirty="0"/>
              <a:t>e</a:t>
            </a:r>
            <a:r>
              <a:rPr lang="en-US" i="1" dirty="0" smtClean="0"/>
              <a:t>xactly</a:t>
            </a:r>
            <a:r>
              <a:rPr lang="en-US" dirty="0" smtClean="0"/>
              <a:t> a Firewall, provides no:</a:t>
            </a:r>
          </a:p>
          <a:p>
            <a:pPr lvl="1"/>
            <a:r>
              <a:rPr lang="en-US" dirty="0" smtClean="0"/>
              <a:t>Deep Packet Inspection (content of packets)</a:t>
            </a:r>
          </a:p>
          <a:p>
            <a:pPr lvl="1"/>
            <a:r>
              <a:rPr lang="en-US" dirty="0" smtClean="0"/>
              <a:t>Bandwidth Management</a:t>
            </a:r>
          </a:p>
          <a:p>
            <a:pPr lvl="1"/>
            <a:r>
              <a:rPr lang="en-US" dirty="0" smtClean="0"/>
              <a:t>Logging of Access</a:t>
            </a:r>
          </a:p>
          <a:p>
            <a:r>
              <a:rPr lang="en-US" dirty="0" smtClean="0"/>
              <a:t>No Security Group Configuration Backup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9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Groups: What is Evaluated?</a:t>
            </a:r>
            <a:endParaRPr lang="en-US" dirty="0"/>
          </a:p>
        </p:txBody>
      </p:sp>
      <p:pic>
        <p:nvPicPr>
          <p:cNvPr id="6" name="Content Placeholder 5" descr="aws-ec2-security-group-what-is-evaluate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11" r="-10411"/>
          <a:stretch>
            <a:fillRect/>
          </a:stretch>
        </p:blipFill>
        <p:spPr>
          <a:xfrm>
            <a:off x="19847" y="2357508"/>
            <a:ext cx="9124154" cy="4249901"/>
          </a:xfrm>
        </p:spPr>
      </p:pic>
    </p:spTree>
    <p:extLst>
      <p:ext uri="{BB962C8B-B14F-4D97-AF65-F5344CB8AC3E}">
        <p14:creationId xmlns:p14="http://schemas.microsoft.com/office/powerpoint/2010/main" val="16644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Reference other Security Groups in Security Groups: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Inbound: gateway-servers-</a:t>
            </a:r>
            <a:r>
              <a:rPr lang="en-US" dirty="0" err="1" smtClean="0"/>
              <a:t>sg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 port 22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Create </a:t>
            </a:r>
            <a:r>
              <a:rPr lang="en-US" dirty="0">
                <a:solidFill>
                  <a:srgbClr val="008000"/>
                </a:solidFill>
              </a:rPr>
              <a:t>a “Base” Group for sweeping changes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Create one Security Group per Application and Environment (example: web-prod01)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Automate the Creation of Security Groups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multiple Security </a:t>
            </a:r>
            <a:r>
              <a:rPr lang="en-US" dirty="0">
                <a:solidFill>
                  <a:srgbClr val="008000"/>
                </a:solidFill>
              </a:rPr>
              <a:t>G</a:t>
            </a:r>
            <a:r>
              <a:rPr lang="en-US" dirty="0" smtClean="0">
                <a:solidFill>
                  <a:srgbClr val="008000"/>
                </a:solidFill>
              </a:rPr>
              <a:t>roups for Instances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Allow only ELB traffic in for Web Servers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</a:t>
            </a:r>
            <a:r>
              <a:rPr lang="en-US" dirty="0">
                <a:solidFill>
                  <a:srgbClr val="FF0000"/>
                </a:solidFill>
              </a:rPr>
              <a:t>not use IP addresses for </a:t>
            </a:r>
            <a:r>
              <a:rPr lang="en-US" dirty="0" smtClean="0">
                <a:solidFill>
                  <a:srgbClr val="FF0000"/>
                </a:solidFill>
              </a:rPr>
              <a:t>Rules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rely on Security Group Names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“share” Security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roups between 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9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Three Groups:</a:t>
            </a:r>
          </a:p>
          <a:p>
            <a:r>
              <a:rPr lang="en-US" dirty="0" smtClean="0"/>
              <a:t>gateway-</a:t>
            </a:r>
            <a:r>
              <a:rPr lang="en-US" dirty="0" err="1" smtClean="0"/>
              <a:t>yourname</a:t>
            </a:r>
            <a:endParaRPr lang="en-US" dirty="0"/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22 from 0.0.0.0/0</a:t>
            </a:r>
          </a:p>
          <a:p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22 from gateway-</a:t>
            </a:r>
            <a:r>
              <a:rPr lang="en-US" dirty="0" err="1" smtClean="0"/>
              <a:t>yourname</a:t>
            </a:r>
            <a:endParaRPr lang="en-US" dirty="0" smtClean="0"/>
          </a:p>
          <a:p>
            <a:r>
              <a:rPr lang="en-US" dirty="0" smtClean="0"/>
              <a:t>www-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80 from 0.0.0.0/0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Create Security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2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 On: </a:t>
            </a:r>
            <a:r>
              <a:rPr lang="en-US" dirty="0" smtClean="0"/>
              <a:t>Security Group Diagram</a:t>
            </a:r>
            <a:endParaRPr lang="en-US" dirty="0"/>
          </a:p>
        </p:txBody>
      </p:sp>
      <p:pic>
        <p:nvPicPr>
          <p:cNvPr id="7" name="Content Placeholder 6" descr="EC2 - Project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263" r="1" b="-1356"/>
          <a:stretch/>
        </p:blipFill>
        <p:spPr>
          <a:xfrm>
            <a:off x="674761" y="2440602"/>
            <a:ext cx="7605639" cy="4266098"/>
          </a:xfrm>
        </p:spPr>
      </p:pic>
    </p:spTree>
    <p:extLst>
      <p:ext uri="{BB962C8B-B14F-4D97-AF65-F5344CB8AC3E}">
        <p14:creationId xmlns:p14="http://schemas.microsoft.com/office/powerpoint/2010/main" val="314951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1238</TotalTime>
  <Words>2298</Words>
  <Application>Microsoft Macintosh PowerPoint</Application>
  <PresentationFormat>On-screen Show (4:3)</PresentationFormat>
  <Paragraphs>298</Paragraphs>
  <Slides>31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Waveform</vt:lpstr>
      <vt:lpstr>EC2, EBS and Security Groups</vt:lpstr>
      <vt:lpstr>EC2, EBS and Security Groups: Objectives</vt:lpstr>
      <vt:lpstr>Security Groups: Introduction</vt:lpstr>
      <vt:lpstr>Security Groups: Benefits</vt:lpstr>
      <vt:lpstr>Security Groups: Challenges</vt:lpstr>
      <vt:lpstr>Security Groups: What is Evaluated?</vt:lpstr>
      <vt:lpstr>Security Groups: Best Practices</vt:lpstr>
      <vt:lpstr>Hands On: Create Security Groups</vt:lpstr>
      <vt:lpstr>Hands On: Security Group Diagram</vt:lpstr>
      <vt:lpstr>EC2: Introduction</vt:lpstr>
      <vt:lpstr>EC2: Benefits and Challenges</vt:lpstr>
      <vt:lpstr>Hands On: Build gateway and www Servers</vt:lpstr>
      <vt:lpstr>Hands On: Create Gateway Instance</vt:lpstr>
      <vt:lpstr>Hands On: Create www Instance</vt:lpstr>
      <vt:lpstr>ssh into Gateway Instance</vt:lpstr>
      <vt:lpstr>ssh into www Instance</vt:lpstr>
      <vt:lpstr>EC2: Best Practices</vt:lpstr>
      <vt:lpstr>Hands On: Build an EC2 Instance using user-data</vt:lpstr>
      <vt:lpstr>EC2: User Data</vt:lpstr>
      <vt:lpstr>Practical Experience: running on hybrid Infrastructure</vt:lpstr>
      <vt:lpstr>EC2: What Next?</vt:lpstr>
      <vt:lpstr>EBS and Instance Store: Introduction</vt:lpstr>
      <vt:lpstr>EBS: Benefits</vt:lpstr>
      <vt:lpstr>EBS: Challenges</vt:lpstr>
      <vt:lpstr>EBS: Snapshots</vt:lpstr>
      <vt:lpstr>EBS and Instance Store: Performance Options</vt:lpstr>
      <vt:lpstr>EBS: EC2 Instance Impact on Performance</vt:lpstr>
      <vt:lpstr>EBS: General Purpose SSD</vt:lpstr>
      <vt:lpstr>EBS: Provisioned IOPS</vt:lpstr>
      <vt:lpstr>EBS: Magnetics</vt:lpstr>
      <vt:lpstr>Hands-On: Create, Snapshot and Resize EBS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1998</cp:revision>
  <dcterms:created xsi:type="dcterms:W3CDTF">2012-11-15T04:07:16Z</dcterms:created>
  <dcterms:modified xsi:type="dcterms:W3CDTF">2015-04-22T08:55:19Z</dcterms:modified>
</cp:coreProperties>
</file>