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58" r:id="rId3"/>
    <p:sldId id="277" r:id="rId4"/>
    <p:sldId id="278" r:id="rId5"/>
    <p:sldId id="287" r:id="rId6"/>
    <p:sldId id="288" r:id="rId7"/>
    <p:sldId id="289" r:id="rId8"/>
    <p:sldId id="279" r:id="rId9"/>
    <p:sldId id="294" r:id="rId10"/>
    <p:sldId id="296" r:id="rId11"/>
    <p:sldId id="302" r:id="rId12"/>
    <p:sldId id="295" r:id="rId13"/>
    <p:sldId id="29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73105" autoAdjust="0"/>
  </p:normalViewPr>
  <p:slideViewPr>
    <p:cSldViewPr snapToGrid="0" snapToObjects="1">
      <p:cViewPr varScale="1">
        <p:scale>
          <a:sx n="47" d="100"/>
          <a:sy n="47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Backed by: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EBS: also known as “persistent storage”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Instance Store: also</a:t>
            </a:r>
            <a:r>
              <a:rPr lang="en-US" baseline="0" dirty="0" smtClean="0"/>
              <a:t> known as “ephemeral storage”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/user-</a:t>
            </a:r>
            <a:r>
              <a:rPr lang="en-US" dirty="0" err="1" smtClean="0"/>
              <a:t>data.html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Create</a:t>
            </a:r>
            <a:r>
              <a:rPr lang="en-US" baseline="0" dirty="0" smtClean="0"/>
              <a:t> one Security Group per Application / Environment: one customer I’ve worked with utilizes over 80 security groups. Not a problem.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Create one “Base” Security</a:t>
            </a:r>
            <a:r>
              <a:rPr lang="en-US" baseline="0" dirty="0" smtClean="0"/>
              <a:t> Group: if you do allow access from an IP, you can change en masse</a:t>
            </a:r>
          </a:p>
          <a:p>
            <a:pPr marL="171450" indent="-171450">
              <a:buFont typeface="Arial"/>
              <a:buChar char="•"/>
            </a:pPr>
            <a:r>
              <a:rPr lang="en-US" i="0" baseline="0" dirty="0" smtClean="0">
                <a:solidFill>
                  <a:srgbClr val="FF0000"/>
                </a:solidFill>
              </a:rPr>
              <a:t>Security Group Names are not Unique (try this for yourself)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“Sharing” a Security Group between resources creates a situation where one change can have unintended consequences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r>
              <a:rPr lang="en-US" baseline="0" dirty="0" smtClean="0"/>
              <a:t> of disk usage and memory: available through either: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/AWSEC2/latest/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mon-scripts.html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HVM vs. </a:t>
            </a:r>
            <a:r>
              <a:rPr lang="en-US" dirty="0" err="1" smtClean="0"/>
              <a:t>Paravirtual</a:t>
            </a:r>
            <a:r>
              <a:rPr lang="en-US" dirty="0" smtClean="0"/>
              <a:t>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virtualization_types.html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Stateful</a:t>
            </a:r>
            <a:r>
              <a:rPr lang="en-US" baseline="0" dirty="0" smtClean="0"/>
              <a:t> versus Stateless: a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firewall allows return traffic from a host initiated outbound connection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Security Groups are the “near” equivalent</a:t>
            </a:r>
            <a:r>
              <a:rPr lang="en-US" baseline="0" dirty="0" smtClean="0"/>
              <a:t> of a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firewall: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Security</a:t>
            </a:r>
            <a:r>
              <a:rPr lang="en-US" baseline="0" dirty="0" smtClean="0"/>
              <a:t> Groups are </a:t>
            </a:r>
            <a:r>
              <a:rPr lang="en-US" baseline="0" dirty="0" err="1" smtClean="0"/>
              <a:t>stateful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Duplicate</a:t>
            </a:r>
            <a:r>
              <a:rPr lang="en-US" baseline="0" dirty="0" smtClean="0"/>
              <a:t> Naming Problem: we had created a tool that referenced security groups by names when deleting them. This caused a problem.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Dependency Problems: for example,</a:t>
            </a:r>
            <a:r>
              <a:rPr lang="en-US" baseline="0" dirty="0" smtClean="0"/>
              <a:t> you are creating a database server Security Group and an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server Security Group using an automated tool. The database server Security Group allows in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server Security Group on port 3306. Therefore, the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server Security Group must already exist in order to complete rule creation for the database server security group.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Deep Packet Inspection: Deep Packet Inspection allows the examination of either packet header or packet data in addition to IP Source / Destination Addresses and UDP/TCP Source Destination Ports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EC2 and Security 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in tandem with Auto Scaling</a:t>
            </a:r>
          </a:p>
          <a:p>
            <a:pPr lvl="1"/>
            <a:r>
              <a:rPr lang="en-US" dirty="0" smtClean="0"/>
              <a:t>If built correctly, scaling activities require no modification to Security Groups</a:t>
            </a:r>
          </a:p>
          <a:p>
            <a:r>
              <a:rPr lang="en-US" dirty="0" smtClean="0"/>
              <a:t>Change dynamically with changes in Infrastructure</a:t>
            </a:r>
          </a:p>
          <a:p>
            <a:r>
              <a:rPr lang="en-US" dirty="0" smtClean="0"/>
              <a:t>Fast and easy to implement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Duplicate names are allowed</a:t>
            </a:r>
          </a:p>
          <a:p>
            <a:r>
              <a:rPr lang="en-US" dirty="0" smtClean="0"/>
              <a:t>With automated infrastructure, referencing Not Yet Created Security Groups may Cause Dependency Problems</a:t>
            </a:r>
          </a:p>
          <a:p>
            <a:r>
              <a:rPr lang="en-US" dirty="0" smtClean="0"/>
              <a:t>Security Groups not </a:t>
            </a:r>
            <a:r>
              <a:rPr lang="en-US" i="1" dirty="0"/>
              <a:t>e</a:t>
            </a:r>
            <a:r>
              <a:rPr lang="en-US" i="1" dirty="0" smtClean="0"/>
              <a:t>xactly</a:t>
            </a:r>
            <a:r>
              <a:rPr lang="en-US" dirty="0" smtClean="0"/>
              <a:t> a Firewall, provides no:</a:t>
            </a:r>
          </a:p>
          <a:p>
            <a:pPr lvl="1"/>
            <a:r>
              <a:rPr lang="en-US" dirty="0" smtClean="0"/>
              <a:t>Deep Packet Inspection (content of packets)</a:t>
            </a:r>
          </a:p>
          <a:p>
            <a:pPr lvl="1"/>
            <a:r>
              <a:rPr lang="en-US" dirty="0" smtClean="0"/>
              <a:t>Bandwidth Management</a:t>
            </a:r>
          </a:p>
          <a:p>
            <a:pPr lvl="1"/>
            <a:r>
              <a:rPr lang="en-US" dirty="0" smtClean="0"/>
              <a:t>Logging of Access</a:t>
            </a:r>
          </a:p>
          <a:p>
            <a:r>
              <a:rPr lang="en-US" dirty="0" smtClean="0"/>
              <a:t>No Security Group Configuration Backup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Groups: What is Evaluated?</a:t>
            </a:r>
            <a:endParaRPr lang="en-US" dirty="0"/>
          </a:p>
        </p:txBody>
      </p:sp>
      <p:pic>
        <p:nvPicPr>
          <p:cNvPr id="6" name="Content Placeholder 5" descr="aws-ec2-security-group-what-is-evaluate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11" r="-10411"/>
          <a:stretch>
            <a:fillRect/>
          </a:stretch>
        </p:blipFill>
        <p:spPr>
          <a:xfrm>
            <a:off x="19847" y="2357508"/>
            <a:ext cx="9124154" cy="4249901"/>
          </a:xfrm>
        </p:spPr>
      </p:pic>
    </p:spTree>
    <p:extLst>
      <p:ext uri="{BB962C8B-B14F-4D97-AF65-F5344CB8AC3E}">
        <p14:creationId xmlns:p14="http://schemas.microsoft.com/office/powerpoint/2010/main" val="16644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Reference other Security Groups in Security Groups: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Inbound: gateway-servers-</a:t>
            </a:r>
            <a:r>
              <a:rPr lang="en-US" dirty="0" err="1" smtClean="0"/>
              <a:t>sg</a:t>
            </a:r>
            <a:r>
              <a:rPr lang="en-US" dirty="0" smtClean="0"/>
              <a:t>, </a:t>
            </a:r>
            <a:r>
              <a:rPr lang="en-US" dirty="0" err="1" smtClean="0"/>
              <a:t>tcp</a:t>
            </a:r>
            <a:r>
              <a:rPr lang="en-US" dirty="0" smtClean="0"/>
              <a:t> port 22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Create </a:t>
            </a:r>
            <a:r>
              <a:rPr lang="en-US" dirty="0">
                <a:solidFill>
                  <a:srgbClr val="008000"/>
                </a:solidFill>
              </a:rPr>
              <a:t>a “Base” Group for sweeping changes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Create one Security Group per Application and Environment (example: web-prod01)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Automate the Creation of Security Groups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Use multiple Security </a:t>
            </a:r>
            <a:r>
              <a:rPr lang="en-US" dirty="0">
                <a:solidFill>
                  <a:srgbClr val="008000"/>
                </a:solidFill>
              </a:rPr>
              <a:t>G</a:t>
            </a:r>
            <a:r>
              <a:rPr lang="en-US" dirty="0" smtClean="0">
                <a:solidFill>
                  <a:srgbClr val="008000"/>
                </a:solidFill>
              </a:rPr>
              <a:t>roups for Instances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Allow only ELB traffic in for Web Servers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</a:t>
            </a:r>
            <a:r>
              <a:rPr lang="en-US" dirty="0">
                <a:solidFill>
                  <a:srgbClr val="FF0000"/>
                </a:solidFill>
              </a:rPr>
              <a:t>not use IP addresses for </a:t>
            </a:r>
            <a:r>
              <a:rPr lang="en-US" dirty="0" smtClean="0">
                <a:solidFill>
                  <a:srgbClr val="FF0000"/>
                </a:solidFill>
              </a:rPr>
              <a:t>Rules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rely on Security Group Names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“share” Security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roups between 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EC2 Instances:</a:t>
            </a:r>
          </a:p>
          <a:p>
            <a:pPr lvl="1"/>
            <a:r>
              <a:rPr lang="en-US" dirty="0" smtClean="0"/>
              <a:t>Understand Instance Types</a:t>
            </a:r>
          </a:p>
          <a:p>
            <a:pPr lvl="1"/>
            <a:r>
              <a:rPr lang="en-US" dirty="0" smtClean="0"/>
              <a:t>Utilize Instance Meta-data</a:t>
            </a:r>
          </a:p>
          <a:p>
            <a:r>
              <a:rPr lang="en-US" dirty="0" smtClean="0"/>
              <a:t>EC2 Storage:</a:t>
            </a:r>
          </a:p>
          <a:p>
            <a:pPr lvl="1"/>
            <a:r>
              <a:rPr lang="en-US" dirty="0" smtClean="0"/>
              <a:t>Articulate differences of EBS and Instance Store</a:t>
            </a:r>
          </a:p>
          <a:p>
            <a:pPr lvl="1"/>
            <a:r>
              <a:rPr lang="en-US" dirty="0" smtClean="0"/>
              <a:t>Articulate limitations of EBS Volumes</a:t>
            </a:r>
          </a:p>
          <a:p>
            <a:r>
              <a:rPr lang="en-US" dirty="0" smtClean="0"/>
              <a:t>Security Groups:</a:t>
            </a:r>
          </a:p>
          <a:p>
            <a:pPr lvl="1"/>
            <a:r>
              <a:rPr lang="en-US" dirty="0" smtClean="0"/>
              <a:t>Know both methods of filtering inbound/outbound traffic</a:t>
            </a:r>
          </a:p>
          <a:p>
            <a:pPr lvl="1"/>
            <a:r>
              <a:rPr lang="en-US" dirty="0" smtClean="0"/>
              <a:t>Why IP Addresses are Challenging for Security Group Creation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EC2, EBS and Security Groups: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EC2 Instances are:</a:t>
            </a:r>
            <a:endParaRPr lang="en-US" i="1" dirty="0" smtClean="0"/>
          </a:p>
          <a:p>
            <a:r>
              <a:rPr lang="en-US" dirty="0" smtClean="0"/>
              <a:t>Classified by Type</a:t>
            </a:r>
          </a:p>
          <a:p>
            <a:r>
              <a:rPr lang="en-US" dirty="0" smtClean="0"/>
              <a:t>Cost: on-demand, reserved or spot</a:t>
            </a:r>
          </a:p>
          <a:p>
            <a:r>
              <a:rPr lang="en-US" dirty="0" smtClean="0"/>
              <a:t>Built on an AMI, typically Linux or Windows</a:t>
            </a:r>
          </a:p>
          <a:p>
            <a:pPr lvl="1"/>
            <a:r>
              <a:rPr lang="en-US" dirty="0" smtClean="0"/>
              <a:t>AMI can be Public, Paid (Marketplace) or Private</a:t>
            </a:r>
          </a:p>
          <a:p>
            <a:r>
              <a:rPr lang="en-US" dirty="0" smtClean="0"/>
              <a:t>Backed by either EBS or Instance Store</a:t>
            </a:r>
          </a:p>
          <a:p>
            <a:r>
              <a:rPr lang="en-US" dirty="0" smtClean="0"/>
              <a:t>Bootstrapped using user-data</a:t>
            </a:r>
          </a:p>
          <a:p>
            <a:r>
              <a:rPr lang="en-US" dirty="0" smtClean="0"/>
              <a:t>On shared infrastructure, unless </a:t>
            </a:r>
            <a:r>
              <a:rPr lang="en-US" i="1" dirty="0" smtClean="0"/>
              <a:t>Dedicated Tenancy in VPC </a:t>
            </a:r>
            <a:r>
              <a:rPr lang="en-US" dirty="0" smtClean="0"/>
              <a:t>is Requested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Benefits:</a:t>
            </a:r>
          </a:p>
          <a:p>
            <a:r>
              <a:rPr lang="en-US" dirty="0" smtClean="0"/>
              <a:t>Provisioned in Minutes</a:t>
            </a:r>
          </a:p>
          <a:p>
            <a:r>
              <a:rPr lang="en-US" dirty="0" smtClean="0"/>
              <a:t>Resize Easily</a:t>
            </a:r>
          </a:p>
          <a:p>
            <a:r>
              <a:rPr lang="en-US" dirty="0" smtClean="0"/>
              <a:t>Variety of pre-built images</a:t>
            </a:r>
          </a:p>
          <a:p>
            <a:r>
              <a:rPr lang="en-US" dirty="0" smtClean="0"/>
              <a:t>Pay as you Go</a:t>
            </a:r>
          </a:p>
          <a:p>
            <a:r>
              <a:rPr lang="en-US" dirty="0" smtClean="0"/>
              <a:t>Provisioned through API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Single Availability Zone</a:t>
            </a:r>
          </a:p>
          <a:p>
            <a:pPr lvl="1"/>
            <a:r>
              <a:rPr lang="en-US" dirty="0" smtClean="0"/>
              <a:t>Right-size Instance Type may not be available</a:t>
            </a:r>
          </a:p>
          <a:p>
            <a:pPr lvl="1"/>
            <a:r>
              <a:rPr lang="en-US" dirty="0" smtClean="0"/>
              <a:t>Reporting of disk usage and memory not available by default</a:t>
            </a:r>
          </a:p>
          <a:p>
            <a:pPr lvl="1"/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EC2 Instances run “User data” at boot time.</a:t>
            </a:r>
          </a:p>
          <a:p>
            <a:r>
              <a:rPr lang="en-US" dirty="0" smtClean="0"/>
              <a:t>User data can be used to:</a:t>
            </a:r>
          </a:p>
          <a:p>
            <a:pPr lvl="1"/>
            <a:r>
              <a:rPr lang="en-US" dirty="0"/>
              <a:t>Run configuration management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Run a shell script</a:t>
            </a:r>
          </a:p>
          <a:p>
            <a:pPr lvl="1"/>
            <a:r>
              <a:rPr lang="en-US" dirty="0" smtClean="0"/>
              <a:t>Fetch application code from S3</a:t>
            </a:r>
          </a:p>
          <a:p>
            <a:pPr lvl="1"/>
            <a:r>
              <a:rPr lang="en-US" dirty="0" smtClean="0"/>
              <a:t>Anything else…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EC2: User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5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 run boot scripts on both Vagrant and AWS EC2 and AWS Auto Scaling. I used Vagrant for testing. Here is how:</a:t>
            </a:r>
          </a:p>
          <a:p>
            <a:r>
              <a:rPr lang="en-US" dirty="0" smtClean="0"/>
              <a:t>If Vagrant:</a:t>
            </a:r>
          </a:p>
          <a:p>
            <a:pPr lvl="1"/>
            <a:r>
              <a:rPr lang="en-US" dirty="0" smtClean="0"/>
              <a:t>vagrant up</a:t>
            </a:r>
          </a:p>
          <a:p>
            <a:pPr lvl="1"/>
            <a:r>
              <a:rPr lang="en-US" dirty="0" err="1" smtClean="0"/>
              <a:t>Vagrantfile</a:t>
            </a:r>
            <a:r>
              <a:rPr lang="en-US" dirty="0"/>
              <a:t>: </a:t>
            </a:r>
            <a:r>
              <a:rPr lang="en-US" dirty="0" err="1"/>
              <a:t>config.vm.provision</a:t>
            </a:r>
            <a:r>
              <a:rPr lang="en-US" dirty="0"/>
              <a:t> "shell", path: "../deploy/</a:t>
            </a:r>
            <a:r>
              <a:rPr lang="en-US" dirty="0" err="1" smtClean="0"/>
              <a:t>deploy.sh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If AWS:</a:t>
            </a:r>
          </a:p>
          <a:p>
            <a:pPr lvl="1"/>
            <a:r>
              <a:rPr lang="en-US" dirty="0"/>
              <a:t>tar </a:t>
            </a:r>
            <a:r>
              <a:rPr lang="en-US" dirty="0" err="1"/>
              <a:t>xzf</a:t>
            </a:r>
            <a:r>
              <a:rPr lang="en-US" dirty="0"/>
              <a:t> 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/${project}-${version}.</a:t>
            </a:r>
            <a:r>
              <a:rPr lang="en-US" dirty="0" err="1"/>
              <a:t>tar.gz</a:t>
            </a:r>
            <a:r>
              <a:rPr lang="en-US" dirty="0"/>
              <a:t> -C /</a:t>
            </a:r>
            <a:r>
              <a:rPr lang="en-US" dirty="0" err="1"/>
              <a:t>srv</a:t>
            </a:r>
            <a:r>
              <a:rPr lang="en-US" dirty="0"/>
              <a:t>/${project}</a:t>
            </a:r>
          </a:p>
          <a:p>
            <a:pPr lvl="1"/>
            <a:r>
              <a:rPr lang="en-US" dirty="0"/>
              <a:t>bash /</a:t>
            </a:r>
            <a:r>
              <a:rPr lang="en-US" dirty="0" err="1"/>
              <a:t>srv</a:t>
            </a:r>
            <a:r>
              <a:rPr lang="en-US" dirty="0"/>
              <a:t>/${project}/deploy/</a:t>
            </a:r>
            <a:r>
              <a:rPr lang="en-US" dirty="0" err="1"/>
              <a:t>deploy.sh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Experience: running on hybrid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Developers use pre-built images or user data from an Operations department to run code on “similar to production servers”?</a:t>
            </a:r>
          </a:p>
          <a:p>
            <a:r>
              <a:rPr lang="en-US" dirty="0" smtClean="0"/>
              <a:t>Are AMIs or User-Data a better fit for an organization?</a:t>
            </a:r>
          </a:p>
          <a:p>
            <a:r>
              <a:rPr lang="en-US" dirty="0" smtClean="0"/>
              <a:t>How does the performance of existing applications vary when running on physical versus </a:t>
            </a:r>
            <a:r>
              <a:rPr lang="en-US" smtClean="0"/>
              <a:t>virtual hardware?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What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8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build redundant EC2 servers across Availability Zones</a:t>
            </a:r>
          </a:p>
          <a:p>
            <a:r>
              <a:rPr lang="en-US" dirty="0">
                <a:solidFill>
                  <a:srgbClr val="008000"/>
                </a:solidFill>
              </a:rPr>
              <a:t>use </a:t>
            </a:r>
            <a:r>
              <a:rPr lang="en-US" dirty="0" smtClean="0">
                <a:solidFill>
                  <a:srgbClr val="008000"/>
                </a:solidFill>
              </a:rPr>
              <a:t>Tags to identify and select instances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use same configuration management in EC2 as in Vagrant or other cloud providers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Test Performance using different Instance Types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use HVM Virtualization Type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Use IAM Roles, if AWS lock-in not a concern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build instances “by hand”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store data on EC2 Instances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Groups are Region-Specific</a:t>
            </a:r>
          </a:p>
          <a:p>
            <a:r>
              <a:rPr lang="en-US" dirty="0" smtClean="0"/>
              <a:t>Security Groups are the </a:t>
            </a:r>
            <a:r>
              <a:rPr lang="en-US" i="1" dirty="0" smtClean="0"/>
              <a:t>near</a:t>
            </a:r>
            <a:r>
              <a:rPr lang="en-US" dirty="0" smtClean="0"/>
              <a:t> equivalent of a </a:t>
            </a:r>
            <a:r>
              <a:rPr lang="en-US" dirty="0" err="1" smtClean="0"/>
              <a:t>stateful</a:t>
            </a:r>
            <a:r>
              <a:rPr lang="en-US" dirty="0" smtClean="0"/>
              <a:t> Firewall</a:t>
            </a:r>
          </a:p>
          <a:p>
            <a:r>
              <a:rPr lang="en-US" dirty="0" smtClean="0"/>
              <a:t>Security Groups are applied to EC2 resources, as well as RDS, </a:t>
            </a:r>
            <a:r>
              <a:rPr lang="en-US" dirty="0" err="1" smtClean="0"/>
              <a:t>ElastiCache</a:t>
            </a:r>
            <a:r>
              <a:rPr lang="en-US" dirty="0" smtClean="0"/>
              <a:t> and potentially other resources</a:t>
            </a:r>
            <a:endParaRPr lang="en-US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1269</TotalTime>
  <Words>892</Words>
  <Application>Microsoft Macintosh PowerPoint</Application>
  <PresentationFormat>On-screen Show (4:3)</PresentationFormat>
  <Paragraphs>122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Candara</vt:lpstr>
      <vt:lpstr>Symbol</vt:lpstr>
      <vt:lpstr>Arial</vt:lpstr>
      <vt:lpstr>Waveform</vt:lpstr>
      <vt:lpstr>EC2 and Security Groups</vt:lpstr>
      <vt:lpstr>EC2, EBS and Security Groups: Objectives</vt:lpstr>
      <vt:lpstr>EC2: Introduction</vt:lpstr>
      <vt:lpstr>EC2: Benefits and Challenges</vt:lpstr>
      <vt:lpstr>EC2: User Data</vt:lpstr>
      <vt:lpstr>Practical Experience: running on hybrid Infrastructure</vt:lpstr>
      <vt:lpstr>EC2: What Next?</vt:lpstr>
      <vt:lpstr>EC2: Best Practices</vt:lpstr>
      <vt:lpstr>Security Groups: Introduction</vt:lpstr>
      <vt:lpstr>Security Groups: Benefits</vt:lpstr>
      <vt:lpstr>Security Groups: Challenges</vt:lpstr>
      <vt:lpstr>Security Groups: What is Evaluated?</vt:lpstr>
      <vt:lpstr>Security Groups: Best Practices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2016</cp:revision>
  <dcterms:created xsi:type="dcterms:W3CDTF">2012-11-15T04:07:16Z</dcterms:created>
  <dcterms:modified xsi:type="dcterms:W3CDTF">2015-12-02T04:04:43Z</dcterms:modified>
</cp:coreProperties>
</file>