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9"/>
  </p:notesMasterIdLst>
  <p:sldIdLst>
    <p:sldId id="256" r:id="rId2"/>
    <p:sldId id="276" r:id="rId3"/>
    <p:sldId id="282" r:id="rId4"/>
    <p:sldId id="284" r:id="rId5"/>
    <p:sldId id="294" r:id="rId6"/>
    <p:sldId id="278" r:id="rId7"/>
    <p:sldId id="288" r:id="rId8"/>
    <p:sldId id="289" r:id="rId9"/>
    <p:sldId id="291" r:id="rId10"/>
    <p:sldId id="292" r:id="rId11"/>
    <p:sldId id="293" r:id="rId12"/>
    <p:sldId id="286" r:id="rId13"/>
    <p:sldId id="279" r:id="rId14"/>
    <p:sldId id="280" r:id="rId15"/>
    <p:sldId id="283" r:id="rId16"/>
    <p:sldId id="277" r:id="rId17"/>
    <p:sldId id="28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73119" autoAdjust="0"/>
  </p:normalViewPr>
  <p:slideViewPr>
    <p:cSldViewPr snapToGrid="0" snapToObjects="1">
      <p:cViewPr varScale="1">
        <p:scale>
          <a:sx n="78" d="100"/>
          <a:sy n="78" d="100"/>
        </p:scale>
        <p:origin x="206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676A5-1300-B945-98B1-DD92DDC3A3CB}" type="datetimeFigureOut">
              <a:rPr lang="en-US" smtClean="0"/>
              <a:t>12/2/15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43062-714D-1146-A97F-0D45BD9E7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8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blogs.aws.amazon.com</a:t>
            </a:r>
            <a:r>
              <a:rPr lang="en-US" dirty="0" smtClean="0"/>
              <a:t>/security/post/Tx29HCT3ABL7LP3/Resource-level-Permissions-for-EC2-Controlling-Management-Access-on-Specific-Ins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619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Answer: Depends. Result of policy</a:t>
            </a:r>
            <a:r>
              <a:rPr lang="en-US" baseline="0" dirty="0" smtClean="0"/>
              <a:t> evaluation</a:t>
            </a:r>
            <a:r>
              <a:rPr lang="en-US" dirty="0" smtClean="0"/>
              <a:t>:</a:t>
            </a:r>
          </a:p>
          <a:p>
            <a:pPr marL="228600" indent="-228600">
              <a:buAutoNum type="arabicPeriod"/>
            </a:pPr>
            <a:r>
              <a:rPr lang="en-US" dirty="0" smtClean="0"/>
              <a:t>The terminate-instances</a:t>
            </a:r>
            <a:r>
              <a:rPr lang="en-US" baseline="0" dirty="0" smtClean="0"/>
              <a:t> command in the resource context does not match the commands allowed in the “Action” element in the given policy.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The resource (</a:t>
            </a:r>
            <a:r>
              <a:rPr lang="de-DE" baseline="0" dirty="0" smtClean="0"/>
              <a:t>i-8f00e559)</a:t>
            </a:r>
            <a:r>
              <a:rPr lang="en-US" baseline="0" dirty="0" smtClean="0"/>
              <a:t> on which an action is requested matches the resource given in the resource context, but in this case the action is not allowed.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The </a:t>
            </a:r>
            <a:r>
              <a:rPr lang="en-US" baseline="0" dirty="0" err="1" smtClean="0"/>
              <a:t>CurrentTime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yyyy-mm-ddThh:mm:ssZ</a:t>
            </a:r>
            <a:r>
              <a:rPr lang="de-DE" baseline="0" dirty="0" smtClean="0"/>
              <a:t>) </a:t>
            </a:r>
            <a:r>
              <a:rPr lang="de-DE" baseline="0" dirty="0" err="1" smtClean="0"/>
              <a:t>value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resource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context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evaluated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against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„</a:t>
            </a:r>
            <a:r>
              <a:rPr lang="de-DE" baseline="0" dirty="0" err="1" smtClean="0"/>
              <a:t>Condition</a:t>
            </a:r>
            <a:r>
              <a:rPr lang="de-DE" baseline="0" dirty="0" smtClean="0"/>
              <a:t>“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given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policy</a:t>
            </a:r>
            <a:r>
              <a:rPr lang="de-DE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6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ARN Identification: http://</a:t>
            </a:r>
            <a:r>
              <a:rPr lang="en-US" dirty="0" err="1" smtClean="0"/>
              <a:t>docs.aws.amazon.com</a:t>
            </a:r>
            <a:r>
              <a:rPr lang="en-US" dirty="0" smtClean="0"/>
              <a:t>/general/latest/gr/</a:t>
            </a:r>
            <a:r>
              <a:rPr lang="en-US" dirty="0" err="1" smtClean="0"/>
              <a:t>aws</a:t>
            </a:r>
            <a:r>
              <a:rPr lang="en-US" dirty="0" smtClean="0"/>
              <a:t>-</a:t>
            </a:r>
            <a:r>
              <a:rPr lang="en-US" dirty="0" err="1" smtClean="0"/>
              <a:t>arns</a:t>
            </a:r>
            <a:r>
              <a:rPr lang="en-US" dirty="0" smtClean="0"/>
              <a:t>-and-</a:t>
            </a:r>
            <a:r>
              <a:rPr lang="en-US" dirty="0" err="1" smtClean="0"/>
              <a:t>namespaces.html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Service</a:t>
            </a:r>
            <a:r>
              <a:rPr lang="en-US" baseline="0" dirty="0" smtClean="0"/>
              <a:t> Namespaces: http://</a:t>
            </a:r>
            <a:r>
              <a:rPr lang="en-US" baseline="0" dirty="0" err="1" smtClean="0"/>
              <a:t>docs.aws.amazon.com</a:t>
            </a:r>
            <a:r>
              <a:rPr lang="en-US" baseline="0" dirty="0" smtClean="0"/>
              <a:t>/general/latest/gr/</a:t>
            </a:r>
            <a:r>
              <a:rPr lang="en-US" baseline="0" dirty="0" err="1" smtClean="0"/>
              <a:t>aws-arns-and-namespaces.html#genref-aws-service-namespaces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129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Role for EC2: http://</a:t>
            </a:r>
            <a:r>
              <a:rPr lang="en-US" dirty="0" err="1" smtClean="0"/>
              <a:t>docs.aws.amazon.com</a:t>
            </a:r>
            <a:r>
              <a:rPr lang="en-US" dirty="0" smtClean="0"/>
              <a:t>/AWSEC2/latest/</a:t>
            </a:r>
            <a:r>
              <a:rPr lang="en-US" dirty="0" err="1" smtClean="0"/>
              <a:t>UserGuide</a:t>
            </a:r>
            <a:r>
              <a:rPr lang="en-US" dirty="0" smtClean="0"/>
              <a:t>/iam-roles-for-amazon-ec2.html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10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would you use a</a:t>
            </a:r>
            <a:r>
              <a:rPr lang="en-US" baseline="0" dirty="0" smtClean="0"/>
              <a:t> Managed Policy versus an Inline Policy:</a:t>
            </a:r>
          </a:p>
          <a:p>
            <a:r>
              <a:rPr lang="en-US" baseline="0" dirty="0" smtClean="0"/>
              <a:t>1. If you require that a policy be utilized by multiple types of principles, use a Managed Policy. As an example, you would use an IAM Role with an application running on EC2 and you would use an IAM Policy with an application running on a </a:t>
            </a:r>
            <a:r>
              <a:rPr lang="en-US" baseline="0" smtClean="0"/>
              <a:t>Developer’s laptop.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Reference: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docs.aws.amazon.com</a:t>
            </a:r>
            <a:r>
              <a:rPr lang="en-US" dirty="0" smtClean="0"/>
              <a:t>/IAM/latest/</a:t>
            </a:r>
            <a:r>
              <a:rPr lang="en-US" dirty="0" err="1" smtClean="0"/>
              <a:t>UserGuide</a:t>
            </a:r>
            <a:r>
              <a:rPr lang="en-US" dirty="0" smtClean="0"/>
              <a:t>/policies-managed-</a:t>
            </a:r>
            <a:r>
              <a:rPr lang="en-US" dirty="0" err="1" smtClean="0"/>
              <a:t>vs</a:t>
            </a:r>
            <a:r>
              <a:rPr lang="en-US" dirty="0" smtClean="0"/>
              <a:t>-</a:t>
            </a:r>
            <a:r>
              <a:rPr lang="en-US" dirty="0" err="1" smtClean="0"/>
              <a:t>inline.html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64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IAM Best Practices:</a:t>
            </a:r>
            <a:r>
              <a:rPr lang="en-US" baseline="0" dirty="0" smtClean="0"/>
              <a:t> http://</a:t>
            </a:r>
            <a:r>
              <a:rPr lang="en-US" baseline="0" dirty="0" err="1" smtClean="0"/>
              <a:t>docs.aws.amazon.com</a:t>
            </a:r>
            <a:r>
              <a:rPr lang="en-US" baseline="0" dirty="0" smtClean="0"/>
              <a:t>/IAM/latest/</a:t>
            </a:r>
            <a:r>
              <a:rPr lang="en-US" baseline="0" dirty="0" err="1" smtClean="0"/>
              <a:t>UserGuide</a:t>
            </a:r>
            <a:r>
              <a:rPr lang="en-US" baseline="0" dirty="0" smtClean="0"/>
              <a:t>/</a:t>
            </a:r>
            <a:r>
              <a:rPr lang="en-US" baseline="0" dirty="0" err="1" smtClean="0"/>
              <a:t>IAMBestPractices.html</a:t>
            </a: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aws.amazon.com</a:t>
            </a:r>
            <a:r>
              <a:rPr lang="en-US" dirty="0" smtClean="0"/>
              <a:t>/</a:t>
            </a:r>
            <a:r>
              <a:rPr lang="en-US" dirty="0" err="1" smtClean="0"/>
              <a:t>iam</a:t>
            </a:r>
            <a:r>
              <a:rPr lang="en-US" dirty="0" smtClean="0"/>
              <a:t>/details/manage-users/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471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47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IAM Roles expose credentials more broadly than desired: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Example: if you have two applications running on a single EC2</a:t>
            </a:r>
            <a:r>
              <a:rPr lang="en-US" baseline="0" dirty="0" smtClean="0"/>
              <a:t> instance, both of these applications will have access to the credentials provided by AWS’s IAM Role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IAM Roles are specific to AWS resources: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IAM Roles are only able to be used by resources</a:t>
            </a:r>
            <a:r>
              <a:rPr lang="en-US" baseline="0" dirty="0" smtClean="0"/>
              <a:t> that can </a:t>
            </a:r>
            <a:r>
              <a:rPr lang="en-US" i="1" baseline="0" dirty="0" smtClean="0"/>
              <a:t>assume a role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82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6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Presenter’s Note: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May</a:t>
            </a:r>
            <a:r>
              <a:rPr lang="en-US" baseline="0" dirty="0" smtClean="0"/>
              <a:t> be trying a bit too hard with “proper noun” and “adverb” – but I think this adds some clarity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21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docs.aws.amazon.com</a:t>
            </a:r>
            <a:r>
              <a:rPr lang="en-US" dirty="0" smtClean="0"/>
              <a:t>/IAM/latest/</a:t>
            </a:r>
            <a:r>
              <a:rPr lang="en-US" dirty="0" err="1" smtClean="0"/>
              <a:t>UserGuide</a:t>
            </a:r>
            <a:r>
              <a:rPr lang="en-US" dirty="0" smtClean="0"/>
              <a:t>/</a:t>
            </a:r>
            <a:r>
              <a:rPr lang="en-US" dirty="0" err="1" smtClean="0"/>
              <a:t>PolicyVariables.html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6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Answer: No. Result of policy evaluation: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No. The resource (</a:t>
            </a:r>
            <a:r>
              <a:rPr lang="de-DE" baseline="0" dirty="0" smtClean="0"/>
              <a:t>i-8f00e559)</a:t>
            </a:r>
            <a:r>
              <a:rPr lang="en-US" baseline="0" dirty="0" smtClean="0"/>
              <a:t> specified in the resource context does not match the resources for which Actions are specified in the given policy.</a:t>
            </a:r>
            <a:endParaRPr lang="en-US" dirty="0" smtClean="0"/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dirty="0" smtClean="0"/>
              <a:t>http://</a:t>
            </a:r>
            <a:r>
              <a:rPr lang="en-US" dirty="0" err="1" smtClean="0"/>
              <a:t>docs.aws.amazon.com</a:t>
            </a:r>
            <a:r>
              <a:rPr lang="en-US" dirty="0" smtClean="0"/>
              <a:t>/IAM/latest/</a:t>
            </a:r>
            <a:r>
              <a:rPr lang="en-US" dirty="0" err="1" smtClean="0"/>
              <a:t>UserGuide</a:t>
            </a:r>
            <a:r>
              <a:rPr lang="en-US" dirty="0" smtClean="0"/>
              <a:t>/</a:t>
            </a:r>
            <a:r>
              <a:rPr lang="en-US" dirty="0" err="1" smtClean="0"/>
              <a:t>AccessPolicyLanguage_EvaluationLogic.html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6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Answer: No. Result of policy evaluation: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Yes. The resource (</a:t>
            </a:r>
            <a:r>
              <a:rPr lang="de-DE" baseline="0" dirty="0" smtClean="0"/>
              <a:t>i-8f00e559)</a:t>
            </a:r>
            <a:r>
              <a:rPr lang="en-US" baseline="0" dirty="0" smtClean="0"/>
              <a:t> specified in the resource context matches the resources for which Actions are specified in the given policy.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No. The command (terminate-instances)</a:t>
            </a:r>
            <a:r>
              <a:rPr lang="en-US" baseline="0" dirty="0" smtClean="0"/>
              <a:t> in the resource context does not match the commands allowed in the “Action” element in the given policy.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0" indent="0">
              <a:buNone/>
            </a:pPr>
            <a:r>
              <a:rPr lang="en-US" dirty="0" smtClean="0"/>
              <a:t>http://</a:t>
            </a:r>
            <a:r>
              <a:rPr lang="en-US" dirty="0" err="1" smtClean="0"/>
              <a:t>docs.aws.amazon.com</a:t>
            </a:r>
            <a:r>
              <a:rPr lang="en-US" dirty="0" smtClean="0"/>
              <a:t>/IAM/latest/</a:t>
            </a:r>
            <a:r>
              <a:rPr lang="en-US" dirty="0" err="1" smtClean="0"/>
              <a:t>UserGuide</a:t>
            </a:r>
            <a:r>
              <a:rPr lang="en-US" dirty="0" smtClean="0"/>
              <a:t>/</a:t>
            </a:r>
            <a:r>
              <a:rPr lang="en-US" dirty="0" err="1" smtClean="0"/>
              <a:t>AccessPolicyLanguage_EvaluationLogic.html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6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Answer: Yes. Result of policy evaluation: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Yes. The resource (</a:t>
            </a:r>
            <a:r>
              <a:rPr lang="de-DE" baseline="0" dirty="0" smtClean="0"/>
              <a:t>i-8f00e559)</a:t>
            </a:r>
            <a:r>
              <a:rPr lang="en-US" baseline="0" dirty="0" smtClean="0"/>
              <a:t> specified in the resource context does matches the resources for which Actions are specified in the given policy.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Yes. The command (terminate-instances)</a:t>
            </a:r>
            <a:r>
              <a:rPr lang="en-US" baseline="0" dirty="0" smtClean="0"/>
              <a:t> in the resource context does not match the commands allowed in the “Action” element in the given policy.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0" indent="0">
              <a:buNone/>
            </a:pPr>
            <a:r>
              <a:rPr lang="en-US" dirty="0" smtClean="0"/>
              <a:t>http://</a:t>
            </a:r>
            <a:r>
              <a:rPr lang="en-US" dirty="0" err="1" smtClean="0"/>
              <a:t>docs.aws.amazon.com</a:t>
            </a:r>
            <a:r>
              <a:rPr lang="en-US" dirty="0" smtClean="0"/>
              <a:t>/IAM/latest/</a:t>
            </a:r>
            <a:r>
              <a:rPr lang="en-US" dirty="0" err="1" smtClean="0"/>
              <a:t>UserGuide</a:t>
            </a:r>
            <a:r>
              <a:rPr lang="en-US" dirty="0" smtClean="0"/>
              <a:t>/</a:t>
            </a:r>
            <a:r>
              <a:rPr lang="en-US" dirty="0" err="1" smtClean="0"/>
              <a:t>AccessPolicyLanguage_EvaluationLogic.html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6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r>
              <a:rPr lang="en-US" smtClean="0"/>
              <a:t>: No. </a:t>
            </a:r>
            <a:r>
              <a:rPr lang="en-US" dirty="0" smtClean="0"/>
              <a:t>Result of policy evaluation: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No. The resource (</a:t>
            </a:r>
            <a:r>
              <a:rPr lang="de-DE" baseline="0" dirty="0" smtClean="0"/>
              <a:t>i-8f00e559)</a:t>
            </a:r>
            <a:r>
              <a:rPr lang="en-US" baseline="0" dirty="0" smtClean="0"/>
              <a:t> specified in the resource context does not match the resources for which Actions are specified in the given policy.</a:t>
            </a:r>
            <a:endParaRPr lang="en-US" dirty="0" smtClean="0"/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dirty="0" smtClean="0"/>
              <a:t>http://</a:t>
            </a:r>
            <a:r>
              <a:rPr lang="en-US" dirty="0" err="1" smtClean="0"/>
              <a:t>docs.aws.amazon.com</a:t>
            </a:r>
            <a:r>
              <a:rPr lang="en-US" dirty="0" smtClean="0"/>
              <a:t>/IAM/latest/</a:t>
            </a:r>
            <a:r>
              <a:rPr lang="en-US" dirty="0" err="1" smtClean="0"/>
              <a:t>UserGuide</a:t>
            </a:r>
            <a:r>
              <a:rPr lang="en-US" dirty="0" smtClean="0"/>
              <a:t>/</a:t>
            </a:r>
            <a:r>
              <a:rPr lang="en-US" dirty="0" err="1" smtClean="0"/>
              <a:t>AccessPolicyLanguage_EvaluationLogic.html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6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AWS Identity and </a:t>
            </a:r>
            <a:r>
              <a:rPr lang="en-US" smtClean="0"/>
              <a:t>Access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By </a:t>
            </a:r>
            <a:r>
              <a:rPr lang="en-US" smtClean="0"/>
              <a:t>Colin Johnson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435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Command: </a:t>
            </a:r>
            <a:r>
              <a:rPr lang="en-US" dirty="0" err="1" smtClean="0">
                <a:latin typeface="Courier"/>
                <a:cs typeface="Courier"/>
              </a:rPr>
              <a:t>aws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ec2 terminate-instances --instance-ids i-</a:t>
            </a:r>
            <a:r>
              <a:rPr lang="en-US" dirty="0" smtClean="0">
                <a:latin typeface="Courier"/>
                <a:cs typeface="Courier"/>
              </a:rPr>
              <a:t>8f00e559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{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"Statement": [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"Action": [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</a:t>
            </a:r>
            <a:r>
              <a:rPr lang="en-US" dirty="0">
                <a:latin typeface="Courier"/>
                <a:cs typeface="Courier"/>
              </a:rPr>
              <a:t>”ec2</a:t>
            </a:r>
            <a:r>
              <a:rPr lang="en-US" dirty="0" smtClean="0">
                <a:latin typeface="Courier"/>
                <a:cs typeface="Courier"/>
              </a:rPr>
              <a:t>:Describe*”</a:t>
            </a:r>
            <a:r>
              <a:rPr lang="en-US" dirty="0">
                <a:latin typeface="Courier"/>
                <a:cs typeface="Courier"/>
              </a:rPr>
              <a:t>,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”ec2:TerminateInstances”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],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"Effect": "Allow",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"Resource”:["</a:t>
            </a:r>
            <a:r>
              <a:rPr lang="en-US" dirty="0" smtClean="0">
                <a:latin typeface="Courier"/>
                <a:cs typeface="Courier"/>
              </a:rPr>
              <a:t>arn:aws:ec2:</a:t>
            </a:r>
            <a:r>
              <a:rPr lang="en-US" dirty="0">
                <a:latin typeface="Courier"/>
                <a:cs typeface="Courier"/>
              </a:rPr>
              <a:t>::instance/i-1a2b3c4d"]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]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IAM: Will it Terminate?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98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391546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Command: </a:t>
            </a:r>
            <a:r>
              <a:rPr lang="en-US" dirty="0" err="1" smtClean="0">
                <a:latin typeface="Courier"/>
                <a:cs typeface="Courier"/>
              </a:rPr>
              <a:t>aws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ec2 terminate-instances --instance-ids i-</a:t>
            </a:r>
            <a:r>
              <a:rPr lang="en-US" dirty="0" smtClean="0">
                <a:latin typeface="Courier"/>
                <a:cs typeface="Courier"/>
              </a:rPr>
              <a:t>8f00e559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{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"Statement": [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"Action": [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”</a:t>
            </a:r>
            <a:r>
              <a:rPr lang="en-US" dirty="0">
                <a:latin typeface="Courier"/>
                <a:cs typeface="Courier"/>
              </a:rPr>
              <a:t>ec2</a:t>
            </a:r>
            <a:r>
              <a:rPr lang="en-US" dirty="0" smtClean="0">
                <a:latin typeface="Courier"/>
                <a:cs typeface="Courier"/>
              </a:rPr>
              <a:t>:TerminateInstance”,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]</a:t>
            </a:r>
            <a:r>
              <a:rPr lang="en-US" dirty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"Effect": "Allow",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"Resource”:["</a:t>
            </a:r>
            <a:r>
              <a:rPr lang="en-US" dirty="0" smtClean="0">
                <a:latin typeface="Courier"/>
                <a:cs typeface="Courier"/>
              </a:rPr>
              <a:t>arn:aws:ec2:</a:t>
            </a:r>
            <a:r>
              <a:rPr lang="en-US" dirty="0">
                <a:latin typeface="Courier"/>
                <a:cs typeface="Courier"/>
              </a:rPr>
              <a:t>:</a:t>
            </a:r>
            <a:r>
              <a:rPr lang="en-US" dirty="0" smtClean="0">
                <a:latin typeface="Courier"/>
                <a:cs typeface="Courier"/>
              </a:rPr>
              <a:t>:*"]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"</a:t>
            </a:r>
            <a:r>
              <a:rPr lang="en-US" dirty="0">
                <a:latin typeface="Courier"/>
                <a:cs typeface="Courier"/>
              </a:rPr>
              <a:t>Condition":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smtClean="0">
                <a:latin typeface="Courier"/>
                <a:cs typeface="Courier"/>
              </a:rPr>
              <a:t>      "</a:t>
            </a:r>
            <a:r>
              <a:rPr lang="en-US" dirty="0" err="1" smtClean="0">
                <a:latin typeface="Courier"/>
                <a:cs typeface="Courier"/>
              </a:rPr>
              <a:t>DateLessThan</a:t>
            </a:r>
            <a:r>
              <a:rPr lang="en-US" dirty="0">
                <a:latin typeface="Courier"/>
                <a:cs typeface="Courier"/>
              </a:rPr>
              <a:t>" :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</a:t>
            </a:r>
            <a:r>
              <a:rPr lang="en-US" dirty="0" smtClean="0">
                <a:latin typeface="Courier"/>
                <a:cs typeface="Courier"/>
              </a:rPr>
              <a:t>     "</a:t>
            </a:r>
            <a:r>
              <a:rPr lang="en-US" dirty="0" err="1">
                <a:latin typeface="Courier"/>
                <a:cs typeface="Courier"/>
              </a:rPr>
              <a:t>aws:CurrentTime</a:t>
            </a:r>
            <a:r>
              <a:rPr lang="en-US" dirty="0">
                <a:latin typeface="Courier"/>
                <a:cs typeface="Courier"/>
              </a:rPr>
              <a:t>" : "</a:t>
            </a:r>
            <a:r>
              <a:rPr lang="en-US" dirty="0" smtClean="0">
                <a:latin typeface="Courier"/>
                <a:cs typeface="Courier"/>
              </a:rPr>
              <a:t>2015-12-01T20:00:00Z</a:t>
            </a:r>
            <a:r>
              <a:rPr lang="en-US" dirty="0" smtClean="0">
                <a:latin typeface="Courier"/>
                <a:cs typeface="Courier"/>
              </a:rPr>
              <a:t>”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}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}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]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IAM: Will it Terminate?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19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"/>
                <a:cs typeface="Courier"/>
              </a:rPr>
              <a:t>"Resource”:[</a:t>
            </a: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1800" dirty="0" smtClean="0">
                <a:solidFill>
                  <a:srgbClr val="FF0000"/>
                </a:solidFill>
                <a:latin typeface="Courier"/>
                <a:cs typeface="Courier"/>
              </a:rPr>
              <a:t>arn:aws:ec2:us-west-</a:t>
            </a: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2:</a:t>
            </a:r>
            <a:r>
              <a:rPr lang="en-US" sz="1800" dirty="0" smtClean="0">
                <a:solidFill>
                  <a:srgbClr val="FF0000"/>
                </a:solidFill>
                <a:latin typeface="Courier"/>
                <a:cs typeface="Courier"/>
              </a:rPr>
              <a:t>12345:user/tom”]</a:t>
            </a:r>
          </a:p>
          <a:p>
            <a:r>
              <a:rPr lang="en-US" dirty="0" err="1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lang="en-US" dirty="0" err="1" smtClean="0">
                <a:solidFill>
                  <a:srgbClr val="000000"/>
                </a:solidFill>
                <a:latin typeface="Calibri"/>
                <a:cs typeface="Calibri"/>
              </a:rPr>
              <a:t>rn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: always included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p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artition: </a:t>
            </a:r>
            <a:r>
              <a:rPr lang="en-US" dirty="0" err="1" smtClean="0">
                <a:solidFill>
                  <a:srgbClr val="000000"/>
                </a:solidFill>
                <a:latin typeface="Calibri"/>
                <a:cs typeface="Calibri"/>
              </a:rPr>
              <a:t>aws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, although </a:t>
            </a:r>
            <a:r>
              <a:rPr lang="en-US" dirty="0" err="1" smtClean="0">
                <a:solidFill>
                  <a:srgbClr val="000000"/>
                </a:solidFill>
                <a:latin typeface="Calibri"/>
                <a:cs typeface="Calibri"/>
              </a:rPr>
              <a:t>aws-cn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 exists for China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service: ec2, </a:t>
            </a:r>
            <a:r>
              <a:rPr lang="en-US" dirty="0" err="1" smtClean="0">
                <a:solidFill>
                  <a:srgbClr val="000000"/>
                </a:solidFill>
                <a:latin typeface="Calibri"/>
                <a:cs typeface="Calibri"/>
              </a:rPr>
              <a:t>rds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Calibri"/>
                <a:cs typeface="Calibri"/>
              </a:rPr>
              <a:t>iam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, etc.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region: us-west-2, us-east-1, etc.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use wildcards here if possible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ccount id: an AWS account ID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use wildcards here if possible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esource: varies by service, examples: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security-group/sg-1a2b3c4d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reports-batch-</a:t>
            </a:r>
            <a:r>
              <a:rPr lang="en-US" dirty="0" err="1" smtClean="0">
                <a:solidFill>
                  <a:srgbClr val="000000"/>
                </a:solidFill>
                <a:latin typeface="Calibri"/>
                <a:cs typeface="Calibri"/>
              </a:rPr>
              <a:t>sqs</a:t>
            </a:r>
            <a:endParaRPr lang="en-US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lvl="1"/>
            <a:r>
              <a:rPr lang="en-US" dirty="0" err="1" smtClean="0">
                <a:solidFill>
                  <a:srgbClr val="000000"/>
                </a:solidFill>
                <a:latin typeface="Calibri"/>
                <a:cs typeface="Calibri"/>
              </a:rPr>
              <a:t>mybucket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/</a:t>
            </a:r>
            <a:r>
              <a:rPr lang="en-US" dirty="0" err="1" smtClean="0">
                <a:solidFill>
                  <a:srgbClr val="000000"/>
                </a:solidFill>
                <a:latin typeface="Calibri"/>
                <a:cs typeface="Calibri"/>
              </a:rPr>
              <a:t>myobjectpath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/*</a:t>
            </a:r>
          </a:p>
          <a:p>
            <a:endParaRPr lang="en-US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IAM: </a:t>
            </a:r>
            <a:br>
              <a:rPr lang="en-US" dirty="0"/>
            </a:br>
            <a:r>
              <a:rPr lang="en-US" dirty="0"/>
              <a:t>Resource Identification with ARN</a:t>
            </a:r>
          </a:p>
        </p:txBody>
      </p:sp>
    </p:spTree>
    <p:extLst>
      <p:ext uri="{BB962C8B-B14F-4D97-AF65-F5344CB8AC3E}">
        <p14:creationId xmlns:p14="http://schemas.microsoft.com/office/powerpoint/2010/main" val="4141466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Allows API calls to be made from an Application on EC2</a:t>
            </a:r>
          </a:p>
          <a:p>
            <a:r>
              <a:rPr lang="en-US" dirty="0" smtClean="0"/>
              <a:t>Access Key and Secret Key available </a:t>
            </a:r>
            <a:r>
              <a:rPr lang="en-US" dirty="0"/>
              <a:t>at URL curl http://169.254.169.254/latest/meta-data/</a:t>
            </a:r>
            <a:r>
              <a:rPr lang="en-US" dirty="0" err="1"/>
              <a:t>iam</a:t>
            </a:r>
            <a:r>
              <a:rPr lang="en-US" dirty="0"/>
              <a:t>/security-credentials/</a:t>
            </a:r>
            <a:r>
              <a:rPr lang="en-US" dirty="0" err="1"/>
              <a:t>role_name</a:t>
            </a:r>
            <a:endParaRPr lang="en-US" dirty="0" smtClean="0"/>
          </a:p>
          <a:p>
            <a:r>
              <a:rPr lang="en-US" dirty="0" smtClean="0"/>
              <a:t>Official AWS SDKs can retrieve this Access Key and Secret Key for you – it “just works”</a:t>
            </a:r>
          </a:p>
          <a:p>
            <a:r>
              <a:rPr lang="en-US" dirty="0" smtClean="0"/>
              <a:t>Credentials rotated Automatically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IAM: IAM Roles for EC2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53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IAM: Roles and Users Compared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IAM </a:t>
            </a:r>
            <a:r>
              <a:rPr lang="en-US" dirty="0" smtClean="0"/>
              <a:t>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Supported only when using EC2 and </a:t>
            </a:r>
            <a:r>
              <a:rPr lang="en-US"/>
              <a:t>AWS </a:t>
            </a:r>
            <a:r>
              <a:rPr lang="en-US" smtClean="0"/>
              <a:t>Resources</a:t>
            </a:r>
            <a:endParaRPr lang="en-US" smtClean="0"/>
          </a:p>
          <a:p>
            <a:r>
              <a:rPr lang="en-US" dirty="0" smtClean="0"/>
              <a:t>If IAM Role with EC2 and </a:t>
            </a:r>
            <a:r>
              <a:rPr lang="en-US" dirty="0" smtClean="0"/>
              <a:t>AWS SDKs, it “just works</a:t>
            </a:r>
            <a:r>
              <a:rPr lang="en-US" dirty="0" smtClean="0"/>
              <a:t>” to read credentials</a:t>
            </a:r>
            <a:endParaRPr lang="en-US" dirty="0" smtClean="0"/>
          </a:p>
          <a:p>
            <a:r>
              <a:rPr lang="en-US" dirty="0" smtClean="0"/>
              <a:t>Credential </a:t>
            </a:r>
            <a:r>
              <a:rPr lang="en-US" dirty="0" smtClean="0"/>
              <a:t>rotation provided by Amazon</a:t>
            </a:r>
          </a:p>
          <a:p>
            <a:r>
              <a:rPr lang="en-US" dirty="0" smtClean="0"/>
              <a:t>Available via instance meta-data query</a:t>
            </a:r>
          </a:p>
          <a:p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IAM Users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IAM credentials are </a:t>
            </a:r>
            <a:r>
              <a:rPr lang="en-US" dirty="0"/>
              <a:t>difficult to secure (have to be stored and distributed </a:t>
            </a:r>
            <a:r>
              <a:rPr lang="en-US" dirty="0" err="1"/>
              <a:t>securily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 smtClean="0"/>
              <a:t>be utilized </a:t>
            </a:r>
            <a:r>
              <a:rPr lang="en-US" dirty="0" smtClean="0"/>
              <a:t>by </a:t>
            </a:r>
            <a:r>
              <a:rPr lang="en-US" dirty="0" smtClean="0"/>
              <a:t>non-AWS </a:t>
            </a:r>
            <a:r>
              <a:rPr lang="en-US" dirty="0" smtClean="0"/>
              <a:t>Resources</a:t>
            </a:r>
          </a:p>
          <a:p>
            <a:r>
              <a:rPr lang="en-US" dirty="0" smtClean="0"/>
              <a:t>Permissions can be tested easily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524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IAM: Managed vs. Inline Policies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265514" y="2478023"/>
            <a:ext cx="3822192" cy="639762"/>
          </a:xfrm>
        </p:spPr>
        <p:txBody>
          <a:bodyPr/>
          <a:lstStyle/>
          <a:p>
            <a:r>
              <a:rPr lang="en-US" dirty="0" smtClean="0"/>
              <a:t>Managed Policy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1832" b="664"/>
          <a:stretch/>
        </p:blipFill>
        <p:spPr>
          <a:xfrm>
            <a:off x="459337" y="3317876"/>
            <a:ext cx="3820055" cy="3366428"/>
          </a:xfrm>
        </p:spPr>
      </p:pic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4864608" y="2496789"/>
            <a:ext cx="3822192" cy="639762"/>
          </a:xfrm>
        </p:spPr>
        <p:txBody>
          <a:bodyPr/>
          <a:lstStyle/>
          <a:p>
            <a:r>
              <a:rPr lang="en-US" dirty="0" smtClean="0"/>
              <a:t>Inline Policy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 rotWithShape="1">
          <a:blip r:embed="rId4"/>
          <a:srcRect l="786" r="908"/>
          <a:stretch/>
        </p:blipFill>
        <p:spPr>
          <a:xfrm>
            <a:off x="4634114" y="3593712"/>
            <a:ext cx="4222354" cy="2412661"/>
          </a:xfrm>
        </p:spPr>
      </p:pic>
    </p:spTree>
    <p:extLst>
      <p:ext uri="{BB962C8B-B14F-4D97-AF65-F5344CB8AC3E}">
        <p14:creationId xmlns:p14="http://schemas.microsoft.com/office/powerpoint/2010/main" val="42245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/>
              <a:t>IAM Users </a:t>
            </a:r>
            <a:r>
              <a:rPr lang="en-US" dirty="0" smtClean="0"/>
              <a:t>instead of Root Account</a:t>
            </a:r>
          </a:p>
          <a:p>
            <a:r>
              <a:rPr lang="en-US" dirty="0" smtClean="0"/>
              <a:t>Use IAM </a:t>
            </a:r>
            <a:r>
              <a:rPr lang="en-US" dirty="0" smtClean="0"/>
              <a:t>Groups for Everything</a:t>
            </a:r>
            <a:endParaRPr lang="en-US" dirty="0" smtClean="0"/>
          </a:p>
          <a:p>
            <a:r>
              <a:rPr lang="en-US" dirty="0"/>
              <a:t>Use Multi-Factor </a:t>
            </a:r>
            <a:r>
              <a:rPr lang="en-US" dirty="0" smtClean="0"/>
              <a:t>Authentication if Possible</a:t>
            </a:r>
          </a:p>
          <a:p>
            <a:r>
              <a:rPr lang="en-US" dirty="0"/>
              <a:t>G</a:t>
            </a:r>
            <a:r>
              <a:rPr lang="en-US" dirty="0" smtClean="0"/>
              <a:t>rant</a:t>
            </a:r>
            <a:r>
              <a:rPr lang="en-US" dirty="0" smtClean="0"/>
              <a:t> </a:t>
            </a:r>
            <a:r>
              <a:rPr lang="en-US" dirty="0" smtClean="0"/>
              <a:t>IAM password reset </a:t>
            </a:r>
            <a:r>
              <a:rPr lang="en-US" dirty="0" smtClean="0"/>
              <a:t>sparingly</a:t>
            </a:r>
          </a:p>
          <a:p>
            <a:pPr lvl="1"/>
            <a:r>
              <a:rPr lang="en-US" dirty="0" smtClean="0"/>
              <a:t>Use </a:t>
            </a:r>
            <a:r>
              <a:rPr lang="en-US" i="1" dirty="0" smtClean="0"/>
              <a:t>Power User</a:t>
            </a:r>
            <a:endParaRPr lang="en-US" dirty="0" smtClean="0"/>
          </a:p>
          <a:p>
            <a:r>
              <a:rPr lang="en-US" dirty="0" smtClean="0"/>
              <a:t>Use “Least Privilege Principle” if </a:t>
            </a:r>
            <a:r>
              <a:rPr lang="en-US" dirty="0" smtClean="0"/>
              <a:t>company culture allows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IAM: Best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89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IAM roles to allow EC2 servers access to S3 buckets in order to </a:t>
            </a:r>
            <a:r>
              <a:rPr lang="en-US" dirty="0" smtClean="0"/>
              <a:t>store and retrieve data</a:t>
            </a:r>
            <a:endParaRPr lang="en-US" dirty="0" smtClean="0"/>
          </a:p>
          <a:p>
            <a:r>
              <a:rPr lang="en-US" dirty="0" smtClean="0"/>
              <a:t>Use IAM users to provide only required access to S3 and SQS for applications</a:t>
            </a:r>
          </a:p>
          <a:p>
            <a:pPr lvl="1"/>
            <a:r>
              <a:rPr lang="en-US" dirty="0" smtClean="0"/>
              <a:t>scraper-prod01 = access scraper-prod01-* Queues and s3://scraper/prod01/* resources</a:t>
            </a:r>
            <a:endParaRPr lang="en-US" dirty="0"/>
          </a:p>
          <a:p>
            <a:r>
              <a:rPr lang="en-US" dirty="0" smtClean="0"/>
              <a:t>Use IAM Policy Variables to create “Home Folders” on S3:</a:t>
            </a:r>
          </a:p>
          <a:p>
            <a:pPr lvl="1"/>
            <a:r>
              <a:rPr lang="en-US" dirty="0"/>
              <a:t>"arn:aws:s3</a:t>
            </a:r>
            <a:r>
              <a:rPr lang="en-US" dirty="0" smtClean="0"/>
              <a:t>:::</a:t>
            </a:r>
            <a:r>
              <a:rPr lang="en-US" dirty="0" err="1" smtClean="0"/>
              <a:t>user_folders</a:t>
            </a:r>
            <a:r>
              <a:rPr lang="en-US" dirty="0" smtClean="0"/>
              <a:t>/${</a:t>
            </a:r>
            <a:r>
              <a:rPr lang="en-US" dirty="0" err="1"/>
              <a:t>aws:username</a:t>
            </a:r>
            <a:r>
              <a:rPr lang="en-US" dirty="0"/>
              <a:t>}/*"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IAM: Practical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16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Controls access* to AWS services and resources</a:t>
            </a:r>
          </a:p>
          <a:p>
            <a:pPr lvl="1"/>
            <a:r>
              <a:rPr lang="en-US" dirty="0" smtClean="0"/>
              <a:t>access* does not mean “login”</a:t>
            </a:r>
          </a:p>
          <a:p>
            <a:r>
              <a:rPr lang="en-US" dirty="0" smtClean="0"/>
              <a:t>Three types of principles:</a:t>
            </a:r>
          </a:p>
          <a:p>
            <a:pPr lvl="1"/>
            <a:r>
              <a:rPr lang="en-US" dirty="0" smtClean="0"/>
              <a:t>Users, Roles and Federated Users</a:t>
            </a:r>
          </a:p>
          <a:p>
            <a:r>
              <a:rPr lang="en-US" dirty="0" smtClean="0"/>
              <a:t>IAM identities are account-wide</a:t>
            </a:r>
          </a:p>
          <a:p>
            <a:r>
              <a:rPr lang="en-US" dirty="0" smtClean="0"/>
              <a:t>Granularity: provides ability to control action on a particular resource type or even a particular resource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IAM: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30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IAM: Benefits and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Ease of Administration</a:t>
            </a:r>
          </a:p>
          <a:p>
            <a:r>
              <a:rPr lang="en-US" dirty="0" smtClean="0"/>
              <a:t>High Degree of Granularity</a:t>
            </a:r>
          </a:p>
          <a:p>
            <a:r>
              <a:rPr lang="en-US" dirty="0" smtClean="0"/>
              <a:t>IAM Roles makes credential </a:t>
            </a:r>
            <a:r>
              <a:rPr lang="en-US" dirty="0" smtClean="0"/>
              <a:t>retrieval easy</a:t>
            </a:r>
            <a:endParaRPr lang="en-US" dirty="0" smtClean="0"/>
          </a:p>
          <a:p>
            <a:r>
              <a:rPr lang="en-US" dirty="0" smtClean="0"/>
              <a:t>IAM works in tandem with AWS Resource Tags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Control is limited to </a:t>
            </a:r>
            <a:r>
              <a:rPr lang="en-US" dirty="0" smtClean="0"/>
              <a:t>AWS resources</a:t>
            </a:r>
          </a:p>
          <a:p>
            <a:pPr lvl="1"/>
            <a:r>
              <a:rPr lang="en-US" dirty="0" smtClean="0"/>
              <a:t>can </a:t>
            </a:r>
            <a:r>
              <a:rPr lang="en-US" dirty="0" smtClean="0"/>
              <a:t>not control </a:t>
            </a:r>
            <a:r>
              <a:rPr lang="en-US" dirty="0" smtClean="0"/>
              <a:t>RDP, </a:t>
            </a:r>
            <a:r>
              <a:rPr lang="en-US" dirty="0" err="1" smtClean="0"/>
              <a:t>ssh</a:t>
            </a:r>
            <a:r>
              <a:rPr lang="en-US" dirty="0"/>
              <a:t> </a:t>
            </a:r>
            <a:r>
              <a:rPr lang="en-US" dirty="0" smtClean="0"/>
              <a:t>to </a:t>
            </a:r>
            <a:r>
              <a:rPr lang="en-US" dirty="0" smtClean="0"/>
              <a:t>EC2 or access to RDS</a:t>
            </a:r>
          </a:p>
          <a:p>
            <a:r>
              <a:rPr lang="en-US" dirty="0" smtClean="0"/>
              <a:t>IAM Roles are </a:t>
            </a:r>
            <a:r>
              <a:rPr lang="en-US" dirty="0" smtClean="0"/>
              <a:t>specific to AWS resources</a:t>
            </a:r>
            <a:endParaRPr lang="en-US" dirty="0" smtClean="0"/>
          </a:p>
          <a:p>
            <a:r>
              <a:rPr lang="en-US" dirty="0" smtClean="0"/>
              <a:t>IAM Roles expose credentials more broadly than desired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13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IAM Password:</a:t>
            </a:r>
            <a:endParaRPr lang="en-US" dirty="0" smtClean="0"/>
          </a:p>
          <a:p>
            <a:pPr lvl="1"/>
            <a:r>
              <a:rPr lang="en-US" dirty="0" smtClean="0"/>
              <a:t>Use Case: logging into AWS Console</a:t>
            </a:r>
          </a:p>
          <a:p>
            <a:pPr lvl="1"/>
            <a:r>
              <a:rPr lang="en-US" dirty="0" smtClean="0"/>
              <a:t>Example: create an EC2 instance through AWS Console</a:t>
            </a:r>
            <a:endParaRPr lang="en-US" dirty="0" smtClean="0"/>
          </a:p>
          <a:p>
            <a:r>
              <a:rPr lang="en-US" dirty="0" smtClean="0"/>
              <a:t>Keys:</a:t>
            </a:r>
            <a:endParaRPr lang="en-US" dirty="0" smtClean="0"/>
          </a:p>
          <a:p>
            <a:pPr lvl="1"/>
            <a:r>
              <a:rPr lang="en-US" dirty="0" smtClean="0"/>
              <a:t>Access Key and Secret Key </a:t>
            </a:r>
            <a:r>
              <a:rPr lang="en-US" dirty="0" smtClean="0"/>
              <a:t>Pair</a:t>
            </a:r>
            <a:endParaRPr lang="en-US" dirty="0" smtClean="0"/>
          </a:p>
          <a:p>
            <a:pPr lvl="1"/>
            <a:r>
              <a:rPr lang="en-US" dirty="0" smtClean="0"/>
              <a:t>Function: Allow </a:t>
            </a:r>
            <a:r>
              <a:rPr lang="en-US" dirty="0" smtClean="0"/>
              <a:t>access to </a:t>
            </a:r>
            <a:r>
              <a:rPr lang="en-US" dirty="0" smtClean="0"/>
              <a:t>Amazon API</a:t>
            </a:r>
            <a:endParaRPr lang="en-US" dirty="0"/>
          </a:p>
          <a:p>
            <a:pPr lvl="1"/>
            <a:r>
              <a:rPr lang="en-US" dirty="0" smtClean="0"/>
              <a:t>Use Cases:</a:t>
            </a:r>
          </a:p>
          <a:p>
            <a:pPr lvl="2"/>
            <a:r>
              <a:rPr lang="en-US" dirty="0" smtClean="0"/>
              <a:t>User runs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aws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ec2 describe-instances </a:t>
            </a:r>
            <a:r>
              <a:rPr lang="en-US" dirty="0" smtClean="0"/>
              <a:t>command</a:t>
            </a:r>
          </a:p>
          <a:p>
            <a:pPr lvl="2"/>
            <a:r>
              <a:rPr lang="en-US" dirty="0" smtClean="0"/>
              <a:t>Application writing data into an SQS queue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IAM Users: Passwords and 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55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Policies are JSON format</a:t>
            </a:r>
          </a:p>
          <a:p>
            <a:r>
              <a:rPr lang="en-US" dirty="0" smtClean="0"/>
              <a:t>Policies </a:t>
            </a:r>
            <a:r>
              <a:rPr lang="en-US" i="1" dirty="0" smtClean="0"/>
              <a:t>always</a:t>
            </a:r>
            <a:r>
              <a:rPr lang="en-US" dirty="0" smtClean="0"/>
              <a:t> do the following:</a:t>
            </a:r>
          </a:p>
          <a:p>
            <a:pPr lvl="1"/>
            <a:r>
              <a:rPr lang="en-US" dirty="0" smtClean="0"/>
              <a:t>List allowed or denied actions - </a:t>
            </a:r>
            <a:r>
              <a:rPr lang="en-US" i="1" dirty="0" smtClean="0"/>
              <a:t>verbs</a:t>
            </a:r>
            <a:endParaRPr lang="en-US" dirty="0" smtClean="0"/>
          </a:p>
          <a:p>
            <a:pPr lvl="1"/>
            <a:r>
              <a:rPr lang="en-US" dirty="0" smtClean="0"/>
              <a:t>List the resource types on which the given action(s) are allowed - - </a:t>
            </a:r>
            <a:r>
              <a:rPr lang="en-US" i="1" dirty="0" smtClean="0"/>
              <a:t>nouns</a:t>
            </a:r>
            <a:endParaRPr lang="en-US" dirty="0" smtClean="0"/>
          </a:p>
          <a:p>
            <a:r>
              <a:rPr lang="en-US" dirty="0" smtClean="0"/>
              <a:t>Policies </a:t>
            </a:r>
            <a:r>
              <a:rPr lang="en-US" i="1" dirty="0" smtClean="0"/>
              <a:t>optionally</a:t>
            </a:r>
            <a:r>
              <a:rPr lang="en-US" dirty="0" smtClean="0"/>
              <a:t> do the following:</a:t>
            </a:r>
          </a:p>
          <a:p>
            <a:pPr lvl="1"/>
            <a:r>
              <a:rPr lang="en-US" dirty="0" smtClean="0"/>
              <a:t>List the resource IDs on which the given action(s) are allowed – </a:t>
            </a:r>
            <a:r>
              <a:rPr lang="en-US" i="1" dirty="0" smtClean="0"/>
              <a:t>proper nouns</a:t>
            </a:r>
          </a:p>
          <a:p>
            <a:pPr lvl="1"/>
            <a:r>
              <a:rPr lang="en-US" dirty="0" smtClean="0"/>
              <a:t>List conditions under which an action is allowed – </a:t>
            </a:r>
            <a:r>
              <a:rPr lang="en-US" i="1" dirty="0" smtClean="0"/>
              <a:t>adverbs</a:t>
            </a:r>
          </a:p>
          <a:p>
            <a:pPr lvl="1"/>
            <a:r>
              <a:rPr lang="en-US" dirty="0" smtClean="0"/>
              <a:t>Allow use of policy variables</a:t>
            </a:r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IAM: Policy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82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alibri"/>
                <a:cs typeface="Calibri"/>
              </a:rPr>
              <a:t>Use IAM Policy Variables within IAM Policy Documents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{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"Version": "2012-10-17",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"Statement": [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"Action": [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  "s3:GetObject",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  "s3:PutObject"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],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"Effect": "Allow",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     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 "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Resource”:[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"arn:aws:s3::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: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userbuckets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/${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aws:username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}/*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"]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]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}</a:t>
            </a:r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IAM: Policy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46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Command: </a:t>
            </a:r>
            <a:r>
              <a:rPr lang="en-US" dirty="0" err="1" smtClean="0">
                <a:latin typeface="Courier"/>
                <a:cs typeface="Courier"/>
              </a:rPr>
              <a:t>aws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ec2 terminate-instances --instance-ids i-</a:t>
            </a:r>
            <a:r>
              <a:rPr lang="en-US" dirty="0" smtClean="0">
                <a:latin typeface="Courier"/>
                <a:cs typeface="Courier"/>
              </a:rPr>
              <a:t>8f00e559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{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"Statement": [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"Action": [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  "s3:GetObject",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  "s3:PutObject"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],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"Effect": "Allow",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"Resource”:["arn:aws:s3:::</a:t>
            </a:r>
            <a:r>
              <a:rPr lang="en-US" dirty="0" err="1">
                <a:latin typeface="Courier"/>
                <a:cs typeface="Courier"/>
              </a:rPr>
              <a:t>user_bucket</a:t>
            </a:r>
            <a:r>
              <a:rPr lang="en-US" dirty="0">
                <a:latin typeface="Courier"/>
                <a:cs typeface="Courier"/>
              </a:rPr>
              <a:t>/${</a:t>
            </a:r>
            <a:r>
              <a:rPr lang="en-US" dirty="0" err="1">
                <a:latin typeface="Courier"/>
                <a:cs typeface="Courier"/>
              </a:rPr>
              <a:t>aws:username</a:t>
            </a:r>
            <a:r>
              <a:rPr lang="en-US" dirty="0">
                <a:latin typeface="Courier"/>
                <a:cs typeface="Courier"/>
              </a:rPr>
              <a:t>}/*"]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]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IAM: Will it Terminate?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70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Command: </a:t>
            </a:r>
            <a:r>
              <a:rPr lang="en-US" dirty="0" err="1" smtClean="0">
                <a:latin typeface="Courier"/>
                <a:cs typeface="Courier"/>
              </a:rPr>
              <a:t>aws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ec2 terminate-instances --instance-ids i-</a:t>
            </a:r>
            <a:r>
              <a:rPr lang="en-US" dirty="0" smtClean="0">
                <a:latin typeface="Courier"/>
                <a:cs typeface="Courier"/>
              </a:rPr>
              <a:t>8f00e559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{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"Statement": [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"Action": [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  </a:t>
            </a:r>
            <a:r>
              <a:rPr lang="en-US" dirty="0" smtClean="0">
                <a:latin typeface="Courier"/>
                <a:cs typeface="Courier"/>
              </a:rPr>
              <a:t>”ec2:Describe*"</a:t>
            </a:r>
            <a:r>
              <a:rPr lang="en-US" dirty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</a:t>
            </a:r>
            <a:r>
              <a:rPr lang="en-US" dirty="0">
                <a:latin typeface="Courier"/>
                <a:cs typeface="Courier"/>
              </a:rPr>
              <a:t>”ec2:</a:t>
            </a:r>
            <a:r>
              <a:rPr lang="en-US" dirty="0" smtClean="0">
                <a:latin typeface="Courier"/>
                <a:cs typeface="Courier"/>
              </a:rPr>
              <a:t>StartInstance”,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”ec2:StopInstance"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],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"Effect": "Allow",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"Resource”:["</a:t>
            </a:r>
            <a:r>
              <a:rPr lang="en-US" dirty="0" smtClean="0">
                <a:latin typeface="Courier"/>
                <a:cs typeface="Courier"/>
              </a:rPr>
              <a:t>arn:aws:ec2:</a:t>
            </a:r>
            <a:r>
              <a:rPr lang="en-US" dirty="0">
                <a:latin typeface="Courier"/>
                <a:cs typeface="Courier"/>
              </a:rPr>
              <a:t>:</a:t>
            </a:r>
            <a:r>
              <a:rPr lang="en-US" dirty="0" smtClean="0">
                <a:latin typeface="Courier"/>
                <a:cs typeface="Courier"/>
              </a:rPr>
              <a:t>:*"</a:t>
            </a:r>
            <a:r>
              <a:rPr lang="en-US" dirty="0">
                <a:latin typeface="Courier"/>
                <a:cs typeface="Courier"/>
              </a:rPr>
              <a:t>]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]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IAM: Will it Terminate?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56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Command: </a:t>
            </a:r>
            <a:r>
              <a:rPr lang="en-US" dirty="0" err="1" smtClean="0">
                <a:latin typeface="Courier"/>
                <a:cs typeface="Courier"/>
              </a:rPr>
              <a:t>aws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ec2 terminate-instances --instance-ids i-</a:t>
            </a:r>
            <a:r>
              <a:rPr lang="en-US" dirty="0" smtClean="0">
                <a:latin typeface="Courier"/>
                <a:cs typeface="Courier"/>
              </a:rPr>
              <a:t>8f00e559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{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"Statement": [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"Action": [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</a:t>
            </a:r>
            <a:r>
              <a:rPr lang="en-US" dirty="0">
                <a:latin typeface="Courier"/>
                <a:cs typeface="Courier"/>
              </a:rPr>
              <a:t>”ec2</a:t>
            </a:r>
            <a:r>
              <a:rPr lang="en-US" dirty="0" smtClean="0">
                <a:latin typeface="Courier"/>
                <a:cs typeface="Courier"/>
              </a:rPr>
              <a:t>:Describe*”</a:t>
            </a:r>
            <a:r>
              <a:rPr lang="en-US" dirty="0">
                <a:latin typeface="Courier"/>
                <a:cs typeface="Courier"/>
              </a:rPr>
              <a:t>,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”ec2:TerminateInstances”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],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"Effect": "Allow",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"Resource”:["</a:t>
            </a:r>
            <a:r>
              <a:rPr lang="en-US" dirty="0" smtClean="0">
                <a:latin typeface="Courier"/>
                <a:cs typeface="Courier"/>
              </a:rPr>
              <a:t>arn:aws:ec2:</a:t>
            </a:r>
            <a:r>
              <a:rPr lang="en-US" dirty="0">
                <a:latin typeface="Courier"/>
                <a:cs typeface="Courier"/>
              </a:rPr>
              <a:t>:</a:t>
            </a:r>
            <a:r>
              <a:rPr lang="en-US" dirty="0" smtClean="0">
                <a:latin typeface="Courier"/>
                <a:cs typeface="Courier"/>
              </a:rPr>
              <a:t>:*"</a:t>
            </a:r>
            <a:r>
              <a:rPr lang="en-US" dirty="0">
                <a:latin typeface="Courier"/>
                <a:cs typeface="Courier"/>
              </a:rPr>
              <a:t>]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]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IAM: Will it Terminate?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3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755</TotalTime>
  <Words>1435</Words>
  <Application>Microsoft Macintosh PowerPoint</Application>
  <PresentationFormat>On-screen Show (4:3)</PresentationFormat>
  <Paragraphs>236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Candara</vt:lpstr>
      <vt:lpstr>Courier</vt:lpstr>
      <vt:lpstr>Symbol</vt:lpstr>
      <vt:lpstr>Arial</vt:lpstr>
      <vt:lpstr>Waveform</vt:lpstr>
      <vt:lpstr>AWS Identity and Access Management</vt:lpstr>
      <vt:lpstr>IAM: Introduction</vt:lpstr>
      <vt:lpstr>IAM: Benefits and Challenges</vt:lpstr>
      <vt:lpstr>IAM Users: Passwords and Keys</vt:lpstr>
      <vt:lpstr>IAM: Policy Description</vt:lpstr>
      <vt:lpstr>IAM: Policy Variables</vt:lpstr>
      <vt:lpstr>IAM: Will it Terminate?</vt:lpstr>
      <vt:lpstr>IAM: Will it Terminate?</vt:lpstr>
      <vt:lpstr>IAM: Will it Terminate?</vt:lpstr>
      <vt:lpstr>IAM: Will it Terminate?</vt:lpstr>
      <vt:lpstr>IAM: Will it Terminate?</vt:lpstr>
      <vt:lpstr>IAM:  Resource Identification with ARN</vt:lpstr>
      <vt:lpstr>IAM: IAM Roles for EC2</vt:lpstr>
      <vt:lpstr>IAM: Roles and Users Compared</vt:lpstr>
      <vt:lpstr>IAM: Managed vs. Inline Policies</vt:lpstr>
      <vt:lpstr>IAM: Best Practices</vt:lpstr>
      <vt:lpstr>IAM: Practical Examples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Intro</dc:title>
  <dc:creator>Colin Johnson</dc:creator>
  <cp:lastModifiedBy>Colin Johnson</cp:lastModifiedBy>
  <cp:revision>1856</cp:revision>
  <dcterms:created xsi:type="dcterms:W3CDTF">2012-11-15T04:07:16Z</dcterms:created>
  <dcterms:modified xsi:type="dcterms:W3CDTF">2015-12-02T14:04:00Z</dcterms:modified>
</cp:coreProperties>
</file>