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312" r:id="rId2"/>
    <p:sldId id="277" r:id="rId3"/>
    <p:sldId id="310" r:id="rId4"/>
    <p:sldId id="283" r:id="rId5"/>
    <p:sldId id="313" r:id="rId6"/>
    <p:sldId id="316" r:id="rId7"/>
    <p:sldId id="285" r:id="rId8"/>
    <p:sldId id="314" r:id="rId9"/>
    <p:sldId id="315" r:id="rId10"/>
    <p:sldId id="286" r:id="rId11"/>
    <p:sldId id="289" r:id="rId12"/>
    <p:sldId id="291" r:id="rId13"/>
    <p:sldId id="292" r:id="rId14"/>
    <p:sldId id="293" r:id="rId15"/>
    <p:sldId id="294" r:id="rId16"/>
    <p:sldId id="295" r:id="rId17"/>
    <p:sldId id="300" r:id="rId18"/>
    <p:sldId id="301" r:id="rId19"/>
    <p:sldId id="296" r:id="rId20"/>
    <p:sldId id="298" r:id="rId21"/>
    <p:sldId id="288" r:id="rId22"/>
    <p:sldId id="299" r:id="rId23"/>
    <p:sldId id="290" r:id="rId24"/>
    <p:sldId id="302" r:id="rId25"/>
    <p:sldId id="297" r:id="rId26"/>
    <p:sldId id="303" r:id="rId27"/>
    <p:sldId id="307" r:id="rId28"/>
    <p:sldId id="304" r:id="rId29"/>
    <p:sldId id="308" r:id="rId30"/>
    <p:sldId id="306" r:id="rId31"/>
    <p:sldId id="309" r:id="rId32"/>
    <p:sldId id="305" r:id="rId33"/>
    <p:sldId id="3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31" autoAdjust="0"/>
  </p:normalViewPr>
  <p:slideViewPr>
    <p:cSldViewPr snapToGrid="0" snapToObjects="1">
      <p:cViewPr varScale="1">
        <p:scale>
          <a:sx n="63" d="100"/>
          <a:sy n="63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Relationship Id="rId3" Type="http://schemas.openxmlformats.org/officeDocument/2006/relationships/hyperlink" Target="http://aws.amazon.com/directconnect/details/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://aws.amazon.com/directconnect/details/" TargetMode="Externa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www.slideshare.net</a:t>
            </a:r>
            <a:r>
              <a:rPr lang="en-US" dirty="0" smtClean="0"/>
              <a:t>/</a:t>
            </a:r>
            <a:r>
              <a:rPr lang="en-US" dirty="0" err="1" smtClean="0"/>
              <a:t>AmazonWebServices</a:t>
            </a:r>
            <a:r>
              <a:rPr lang="en-US" dirty="0" smtClean="0"/>
              <a:t>/cpn208selecting-the-best-vpc-network-architecture-cpn208-aws-reinvent-2013</a:t>
            </a:r>
          </a:p>
          <a:p>
            <a:r>
              <a:rPr lang="en-US" dirty="0" smtClean="0"/>
              <a:t>Additional Complexity, as result of multiple Virtual Private</a:t>
            </a:r>
            <a:r>
              <a:rPr lang="en-US" baseline="0" dirty="0" smtClean="0"/>
              <a:t> Gateways needing one endpoint</a:t>
            </a:r>
            <a:r>
              <a:rPr lang="en-US" dirty="0" smtClean="0"/>
              <a:t>: https://</a:t>
            </a:r>
            <a:r>
              <a:rPr lang="en-US" dirty="0" err="1" smtClean="0"/>
              <a:t>aws.amazon.com</a:t>
            </a:r>
            <a:r>
              <a:rPr lang="en-US" dirty="0" smtClean="0"/>
              <a:t>/articles/5458758371599914</a:t>
            </a:r>
          </a:p>
          <a:p>
            <a:endParaRPr lang="en-US" dirty="0" smtClean="0"/>
          </a:p>
          <a:p>
            <a:r>
              <a:rPr lang="en-US" dirty="0" smtClean="0"/>
              <a:t>Allow </a:t>
            </a:r>
            <a:r>
              <a:rPr lang="en-US" baseline="0" dirty="0" smtClean="0"/>
              <a:t>Launch of EC2 Resources only in Specified VPC: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VPC_IAM.html#subnet-ami-example-iam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I’d prefer to isolate resources based</a:t>
            </a:r>
            <a:r>
              <a:rPr lang="en-US" baseline="0" dirty="0" smtClean="0"/>
              <a:t> on tag as opposed to VPC membership, if needed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/AWSEC2/latest/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using-vpc.html#concepts-vpc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List of VPC Direct Connect Locations: </a:t>
            </a:r>
            <a:r>
              <a:rPr lang="en-US" dirty="0" smtClean="0">
                <a:hlinkClick r:id="rId3"/>
              </a:rPr>
              <a:t>http://aws.amazon.com/directconnect/details/</a:t>
            </a:r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Variable Speeds: http://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directconnect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faqs</a:t>
            </a:r>
            <a:r>
              <a:rPr lang="en-US" baseline="0" dirty="0" smtClean="0"/>
              <a:t>/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Direct Connect for all US Regions: https://</a:t>
            </a:r>
            <a:r>
              <a:rPr lang="en-US" baseline="0" dirty="0" err="1" smtClean="0"/>
              <a:t>aws.amazon.com</a:t>
            </a:r>
            <a:r>
              <a:rPr lang="en-US" baseline="0" dirty="0" smtClean="0"/>
              <a:t>/blogs/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aws</a:t>
            </a:r>
            <a:r>
              <a:rPr lang="en-US" baseline="0" dirty="0" smtClean="0"/>
              <a:t>-direct-connect-access-to-multiple-us-regions/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directconnect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Presenter’s Note: I’ve used VPC Peering as</a:t>
            </a:r>
            <a:r>
              <a:rPr lang="en-US" baseline="0" dirty="0" smtClean="0"/>
              <a:t> an intermediate step to moving from a 1 VPC per environment configuration to a 1 VPC configuration.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Not Able to Reference another VPC Security Group:</a:t>
            </a:r>
            <a:r>
              <a:rPr lang="en-US" baseline="0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docs.aws.amazon.com</a:t>
            </a:r>
            <a:r>
              <a:rPr lang="en-US" dirty="0" smtClean="0"/>
              <a:t>/</a:t>
            </a:r>
            <a:r>
              <a:rPr lang="en-US" dirty="0" err="1" smtClean="0"/>
              <a:t>AmazonVPC</a:t>
            </a:r>
            <a:r>
              <a:rPr lang="en-US" dirty="0" smtClean="0"/>
              <a:t>/latest/</a:t>
            </a:r>
            <a:r>
              <a:rPr lang="en-US" dirty="0" err="1" smtClean="0"/>
              <a:t>UserGuide</a:t>
            </a:r>
            <a:r>
              <a:rPr lang="en-US" dirty="0" smtClean="0"/>
              <a:t>/</a:t>
            </a:r>
            <a:r>
              <a:rPr lang="en-US" dirty="0" err="1" smtClean="0"/>
              <a:t>vpc-peering.html</a:t>
            </a:r>
            <a:endParaRPr lang="en-US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Encryption:</a:t>
            </a:r>
            <a:r>
              <a:rPr lang="en-US" baseline="0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  <a:p>
            <a:endParaRPr lang="en-US" dirty="0" smtClean="0"/>
          </a:p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aws.amazon.com</a:t>
            </a:r>
            <a:r>
              <a:rPr lang="en-US" dirty="0" smtClean="0"/>
              <a:t>/blogs/</a:t>
            </a:r>
            <a:r>
              <a:rPr lang="en-US" dirty="0" err="1" smtClean="0"/>
              <a:t>aws</a:t>
            </a:r>
            <a:r>
              <a:rPr lang="en-US" dirty="0" smtClean="0"/>
              <a:t>/new-</a:t>
            </a:r>
            <a:r>
              <a:rPr lang="en-US" dirty="0" err="1" smtClean="0"/>
              <a:t>vpc</a:t>
            </a:r>
            <a:r>
              <a:rPr lang="en-US" dirty="0" smtClean="0"/>
              <a:t>-peering-for-the-amazon-virtual-private-cloud/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Regarding</a:t>
            </a:r>
            <a:r>
              <a:rPr lang="en-US" baseline="0" dirty="0" smtClean="0"/>
              <a:t> Note “Companies choose the technology the are most familiar with and switch” – the level of effort to switch from one technology to another is not that great. For larger companies I might consider a hybrid approach – some developers will inevitably prefer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whereas some users will benefit from VPN.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r>
              <a:rPr lang="en-US" baseline="0" dirty="0" smtClean="0"/>
              <a:t>, definition of “Public” and “Private” subnet: http://</a:t>
            </a:r>
            <a:r>
              <a:rPr lang="en-US" baseline="0" dirty="0" err="1" smtClean="0"/>
              <a:t>docs.aws.amazon.com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AmazonVPC</a:t>
            </a:r>
            <a:r>
              <a:rPr lang="en-US" baseline="0" dirty="0" smtClean="0"/>
              <a:t>/latest/</a:t>
            </a:r>
            <a:r>
              <a:rPr lang="en-US" baseline="0" dirty="0" err="1" smtClean="0"/>
              <a:t>UserGuide</a:t>
            </a:r>
            <a:r>
              <a:rPr lang="en-US" baseline="0" dirty="0" smtClean="0"/>
              <a:t>/VPC_Scenario2.html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cloudavail.com</a:t>
            </a:r>
            <a:r>
              <a:rPr lang="en-US" dirty="0" smtClean="0"/>
              <a:t>/2014/07/04/vpc-intro-part-2/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VPC</a:t>
            </a:r>
            <a:br>
              <a:rPr lang="en-US" dirty="0" smtClean="0"/>
            </a:br>
            <a:r>
              <a:rPr lang="en-US" sz="2400" dirty="0" smtClean="0"/>
              <a:t>(Virtual Private Cloud)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57702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Provides a route to the Internet</a:t>
            </a:r>
          </a:p>
          <a:p>
            <a:pPr lvl="1"/>
            <a:r>
              <a:rPr lang="en-US" dirty="0" smtClean="0"/>
              <a:t>Hosts using Internet Gateway must still have Public IP Address</a:t>
            </a:r>
          </a:p>
          <a:p>
            <a:r>
              <a:rPr lang="en-US" dirty="0" smtClean="0"/>
              <a:t>EC2-VPC Security Group</a:t>
            </a:r>
          </a:p>
          <a:p>
            <a:pPr lvl="1"/>
            <a:r>
              <a:rPr lang="en-US" dirty="0" smtClean="0"/>
              <a:t>Like EC2 Classic Security Group, only better</a:t>
            </a:r>
          </a:p>
          <a:p>
            <a:pPr lvl="1"/>
            <a:r>
              <a:rPr lang="en-US" dirty="0" smtClean="0"/>
              <a:t>Inbound and Outbound Rules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Network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2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VPC</a:t>
            </a:r>
          </a:p>
          <a:p>
            <a:r>
              <a:rPr lang="en-US" dirty="0" smtClean="0"/>
              <a:t>1 VPC per Environment</a:t>
            </a:r>
          </a:p>
          <a:p>
            <a:r>
              <a:rPr lang="en-US" dirty="0" smtClean="0"/>
              <a:t>1 VPC per Application</a:t>
            </a:r>
          </a:p>
          <a:p>
            <a:r>
              <a:rPr lang="en-US" dirty="0" smtClean="0"/>
              <a:t>1 VPC per Environment per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Overall 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90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Environment, per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of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/>
              <a:t>Many VPCs</a:t>
            </a:r>
          </a:p>
          <a:p>
            <a:r>
              <a:rPr lang="en-US" dirty="0" smtClean="0"/>
              <a:t>Many Subnets</a:t>
            </a:r>
          </a:p>
          <a:p>
            <a:r>
              <a:rPr lang="en-US" dirty="0" smtClean="0"/>
              <a:t>Potential lack of consistency</a:t>
            </a:r>
            <a:endParaRPr lang="en-US" dirty="0"/>
          </a:p>
          <a:p>
            <a:r>
              <a:rPr lang="en-US" dirty="0"/>
              <a:t>Increased administration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Multiply again if multi-region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Content Placeholder 7" descr="VPC - Overall Design - 1 Env 1 App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7" b="-3770"/>
          <a:stretch/>
        </p:blipFill>
        <p:spPr>
          <a:xfrm>
            <a:off x="4645152" y="2234063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55714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 VPC per Environment (or Application)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Isolation by Environment</a:t>
            </a:r>
          </a:p>
          <a:p>
            <a:pPr lvl="1"/>
            <a:r>
              <a:rPr lang="en-US" dirty="0" smtClean="0"/>
              <a:t>Example: allow creation of EC2 only in particular VPC</a:t>
            </a:r>
          </a:p>
          <a:p>
            <a:r>
              <a:rPr lang="en-US" dirty="0" smtClean="0"/>
              <a:t>Prevent Cross Environment Access by Default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Some Additional Complexity</a:t>
            </a:r>
          </a:p>
          <a:p>
            <a:r>
              <a:rPr lang="en-US" dirty="0" smtClean="0"/>
              <a:t>May need VPC Peering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 descr="VPC - Overall Design - 1 Env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0" b="-912"/>
          <a:stretch/>
        </p:blipFill>
        <p:spPr>
          <a:xfrm>
            <a:off x="4645152" y="2257582"/>
            <a:ext cx="3822192" cy="3974289"/>
          </a:xfrm>
        </p:spPr>
      </p:pic>
    </p:spTree>
    <p:extLst>
      <p:ext uri="{BB962C8B-B14F-4D97-AF65-F5344CB8AC3E}">
        <p14:creationId xmlns:p14="http://schemas.microsoft.com/office/powerpoint/2010/main" val="15238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Pro:</a:t>
            </a:r>
          </a:p>
          <a:p>
            <a:r>
              <a:rPr lang="en-US" dirty="0" smtClean="0"/>
              <a:t>Easiest Management / Fewest Resources</a:t>
            </a:r>
          </a:p>
          <a:p>
            <a:pPr marL="0" indent="0">
              <a:buNone/>
            </a:pPr>
            <a:r>
              <a:rPr lang="en-US" dirty="0" smtClean="0"/>
              <a:t>Con:</a:t>
            </a:r>
          </a:p>
          <a:p>
            <a:r>
              <a:rPr lang="en-US" dirty="0" smtClean="0"/>
              <a:t>No Isolation of Networks</a:t>
            </a:r>
          </a:p>
          <a:p>
            <a:r>
              <a:rPr lang="en-US" dirty="0" smtClean="0"/>
              <a:t>Isolating Resources is more Difficult</a:t>
            </a:r>
            <a:endParaRPr lang="en-US" dirty="0"/>
          </a:p>
        </p:txBody>
      </p:sp>
      <p:pic>
        <p:nvPicPr>
          <p:cNvPr id="8" name="Content Placeholder 7" descr="VPC - Overall Design - 1 VPC.png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 b="49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815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 Gateway</a:t>
            </a:r>
          </a:p>
          <a:p>
            <a:pPr lvl="1"/>
            <a:r>
              <a:rPr lang="en-US" dirty="0" smtClean="0"/>
              <a:t>Internet Gateway, Public Subnets</a:t>
            </a:r>
          </a:p>
          <a:p>
            <a:pPr lvl="1"/>
            <a:r>
              <a:rPr lang="en-US" dirty="0" smtClean="0"/>
              <a:t>Internet Gateway, with NAT and Private Subnets</a:t>
            </a:r>
          </a:p>
          <a:p>
            <a:r>
              <a:rPr lang="en-US" dirty="0" smtClean="0"/>
              <a:t>VPN to VPC</a:t>
            </a:r>
          </a:p>
          <a:p>
            <a:r>
              <a:rPr lang="en-US" dirty="0" smtClean="0"/>
              <a:t>VPC Peering</a:t>
            </a:r>
          </a:p>
          <a:p>
            <a:r>
              <a:rPr lang="en-US" dirty="0" smtClean="0"/>
              <a:t>Direct Connect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Network Connectivity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3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Internet Gateway allows connectivity to Public Internet for Instances with Public IP addresses</a:t>
            </a:r>
          </a:p>
          <a:p>
            <a:r>
              <a:rPr lang="en-US" dirty="0" smtClean="0"/>
              <a:t>If instances have Private IP address, use a NAT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Internet Gateway</a:t>
            </a:r>
            <a:endParaRPr lang="en-US" dirty="0"/>
          </a:p>
        </p:txBody>
      </p:sp>
      <p:pic>
        <p:nvPicPr>
          <p:cNvPr id="4" name="Picture 3" descr="VPC - Connectivity - Internet Gatew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88" y="4203731"/>
            <a:ext cx="6120384" cy="22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3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VPC - Connectivity - Internet Gateway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-5296" r="-837" b="-7834"/>
          <a:stretch/>
        </p:blipFill>
        <p:spPr>
          <a:xfrm>
            <a:off x="310193" y="2941247"/>
            <a:ext cx="8494217" cy="34552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EC2 Instances with Public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7"/>
            <a:ext cx="8229600" cy="1493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VPC: Internet Gateway</a:t>
            </a:r>
            <a:br>
              <a:rPr lang="en-US" dirty="0" smtClean="0"/>
            </a:br>
            <a:r>
              <a:rPr lang="en-US" dirty="0" smtClean="0"/>
              <a:t>NAT and EC2 Instances with</a:t>
            </a:r>
            <a:br>
              <a:rPr lang="en-US" dirty="0" smtClean="0"/>
            </a:br>
            <a:r>
              <a:rPr lang="en-US" dirty="0" smtClean="0"/>
              <a:t> Private IP</a:t>
            </a:r>
            <a:endParaRPr lang="en-US" dirty="0"/>
          </a:p>
        </p:txBody>
      </p:sp>
      <p:pic>
        <p:nvPicPr>
          <p:cNvPr id="4" name="Content Placeholder 3" descr="VPC - Connectivity - Internet Gateway with NA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9" t="-11428" r="-1481" b="-9878"/>
          <a:stretch/>
        </p:blipFill>
        <p:spPr>
          <a:xfrm>
            <a:off x="282258" y="3201478"/>
            <a:ext cx="8632407" cy="2748191"/>
          </a:xfrm>
        </p:spPr>
      </p:pic>
    </p:spTree>
    <p:extLst>
      <p:ext uri="{BB962C8B-B14F-4D97-AF65-F5344CB8AC3E}">
        <p14:creationId xmlns:p14="http://schemas.microsoft.com/office/powerpoint/2010/main" val="30969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 to Site VPN using a:</a:t>
            </a:r>
          </a:p>
          <a:p>
            <a:pPr lvl="1"/>
            <a:r>
              <a:rPr lang="en-US" dirty="0" smtClean="0"/>
              <a:t>Customer Gateway (Customer Equipment)</a:t>
            </a:r>
          </a:p>
          <a:p>
            <a:pPr lvl="1"/>
            <a:r>
              <a:rPr lang="en-US" dirty="0" smtClean="0"/>
              <a:t>Virtual Private Gateway (AWS Equipment)</a:t>
            </a:r>
          </a:p>
          <a:p>
            <a:r>
              <a:rPr lang="en-US" dirty="0" smtClean="0"/>
              <a:t>Connect a Data Center or Office Location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isolated portion of AWS</a:t>
            </a:r>
          </a:p>
          <a:p>
            <a:r>
              <a:rPr lang="en-US" dirty="0" smtClean="0"/>
              <a:t>Comprised of one or more subnets, mapped to Availability Zones</a:t>
            </a:r>
          </a:p>
          <a:p>
            <a:r>
              <a:rPr lang="en-US" dirty="0" smtClean="0"/>
              <a:t>Choice of IP addressing schemes: public or private</a:t>
            </a:r>
          </a:p>
          <a:p>
            <a:r>
              <a:rPr lang="en-US" dirty="0" smtClean="0"/>
              <a:t>Various Network Connectivity Options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Site to Site VPN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" t="-13473" r="-4443" b="-9879"/>
          <a:stretch/>
        </p:blipFill>
        <p:spPr>
          <a:xfrm>
            <a:off x="457201" y="2210552"/>
            <a:ext cx="8504508" cy="42564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directly from a given Data Center to a VPC</a:t>
            </a:r>
          </a:p>
          <a:p>
            <a:pPr lvl="1"/>
            <a:r>
              <a:rPr lang="en-US" dirty="0"/>
              <a:t>Options for AWS Customers outside of Direct Connect location also available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 Speeds, see Documentation</a:t>
            </a:r>
          </a:p>
          <a:p>
            <a:r>
              <a:rPr lang="en-US" dirty="0" smtClean="0"/>
              <a:t>One Direct Connect for access to All US Regions</a:t>
            </a:r>
          </a:p>
          <a:p>
            <a:r>
              <a:rPr lang="en-US" dirty="0" smtClean="0"/>
              <a:t>Eliminate the need for VPN</a:t>
            </a:r>
          </a:p>
          <a:p>
            <a:r>
              <a:rPr lang="en-US" dirty="0" smtClean="0"/>
              <a:t>Lower Latency, Potentially Lower Cost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Direct Connect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r="1965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Direct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2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two different VPCs</a:t>
            </a:r>
          </a:p>
          <a:p>
            <a:pPr lvl="1"/>
            <a:r>
              <a:rPr lang="en-US" dirty="0" smtClean="0"/>
              <a:t>Example: modify route table to add route 10.0.0.0/16</a:t>
            </a:r>
            <a:r>
              <a:rPr lang="en-US" dirty="0"/>
              <a:t>, target pcx-7142bf18</a:t>
            </a:r>
            <a:endParaRPr lang="en-US" dirty="0" smtClean="0"/>
          </a:p>
          <a:p>
            <a:r>
              <a:rPr lang="en-US" dirty="0" smtClean="0"/>
              <a:t>VPC Peering can be between accounts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 Peered Traffic is not Encrypted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Not able to reference Security Group in another VPC, must utilize CIDR Ranges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VPCs must have non-overlapping CIDR Blocks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7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onnectivity - VPC Peering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" r="-2846"/>
          <a:stretch/>
        </p:blipFill>
        <p:spPr>
          <a:xfrm>
            <a:off x="203199" y="2995601"/>
            <a:ext cx="8986984" cy="31305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VPC Peering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3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 Access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Based Bastion Host</a:t>
            </a:r>
          </a:p>
          <a:p>
            <a:r>
              <a:rPr lang="en-US" dirty="0" smtClean="0"/>
              <a:t>VPN Based Bastion Host</a:t>
            </a:r>
          </a:p>
          <a:p>
            <a:r>
              <a:rPr lang="en-US" dirty="0" smtClean="0"/>
              <a:t>Site to Site VPN</a:t>
            </a:r>
          </a:p>
          <a:p>
            <a:pPr lvl="1"/>
            <a:r>
              <a:rPr lang="en-US" dirty="0" smtClean="0"/>
              <a:t>Extends network attack space</a:t>
            </a:r>
          </a:p>
          <a:p>
            <a:r>
              <a:rPr lang="en-US" dirty="0" smtClean="0"/>
              <a:t>Hybrid Approach</a:t>
            </a:r>
          </a:p>
          <a:p>
            <a:r>
              <a:rPr lang="en-US" dirty="0" smtClean="0"/>
              <a:t>Note: </a:t>
            </a:r>
            <a:r>
              <a:rPr lang="en-US" i="1" dirty="0" smtClean="0"/>
              <a:t>my experience is companies simply choose the technology they are most familiar with and then switch if needed.</a:t>
            </a:r>
            <a:endParaRPr lang="en-US" i="1" dirty="0"/>
          </a:p>
          <a:p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Client Ingress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2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use familiar to most Engineers / Operations</a:t>
            </a:r>
          </a:p>
          <a:p>
            <a:r>
              <a:rPr lang="en-US" dirty="0" err="1"/>
              <a:t>ssh</a:t>
            </a:r>
            <a:r>
              <a:rPr lang="en-US" dirty="0"/>
              <a:t> host Bastion Host easy to setup</a:t>
            </a:r>
          </a:p>
          <a:p>
            <a:pPr marL="0" indent="0">
              <a:buNone/>
            </a:pPr>
            <a:r>
              <a:rPr lang="en-US" dirty="0" smtClean="0"/>
              <a:t>Challenge: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agent forwarding, port forwarding and/or SOCKS proxies may be unfamiliar or complicated</a:t>
            </a:r>
          </a:p>
          <a:p>
            <a:r>
              <a:rPr lang="en-US" dirty="0"/>
              <a:t>i</a:t>
            </a:r>
            <a:r>
              <a:rPr lang="en-US" dirty="0" smtClean="0"/>
              <a:t>f running Windows hosts, </a:t>
            </a:r>
            <a:r>
              <a:rPr lang="en-US" dirty="0" err="1" smtClean="0"/>
              <a:t>ssh</a:t>
            </a:r>
            <a:r>
              <a:rPr lang="en-US" dirty="0" smtClean="0"/>
              <a:t> or </a:t>
            </a:r>
            <a:r>
              <a:rPr lang="en-US" dirty="0" err="1" smtClean="0"/>
              <a:t>ssh</a:t>
            </a:r>
            <a:r>
              <a:rPr lang="en-US" dirty="0" smtClean="0"/>
              <a:t>/RDP combination may be difficult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8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sh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r="-1192"/>
          <a:stretch/>
        </p:blipFill>
        <p:spPr>
          <a:xfrm>
            <a:off x="237229" y="3461822"/>
            <a:ext cx="8745136" cy="24565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</a:t>
            </a:r>
            <a:r>
              <a:rPr lang="en-US" dirty="0" err="1" smtClean="0"/>
              <a:t>ssh</a:t>
            </a:r>
            <a:r>
              <a:rPr lang="en-US" dirty="0" smtClean="0"/>
              <a:t> Bastion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9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configuration for services outside of SSH/RDP</a:t>
            </a:r>
          </a:p>
          <a:p>
            <a:r>
              <a:rPr lang="en-US" dirty="0" smtClean="0"/>
              <a:t>VPN use generally straight-forward and familiar</a:t>
            </a:r>
          </a:p>
          <a:p>
            <a:r>
              <a:rPr lang="en-US" dirty="0" smtClean="0"/>
              <a:t>VPN may be challenging to manage for smaller organizations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6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VPN Host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r="-2692"/>
          <a:stretch/>
        </p:blipFill>
        <p:spPr>
          <a:xfrm>
            <a:off x="434109" y="3602180"/>
            <a:ext cx="8583757" cy="236234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VPN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3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Improved security, including additional depth from NACLs and Private IP addressing</a:t>
            </a:r>
          </a:p>
          <a:p>
            <a:r>
              <a:rPr lang="en-US" dirty="0" smtClean="0"/>
              <a:t>Egress Traffic Filtering</a:t>
            </a:r>
          </a:p>
          <a:p>
            <a:r>
              <a:rPr lang="en-US" dirty="0" smtClean="0"/>
              <a:t>Single-Tenant Hardware</a:t>
            </a:r>
          </a:p>
          <a:p>
            <a:r>
              <a:rPr lang="en-US" dirty="0" smtClean="0"/>
              <a:t>Access to some “only in VPC”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Management of NAT servers</a:t>
            </a:r>
          </a:p>
          <a:p>
            <a:r>
              <a:rPr lang="en-US" dirty="0" smtClean="0"/>
              <a:t>Increased complexity</a:t>
            </a:r>
          </a:p>
          <a:p>
            <a:r>
              <a:rPr lang="en-US" dirty="0" smtClean="0"/>
              <a:t>Increased cost resulting from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9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Minimal or No Configuration when on-site</a:t>
            </a:r>
          </a:p>
          <a:p>
            <a:r>
              <a:rPr lang="en-US" dirty="0" smtClean="0"/>
              <a:t>On-site network security</a:t>
            </a:r>
            <a:r>
              <a:rPr lang="en-US" dirty="0"/>
              <a:t> </a:t>
            </a:r>
            <a:r>
              <a:rPr lang="en-US" dirty="0" smtClean="0"/>
              <a:t>must meet standards required by company</a:t>
            </a:r>
          </a:p>
          <a:p>
            <a:r>
              <a:rPr lang="en-US" dirty="0" smtClean="0"/>
              <a:t>If off-site, clients must either VPN to on-site location or VPN directly to AWS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7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PC - Client Connectivity - Site to Site.pn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4" r="-1942"/>
          <a:stretch/>
        </p:blipFill>
        <p:spPr>
          <a:xfrm>
            <a:off x="92364" y="3463635"/>
            <a:ext cx="9036430" cy="2477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VPC Client Ingress: Site to Site VPN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7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Small, Highly-technical Company: </a:t>
            </a:r>
            <a:r>
              <a:rPr lang="en-US" dirty="0" err="1" smtClean="0"/>
              <a:t>ssh</a:t>
            </a:r>
            <a:r>
              <a:rPr lang="en-US" dirty="0" smtClean="0"/>
              <a:t> or VPN</a:t>
            </a:r>
          </a:p>
          <a:p>
            <a:pPr lvl="1"/>
            <a:r>
              <a:rPr lang="en-US" dirty="0" smtClean="0"/>
              <a:t>Have supported 80 Engineers through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Large, Highly-technical Company: VPN</a:t>
            </a:r>
          </a:p>
          <a:p>
            <a:r>
              <a:rPr lang="en-US" dirty="0" smtClean="0"/>
              <a:t>Company with non-technical users of AWS resources: VPN</a:t>
            </a:r>
          </a:p>
          <a:p>
            <a:r>
              <a:rPr lang="en-US" dirty="0" smtClean="0"/>
              <a:t>Company with non-technical users of AWS resources, all in one office and comfortable with on-site security: Site to Site VPN + VPN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 Client Ingress: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6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VPC</a:t>
            </a:r>
          </a:p>
          <a:p>
            <a:r>
              <a:rPr lang="en-US" dirty="0" smtClean="0"/>
              <a:t>Create an Internet Gateway</a:t>
            </a:r>
          </a:p>
          <a:p>
            <a:r>
              <a:rPr lang="en-US" dirty="0" smtClean="0"/>
              <a:t>Create two VPC “Public” subnets</a:t>
            </a:r>
          </a:p>
          <a:p>
            <a:r>
              <a:rPr lang="en-US" dirty="0" smtClean="0"/>
              <a:t>Create a </a:t>
            </a:r>
            <a:r>
              <a:rPr lang="en-US" smtClean="0"/>
              <a:t>Route Table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 On: Create a VPC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VPC: specifies a CIDR Range</a:t>
            </a:r>
          </a:p>
          <a:p>
            <a:r>
              <a:rPr lang="en-US" dirty="0" smtClean="0"/>
              <a:t>Subnets:</a:t>
            </a:r>
          </a:p>
          <a:p>
            <a:pPr lvl="1"/>
            <a:r>
              <a:rPr lang="en-US" dirty="0" smtClean="0"/>
              <a:t>Associated with Route Table</a:t>
            </a:r>
          </a:p>
          <a:p>
            <a:pPr lvl="1"/>
            <a:r>
              <a:rPr lang="en-US" dirty="0" smtClean="0"/>
              <a:t>Associated with Network ACL</a:t>
            </a:r>
          </a:p>
          <a:p>
            <a:pPr lvl="1"/>
            <a:r>
              <a:rPr lang="en-US" dirty="0" smtClean="0"/>
              <a:t>One to One Relationship between AZ and Subnet</a:t>
            </a:r>
          </a:p>
          <a:p>
            <a:pPr lvl="1"/>
            <a:r>
              <a:rPr lang="en-US" dirty="0" err="1" smtClean="0"/>
              <a:t>Connecitvity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By Default, inter-subnet communication allowed</a:t>
            </a:r>
          </a:p>
          <a:p>
            <a:pPr lvl="2"/>
            <a:r>
              <a:rPr lang="en-US" dirty="0" smtClean="0"/>
              <a:t>Can be Isolated via use of Network ACLs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</a:t>
            </a:r>
            <a:r>
              <a:rPr lang="en-US" dirty="0" smtClean="0"/>
              <a:t>IP Range and Subnets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 where traffic is Directed</a:t>
            </a:r>
          </a:p>
          <a:p>
            <a:r>
              <a:rPr lang="en-US" dirty="0" smtClean="0"/>
              <a:t>Each subnet must be associated with a Route Table</a:t>
            </a:r>
          </a:p>
          <a:p>
            <a:r>
              <a:rPr lang="en-US" dirty="0" smtClean="0"/>
              <a:t>Always includes VPC CIDR Range</a:t>
            </a:r>
          </a:p>
          <a:p>
            <a:r>
              <a:rPr lang="en-US" dirty="0" smtClean="0"/>
              <a:t>Examples:</a:t>
            </a:r>
          </a:p>
          <a:p>
            <a:pPr marL="553720" lvl="2"/>
            <a:r>
              <a:rPr lang="en-US" dirty="0" smtClean="0"/>
              <a:t>10.0.0.0/16 -</a:t>
            </a:r>
            <a:r>
              <a:rPr lang="en-US" dirty="0"/>
              <a:t>&gt; </a:t>
            </a:r>
            <a:r>
              <a:rPr lang="en-US" dirty="0" smtClean="0"/>
              <a:t>Local</a:t>
            </a:r>
            <a:endParaRPr lang="en-US" dirty="0"/>
          </a:p>
          <a:p>
            <a:pPr lvl="1"/>
            <a:r>
              <a:rPr lang="en-US" dirty="0" smtClean="0"/>
              <a:t>172.16.0.0</a:t>
            </a:r>
            <a:r>
              <a:rPr lang="en-US" dirty="0"/>
              <a:t>/16 to vpn-c76cb0d9 (a VPN Connection)</a:t>
            </a:r>
          </a:p>
          <a:p>
            <a:pPr lvl="1"/>
            <a:r>
              <a:rPr lang="en-US" dirty="0"/>
              <a:t>0.0.0.0.0/0 to igw-3547bf50 (an Internet Gateway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r>
              <a:rPr lang="en-US" dirty="0" smtClean="0"/>
              <a:t>: Route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3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350" b="-1453"/>
          <a:stretch/>
        </p:blipFill>
        <p:spPr>
          <a:xfrm>
            <a:off x="166549" y="2338067"/>
            <a:ext cx="8738513" cy="423271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r>
              <a:rPr lang="en-US" dirty="0" smtClean="0"/>
              <a:t>: Route Table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6550" y="2111106"/>
            <a:ext cx="4147182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Example: VPC Route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4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Default Network ACL is Allow All Inbound, Allow All Outbound</a:t>
            </a:r>
          </a:p>
          <a:p>
            <a:r>
              <a:rPr lang="en-US" dirty="0" smtClean="0"/>
              <a:t>Stateless</a:t>
            </a:r>
            <a:endParaRPr lang="en-US" dirty="0" smtClean="0"/>
          </a:p>
          <a:p>
            <a:r>
              <a:rPr lang="en-US" dirty="0" smtClean="0"/>
              <a:t>Network ACLs Comprised of Multiple Rules</a:t>
            </a:r>
          </a:p>
          <a:p>
            <a:r>
              <a:rPr lang="en-US" dirty="0" smtClean="0"/>
              <a:t>Associated with one or more Subnets</a:t>
            </a:r>
          </a:p>
          <a:p>
            <a:r>
              <a:rPr lang="en-US" dirty="0" smtClean="0"/>
              <a:t>Inbound </a:t>
            </a:r>
            <a:r>
              <a:rPr lang="en-US" dirty="0" smtClean="0"/>
              <a:t>and Outbound </a:t>
            </a:r>
            <a:r>
              <a:rPr lang="en-US" dirty="0" smtClean="0"/>
              <a:t>Matching</a:t>
            </a:r>
          </a:p>
          <a:p>
            <a:r>
              <a:rPr lang="en-US" dirty="0" smtClean="0"/>
              <a:t>Provides both Allow and Deny</a:t>
            </a:r>
            <a:r>
              <a:rPr lang="en-US" dirty="0"/>
              <a:t> </a:t>
            </a:r>
            <a:r>
              <a:rPr lang="en-US" dirty="0" smtClean="0"/>
              <a:t>Rules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</a:t>
            </a:r>
            <a:r>
              <a:rPr lang="en-US" dirty="0" smtClean="0"/>
              <a:t>Network ACL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38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</a:t>
            </a:r>
            <a:r>
              <a:rPr lang="en-US" dirty="0" smtClean="0"/>
              <a:t>Default Network ACL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2" b="42"/>
          <a:stretch/>
        </p:blipFill>
        <p:spPr>
          <a:xfrm>
            <a:off x="872067" y="2398536"/>
            <a:ext cx="7408333" cy="4010997"/>
          </a:xfrm>
        </p:spPr>
      </p:pic>
    </p:spTree>
    <p:extLst>
      <p:ext uri="{BB962C8B-B14F-4D97-AF65-F5344CB8AC3E}">
        <p14:creationId xmlns:p14="http://schemas.microsoft.com/office/powerpoint/2010/main" val="182438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VPC: </a:t>
            </a:r>
            <a:r>
              <a:rPr lang="en-US" dirty="0" smtClean="0"/>
              <a:t>Network ACL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smtClean="0"/>
              <a:t> Restricted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03029" y="2620250"/>
            <a:ext cx="3426795" cy="3990844"/>
          </a:xfrm>
        </p:spPr>
        <p:txBody>
          <a:bodyPr/>
          <a:lstStyle/>
          <a:p>
            <a:r>
              <a:rPr lang="en-US" dirty="0" smtClean="0"/>
              <a:t>Example shows Network ACL being used to restrict access to:</a:t>
            </a:r>
          </a:p>
          <a:p>
            <a:pPr lvl="1"/>
            <a:r>
              <a:rPr lang="en-US" dirty="0" smtClean="0"/>
              <a:t>inbound HTTP</a:t>
            </a:r>
          </a:p>
          <a:p>
            <a:pPr lvl="1"/>
            <a:r>
              <a:rPr lang="en-US" dirty="0" smtClean="0"/>
              <a:t>Responses to HTTP</a:t>
            </a:r>
          </a:p>
          <a:p>
            <a:r>
              <a:rPr lang="en-US" dirty="0" smtClean="0"/>
              <a:t>Use to supplement Security Groups, if needed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27757"/>
            <a:ext cx="4864411" cy="47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4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2042</TotalTime>
  <Words>1591</Words>
  <Application>Microsoft Macintosh PowerPoint</Application>
  <PresentationFormat>On-screen Show (4:3)</PresentationFormat>
  <Paragraphs>231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Waveform</vt:lpstr>
      <vt:lpstr>AWS VPC (Virtual Private Cloud)</vt:lpstr>
      <vt:lpstr>VPC: Introduction</vt:lpstr>
      <vt:lpstr>VPC: Benefits and Challenges</vt:lpstr>
      <vt:lpstr>VPC: IP Range and Subnets</vt:lpstr>
      <vt:lpstr>VPC: Route Table</vt:lpstr>
      <vt:lpstr>VPC: Route Table</vt:lpstr>
      <vt:lpstr>VPC: Network ACL</vt:lpstr>
      <vt:lpstr>VPC: Default Network ACL</vt:lpstr>
      <vt:lpstr>VPC: Network ACL - Restricted</vt:lpstr>
      <vt:lpstr>VPC: Network Components</vt:lpstr>
      <vt:lpstr>VPC: Overall Design Choices</vt:lpstr>
      <vt:lpstr>1 VPC per Environment, per Application</vt:lpstr>
      <vt:lpstr>1 VPC per Environment (or Application)</vt:lpstr>
      <vt:lpstr>1 VPC</vt:lpstr>
      <vt:lpstr>VPC: Network Connectivity Options</vt:lpstr>
      <vt:lpstr>VPC: Internet Gateway</vt:lpstr>
      <vt:lpstr>VPC: Internet Gateway EC2 Instances with Public IP</vt:lpstr>
      <vt:lpstr>VPC: Internet Gateway NAT and EC2 Instances with  Private IP</vt:lpstr>
      <vt:lpstr>VPC: Site to Site VPN</vt:lpstr>
      <vt:lpstr>VPC: Site to Site VPN</vt:lpstr>
      <vt:lpstr>VPC: Direct Connect</vt:lpstr>
      <vt:lpstr>VPC: Direct Connect</vt:lpstr>
      <vt:lpstr>VPC: VPC Peering</vt:lpstr>
      <vt:lpstr>VPC: VPC Peering</vt:lpstr>
      <vt:lpstr>VPC: Client Ingress Options</vt:lpstr>
      <vt:lpstr>VPC Client Ingress: ssh Bastion Host</vt:lpstr>
      <vt:lpstr>VPC Client Ingress: ssh Bastion Host</vt:lpstr>
      <vt:lpstr>VPC Client Ingress: VPN Host</vt:lpstr>
      <vt:lpstr>VPC Client Ingress: VPN Host</vt:lpstr>
      <vt:lpstr>VPC Client Ingress: Site to Site VPN</vt:lpstr>
      <vt:lpstr>VPC Client Ingress: Site to Site VPN</vt:lpstr>
      <vt:lpstr>VPC Client Ingress: Suggestions</vt:lpstr>
      <vt:lpstr>Hands On: Create a VPC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2390</cp:revision>
  <dcterms:created xsi:type="dcterms:W3CDTF">2012-11-15T04:07:16Z</dcterms:created>
  <dcterms:modified xsi:type="dcterms:W3CDTF">2015-04-23T07:49:32Z</dcterms:modified>
</cp:coreProperties>
</file>