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0" r:id="rId5"/>
    <p:sldId id="262" r:id="rId6"/>
    <p:sldId id="266" r:id="rId7"/>
    <p:sldId id="263" r:id="rId8"/>
    <p:sldId id="265" r:id="rId9"/>
    <p:sldId id="264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12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14960-BC79-4600-8BBA-F2FA64467932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33429-50A3-46EA-9045-D5D460DA8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640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%E9%87%87%E6%A0%B7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5%B8%A6%E5%AE%BD" TargetMode="External"/><Relationship Id="rId5" Type="http://schemas.openxmlformats.org/officeDocument/2006/relationships/hyperlink" Target="http://zh.wikipedia.org/wiki/%E9%87%87%E6%A0%B7%E9%A2%91%E7%8E%87" TargetMode="External"/><Relationship Id="rId4" Type="http://schemas.openxmlformats.org/officeDocument/2006/relationships/hyperlink" Target="http://zh.wikipedia.org/w/index.php?title=%E5%B8%A6%E9%99%90&amp;action=edit&amp;redlink=1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%E9%87%87%E6%A0%B7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5%B8%A6%E5%AE%BD" TargetMode="External"/><Relationship Id="rId5" Type="http://schemas.openxmlformats.org/officeDocument/2006/relationships/hyperlink" Target="http://zh.wikipedia.org/wiki/%E9%87%87%E6%A0%B7%E9%A2%91%E7%8E%87" TargetMode="External"/><Relationship Id="rId4" Type="http://schemas.openxmlformats.org/officeDocument/2006/relationships/hyperlink" Target="http://zh.wikipedia.org/w/index.php?title=%E5%B8%A6%E9%99%90&amp;action=edit&amp;redlink=1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%E9%87%87%E6%A0%B7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5%B8%A6%E5%AE%BD" TargetMode="External"/><Relationship Id="rId5" Type="http://schemas.openxmlformats.org/officeDocument/2006/relationships/hyperlink" Target="http://zh.wikipedia.org/wiki/%E9%87%87%E6%A0%B7%E9%A2%91%E7%8E%87" TargetMode="External"/><Relationship Id="rId4" Type="http://schemas.openxmlformats.org/officeDocument/2006/relationships/hyperlink" Target="http://zh.wikipedia.org/w/index.php?title=%E5%B8%A6%E9%99%90&amp;action=edit&amp;redlink=1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%E9%87%87%E6%A0%B7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5%B8%A6%E5%AE%BD" TargetMode="External"/><Relationship Id="rId5" Type="http://schemas.openxmlformats.org/officeDocument/2006/relationships/hyperlink" Target="http://zh.wikipedia.org/wiki/%E9%87%87%E6%A0%B7%E9%A2%91%E7%8E%87" TargetMode="External"/><Relationship Id="rId4" Type="http://schemas.openxmlformats.org/officeDocument/2006/relationships/hyperlink" Target="http://zh.wikipedia.org/w/index.php?title=%E5%B8%A6%E9%99%90&amp;action=edit&amp;redlink=1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%E9%87%87%E6%A0%B7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5%B8%A6%E5%AE%BD" TargetMode="External"/><Relationship Id="rId5" Type="http://schemas.openxmlformats.org/officeDocument/2006/relationships/hyperlink" Target="http://zh.wikipedia.org/wiki/%E9%87%87%E6%A0%B7%E9%A2%91%E7%8E%87" TargetMode="External"/><Relationship Id="rId4" Type="http://schemas.openxmlformats.org/officeDocument/2006/relationships/hyperlink" Target="http://zh.wikipedia.org/w/index.php?title=%E5%B8%A6%E9%99%90&amp;action=edit&amp;redlink=1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%E9%87%87%E6%A0%B7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5%B8%A6%E5%AE%BD" TargetMode="External"/><Relationship Id="rId5" Type="http://schemas.openxmlformats.org/officeDocument/2006/relationships/hyperlink" Target="http://zh.wikipedia.org/wiki/%E9%87%87%E6%A0%B7%E9%A2%91%E7%8E%87" TargetMode="External"/><Relationship Id="rId4" Type="http://schemas.openxmlformats.org/officeDocument/2006/relationships/hyperlink" Target="http://zh.wikipedia.org/w/index.php?title=%E5%B8%A6%E9%99%90&amp;action=edit&amp;redlink=1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%E9%87%87%E6%A0%B7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5%B8%A6%E5%AE%BD" TargetMode="External"/><Relationship Id="rId5" Type="http://schemas.openxmlformats.org/officeDocument/2006/relationships/hyperlink" Target="http://zh.wikipedia.org/wiki/%E9%87%87%E6%A0%B7%E9%A2%91%E7%8E%87" TargetMode="External"/><Relationship Id="rId4" Type="http://schemas.openxmlformats.org/officeDocument/2006/relationships/hyperlink" Target="http://zh.wikipedia.org/w/index.php?title=%E5%B8%A6%E9%99%90&amp;action=edit&amp;redlink=1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采样"/>
              </a:rPr>
              <a:t>采样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是将一个信号（即时间或空间上的连续函数）转换成一个数值序列（即时间或空间上的离散函数）。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如果信号是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带限（页面不存在）"/>
              </a:rPr>
              <a:t>带限</a:t>
            </a:r>
            <a:r>
              <a:rPr lang="zh-CN" altLang="en-US" dirty="0" smtClean="0"/>
              <a:t>的，并且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采样频率"/>
              </a:rPr>
              <a:t>采样频率</a:t>
            </a:r>
            <a:r>
              <a:rPr lang="zh-CN" altLang="en-US" dirty="0" smtClean="0"/>
              <a:t>大于信号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带宽"/>
              </a:rPr>
              <a:t>带宽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倍，那么，原来的连续信号可以从采样样本中完全重建出来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如人的声音频率范围是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有损和无损：根据采样率和采样大小可以得知，相对自然界的信号，音频编码最多只能做到无限接近，至少目前的技术只能这样了，相对自然界的信号，任何数字音频编码方案都是有损的，因为无法完全还原。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在计算机应用中，能够达到最高保真水平的就是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约定俗成了无损编码，因为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代表了数字音频中最佳的保真水准，并不意味着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就能够确保信号绝对保真，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也只能做到最大程度的无限接近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。被广泛用于素材保存及音乐欣赏，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以及我们常见的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WAV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文件中均有应用。因此，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约定俗成了无损编码，因为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代表了数字音频中最佳的保真水准，并不意味着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就能够确保信号绝对保真，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也只能做到最大程度的无限接近。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E259F-7124-4DF8-A343-AC16E20BA1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7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采样"/>
              </a:rPr>
              <a:t>采样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是将一个信号（即时间或空间上的连续函数）转换成一个数值序列（即时间或空间上的离散函数）。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如果信号是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带限（页面不存在）"/>
              </a:rPr>
              <a:t>带限</a:t>
            </a:r>
            <a:r>
              <a:rPr lang="zh-CN" altLang="en-US" dirty="0" smtClean="0"/>
              <a:t>的，并且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采样频率"/>
              </a:rPr>
              <a:t>采样频率</a:t>
            </a:r>
            <a:r>
              <a:rPr lang="zh-CN" altLang="en-US" dirty="0" smtClean="0"/>
              <a:t>大于信号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带宽"/>
              </a:rPr>
              <a:t>带宽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倍，那么，原来的连续信号可以从采样样本中完全重建出来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如人的声音频率范围是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有损和无损：根据采样率和采样大小可以得知，相对自然界的信号，音频编码最多只能做到无限接近，至少目前的技术只能这样了，相对自然界的信号，任何数字音频编码方案都是有损的，因为无法完全还原。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在计算机应用中，能够达到最高保真水平的就是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约定俗成了无损编码，因为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代表了数字音频中最佳的保真水准，并不意味着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就能够确保信号绝对保真，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也只能做到最大程度的无限接近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。被广泛用于素材保存及音乐欣赏，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以及我们常见的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WAV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文件中均有应用。因此，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约定俗成了无损编码，因为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代表了数字音频中最佳的保真水准，并不意味着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就能够确保信号绝对保真，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也只能做到最大程度的无限接近。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E259F-7124-4DF8-A343-AC16E20BA1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7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采样"/>
              </a:rPr>
              <a:t>采样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是将一个信号（即时间或空间上的连续函数）转换成一个数值序列（即时间或空间上的离散函数）。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如果信号是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带限（页面不存在）"/>
              </a:rPr>
              <a:t>带限</a:t>
            </a:r>
            <a:r>
              <a:rPr lang="zh-CN" altLang="en-US" dirty="0" smtClean="0"/>
              <a:t>的，并且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采样频率"/>
              </a:rPr>
              <a:t>采样频率</a:t>
            </a:r>
            <a:r>
              <a:rPr lang="zh-CN" altLang="en-US" dirty="0" smtClean="0"/>
              <a:t>大于信号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带宽"/>
              </a:rPr>
              <a:t>带宽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倍，那么，原来的连续信号可以从采样样本中完全重建出来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如人的声音频率范围是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有损和无损：根据采样率和采样大小可以得知，相对自然界的信号，音频编码最多只能做到无限接近，至少目前的技术只能这样了，相对自然界的信号，任何数字音频编码方案都是有损的，因为无法完全还原。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在计算机应用中，能够达到最高保真水平的就是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约定俗成了无损编码，因为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代表了数字音频中最佳的保真水准，并不意味着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就能够确保信号绝对保真，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也只能做到最大程度的无限接近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。被广泛用于素材保存及音乐欣赏，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以及我们常见的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WAV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文件中均有应用。因此，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约定俗成了无损编码，因为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代表了数字音频中最佳的保真水准，并不意味着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就能够确保信号绝对保真，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也只能做到最大程度的无限接近。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E259F-7124-4DF8-A343-AC16E20BA1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7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采样"/>
              </a:rPr>
              <a:t>采样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是将一个信号（即时间或空间上的连续函数）转换成一个数值序列（即时间或空间上的离散函数）。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如果信号是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带限（页面不存在）"/>
              </a:rPr>
              <a:t>带限</a:t>
            </a:r>
            <a:r>
              <a:rPr lang="zh-CN" altLang="en-US" dirty="0" smtClean="0"/>
              <a:t>的，并且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采样频率"/>
              </a:rPr>
              <a:t>采样频率</a:t>
            </a:r>
            <a:r>
              <a:rPr lang="zh-CN" altLang="en-US" dirty="0" smtClean="0"/>
              <a:t>大于信号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带宽"/>
              </a:rPr>
              <a:t>带宽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倍，那么，原来的连续信号可以从采样样本中完全重建出来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如人的声音频率范围是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有损和无损：根据采样率和采样大小可以得知，相对自然界的信号，音频编码最多只能做到无限接近，至少目前的技术只能这样了，相对自然界的信号，任何数字音频编码方案都是有损的，因为无法完全还原。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在计算机应用中，能够达到最高保真水平的就是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约定俗成了无损编码，因为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代表了数字音频中最佳的保真水准，并不意味着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就能够确保信号绝对保真，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也只能做到最大程度的无限接近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。被广泛用于素材保存及音乐欣赏，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以及我们常见的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WAV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文件中均有应用。因此，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约定俗成了无损编码，因为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代表了数字音频中最佳的保真水准，并不意味着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就能够确保信号绝对保真，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也只能做到最大程度的无限接近。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E259F-7124-4DF8-A343-AC16E20BA1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7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采样"/>
              </a:rPr>
              <a:t>采样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是将一个信号（即时间或空间上的连续函数）转换成一个数值序列（即时间或空间上的离散函数）。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如果信号是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带限（页面不存在）"/>
              </a:rPr>
              <a:t>带限</a:t>
            </a:r>
            <a:r>
              <a:rPr lang="zh-CN" altLang="en-US" dirty="0" smtClean="0"/>
              <a:t>的，并且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采样频率"/>
              </a:rPr>
              <a:t>采样频率</a:t>
            </a:r>
            <a:r>
              <a:rPr lang="zh-CN" altLang="en-US" dirty="0" smtClean="0"/>
              <a:t>大于信号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带宽"/>
              </a:rPr>
              <a:t>带宽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倍，那么，原来的连续信号可以从采样样本中完全重建出来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如人的声音频率范围是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有损和无损：根据采样率和采样大小可以得知，相对自然界的信号，音频编码最多只能做到无限接近，至少目前的技术只能这样了，相对自然界的信号，任何数字音频编码方案都是有损的，因为无法完全还原。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在计算机应用中，能够达到最高保真水平的就是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约定俗成了无损编码，因为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代表了数字音频中最佳的保真水准，并不意味着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就能够确保信号绝对保真，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也只能做到最大程度的无限接近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。被广泛用于素材保存及音乐欣赏，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以及我们常见的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WAV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文件中均有应用。因此，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约定俗成了无损编码，因为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代表了数字音频中最佳的保真水准，并不意味着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就能够确保信号绝对保真，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也只能做到最大程度的无限接近。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E259F-7124-4DF8-A343-AC16E20BA1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7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采样"/>
              </a:rPr>
              <a:t>采样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是将一个信号（即时间或空间上的连续函数）转换成一个数值序列（即时间或空间上的离散函数）。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如果信号是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带限（页面不存在）"/>
              </a:rPr>
              <a:t>带限</a:t>
            </a:r>
            <a:r>
              <a:rPr lang="zh-CN" altLang="en-US" dirty="0" smtClean="0"/>
              <a:t>的，并且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采样频率"/>
              </a:rPr>
              <a:t>采样频率</a:t>
            </a:r>
            <a:r>
              <a:rPr lang="zh-CN" altLang="en-US" dirty="0" smtClean="0"/>
              <a:t>大于信号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带宽"/>
              </a:rPr>
              <a:t>带宽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倍，那么，原来的连续信号可以从采样样本中完全重建出来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如人的声音频率范围是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有损和无损：根据采样率和采样大小可以得知，相对自然界的信号，音频编码最多只能做到无限接近，至少目前的技术只能这样了，相对自然界的信号，任何数字音频编码方案都是有损的，因为无法完全还原。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在计算机应用中，能够达到最高保真水平的就是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约定俗成了无损编码，因为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代表了数字音频中最佳的保真水准，并不意味着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就能够确保信号绝对保真，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也只能做到最大程度的无限接近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。被广泛用于素材保存及音乐欣赏，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以及我们常见的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WAV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文件中均有应用。因此，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约定俗成了无损编码，因为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代表了数字音频中最佳的保真水准，并不意味着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就能够确保信号绝对保真，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也只能做到最大程度的无限接近。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E259F-7124-4DF8-A343-AC16E20BA1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7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采样"/>
              </a:rPr>
              <a:t>采样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是将一个信号（即时间或空间上的连续函数）转换成一个数值序列（即时间或空间上的离散函数）。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如果信号是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带限（页面不存在）"/>
              </a:rPr>
              <a:t>带限</a:t>
            </a:r>
            <a:r>
              <a:rPr lang="zh-CN" altLang="en-US" dirty="0" smtClean="0"/>
              <a:t>的，并且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采样频率"/>
              </a:rPr>
              <a:t>采样频率</a:t>
            </a:r>
            <a:r>
              <a:rPr lang="zh-CN" altLang="en-US" dirty="0" smtClean="0"/>
              <a:t>大于信号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带宽"/>
              </a:rPr>
              <a:t>带宽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倍，那么，原来的连续信号可以从采样样本中完全重建出来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如人的声音频率范围是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有损和无损：根据采样率和采样大小可以得知，相对自然界的信号，音频编码最多只能做到无限接近，至少目前的技术只能这样了，相对自然界的信号，任何数字音频编码方案都是有损的，因为无法完全还原。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在计算机应用中，能够达到最高保真水平的就是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约定俗成了无损编码，因为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代表了数字音频中最佳的保真水准，并不意味着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就能够确保信号绝对保真，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也只能做到最大程度的无限接近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。被广泛用于素材保存及音乐欣赏，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以及我们常见的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WAV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文件中均有应用。因此，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约定俗成了无损编码，因为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代表了数字音频中最佳的保真水准，并不意味着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就能够确保信号绝对保真，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也只能做到最大程度的无限接近。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E259F-7124-4DF8-A343-AC16E20BA1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solid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9" name="Rounded Rectangle 28"/>
          <p:cNvSpPr/>
          <p:nvPr/>
        </p:nvSpPr>
        <p:spPr>
          <a:xfrm>
            <a:off x="1823499" y="-3570592"/>
            <a:ext cx="172974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0" y="-637720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 rot="10800000">
            <a:off x="1013792" y="424860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585484" y="-2913279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105452" y="569919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Rounded Rectangle 33"/>
          <p:cNvSpPr/>
          <p:nvPr/>
        </p:nvSpPr>
        <p:spPr>
          <a:xfrm rot="10800000">
            <a:off x="3036073" y="1516172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91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sz="6000" b="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70"/>
            <a:ext cx="8112126" cy="3841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ltGray">
          <a:xfrm>
            <a:off x="7784628" y="6584514"/>
            <a:ext cx="79102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2"/>
                </a:solidFill>
                <a:latin typeface="+mj-lt"/>
              </a:rPr>
              <a:t>Cisco Confidential</a:t>
            </a:r>
          </a:p>
        </p:txBody>
      </p:sp>
      <p:grpSp>
        <p:nvGrpSpPr>
          <p:cNvPr id="53" name="Group 5"/>
          <p:cNvGrpSpPr>
            <a:grpSpLocks/>
          </p:cNvGrpSpPr>
          <p:nvPr/>
        </p:nvGrpSpPr>
        <p:grpSpPr bwMode="auto">
          <a:xfrm>
            <a:off x="341799" y="304800"/>
            <a:ext cx="631526" cy="447676"/>
            <a:chOff x="384" y="331"/>
            <a:chExt cx="912" cy="485"/>
          </a:xfrm>
        </p:grpSpPr>
        <p:sp>
          <p:nvSpPr>
            <p:cNvPr id="54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5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3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8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9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0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1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2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3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4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37" name="Rectangle 4"/>
          <p:cNvSpPr>
            <a:spLocks noChangeArrowheads="1"/>
          </p:cNvSpPr>
          <p:nvPr/>
        </p:nvSpPr>
        <p:spPr bwMode="ltGray">
          <a:xfrm>
            <a:off x="265666" y="6586248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chemeClr val="bg2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ltGray">
          <a:xfrm>
            <a:off x="8620939" y="6580410"/>
            <a:ext cx="260430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2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534044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accel="50000" decel="50000" autoRev="1" fill="remove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7778E-6 -2.22045E-16 L -2.77778E-6 -1.425 " pathEditMode="fixed" rAng="0" ptsTypes="AA">
                                      <p:cBhvr>
                                        <p:cTn id="6" dur="4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L 3.05556E-6 0.88611 " pathEditMode="fixed" rAng="0" ptsTypes="AA">
                                      <p:cBhvr>
                                        <p:cTn id="8" dur="4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indefinite" accel="50000" decel="50000" autoRev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5E-6 3.7037E-6 L -2.5E-6 -1.33195 " pathEditMode="fixed" rAng="0" ptsTypes="AA">
                                      <p:cBhvr>
                                        <p:cTn id="10" dur="4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-1.94444E-6 4.07407E-6 L -1.94444E-6 -1.42084 " pathEditMode="fixed" rAng="0" ptsTypes="AA">
                                      <p:cBhvr>
                                        <p:cTn id="12" dur="4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94444E-6 4.07407E-6 L 1.94444E-6 0.81944 " pathEditMode="fixed" rAng="0" ptsTypes="AA">
                                      <p:cBhvr>
                                        <p:cTn id="14" dur="4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autoRev="1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-3.61111E-6 2.59259E-6 L -3.61111E-6 1.19028 " pathEditMode="fixed" rAng="0" ptsTypes="AA">
                                      <p:cBhvr>
                                        <p:cTn id="16" dur="4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44168"/>
            <a:ext cx="8578850" cy="4965192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0554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losing Slide-green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0" name="Rectangle 19"/>
          <p:cNvSpPr>
            <a:spLocks noChangeArrowheads="1"/>
          </p:cNvSpPr>
          <p:nvPr userDrawn="1"/>
        </p:nvSpPr>
        <p:spPr bwMode="black">
          <a:xfrm>
            <a:off x="6312989" y="3708603"/>
            <a:ext cx="116616" cy="4418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6992342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5824831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/>
        </p:nvSpPr>
        <p:spPr bwMode="black">
          <a:xfrm>
            <a:off x="7452023" y="3697605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6580117" y="3697605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5592955" y="308244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5900764" y="2930180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6203154" y="2720822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6510963" y="2930181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6811994" y="3082440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7119806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7427618" y="2720823"/>
            <a:ext cx="111191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7730002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8037814" y="3082440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676592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5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7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OPUS optimization for x86</a:t>
            </a:r>
            <a:endParaRPr lang="en-US" sz="4400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81000" y="4572000"/>
            <a:ext cx="8112126" cy="887859"/>
          </a:xfrm>
        </p:spPr>
        <p:txBody>
          <a:bodyPr/>
          <a:lstStyle/>
          <a:p>
            <a:r>
              <a:rPr lang="en-US" smtClean="0"/>
              <a:t>May </a:t>
            </a:r>
            <a:r>
              <a:rPr lang="en-US" smtClean="0"/>
              <a:t>2014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81675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3929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33400" y="1981200"/>
            <a:ext cx="6477000" cy="3159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AutoNum type="arabicPeriod"/>
            </a:pPr>
            <a:r>
              <a:rPr lang="en-US" altLang="zh-CN" sz="2400" dirty="0" smtClean="0">
                <a:solidFill>
                  <a:srgbClr val="000000"/>
                </a:solidFill>
              </a:rPr>
              <a:t>How to enable optimization</a:t>
            </a:r>
          </a:p>
          <a:p>
            <a:pPr>
              <a:buAutoNum type="arabicPeriod"/>
            </a:pPr>
            <a:r>
              <a:rPr lang="en-US" altLang="zh-CN" sz="2400" dirty="0" smtClean="0">
                <a:solidFill>
                  <a:srgbClr val="000000"/>
                </a:solidFill>
              </a:rPr>
              <a:t>Optimization Performance comparison</a:t>
            </a:r>
          </a:p>
          <a:p>
            <a:pPr>
              <a:buAutoNum type="arabicPeriod"/>
            </a:pPr>
            <a:r>
              <a:rPr lang="en-US" altLang="zh-CN" sz="2400" dirty="0" smtClean="0">
                <a:solidFill>
                  <a:srgbClr val="000000"/>
                </a:solidFill>
              </a:rPr>
              <a:t>Optimization level</a:t>
            </a:r>
          </a:p>
          <a:p>
            <a:pPr>
              <a:buAutoNum type="arabicPeriod"/>
            </a:pPr>
            <a:r>
              <a:rPr lang="en-US" altLang="zh-CN" sz="2400" dirty="0" smtClean="0">
                <a:solidFill>
                  <a:srgbClr val="000000"/>
                </a:solidFill>
              </a:rPr>
              <a:t>Optimization Function dispatcher</a:t>
            </a:r>
          </a:p>
          <a:p>
            <a:pPr>
              <a:buAutoNum type="arabicPeriod"/>
            </a:pPr>
            <a:r>
              <a:rPr lang="en-US" altLang="zh-CN" sz="2400" dirty="0" smtClean="0">
                <a:solidFill>
                  <a:srgbClr val="000000"/>
                </a:solidFill>
              </a:rPr>
              <a:t>Optimization Code list</a:t>
            </a:r>
          </a:p>
          <a:p>
            <a:pPr>
              <a:buAutoNum type="arabicPeriod"/>
            </a:pPr>
            <a:r>
              <a:rPr lang="en-US" altLang="zh-CN" sz="2400" dirty="0" smtClean="0">
                <a:solidFill>
                  <a:srgbClr val="000000"/>
                </a:solidFill>
              </a:rPr>
              <a:t>How to verify Optimization </a:t>
            </a:r>
          </a:p>
        </p:txBody>
      </p:sp>
    </p:spTree>
    <p:extLst>
      <p:ext uri="{BB962C8B-B14F-4D97-AF65-F5344CB8AC3E}">
        <p14:creationId xmlns:p14="http://schemas.microsoft.com/office/powerpoint/2010/main" val="15698635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How to enable optimization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828800"/>
            <a:ext cx="7696200" cy="986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000000"/>
                </a:solidFill>
              </a:rPr>
              <a:t>./autogen.sh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./configure --enable-fixed-point --enable-</a:t>
            </a:r>
            <a:r>
              <a:rPr lang="en-US" altLang="zh-CN" sz="2400" dirty="0" err="1">
                <a:solidFill>
                  <a:srgbClr val="000000"/>
                </a:solidFill>
              </a:rPr>
              <a:t>intrinsics</a:t>
            </a:r>
            <a:endParaRPr lang="en-US" altLang="zh-CN" sz="2400" dirty="0" smtClean="0">
              <a:solidFill>
                <a:srgbClr val="000000"/>
              </a:solidFill>
            </a:endParaRPr>
          </a:p>
        </p:txBody>
      </p:sp>
      <p:sp>
        <p:nvSpPr>
          <p:cNvPr id="4" name="Text Placeholder 12"/>
          <p:cNvSpPr txBox="1">
            <a:spLocks/>
          </p:cNvSpPr>
          <p:nvPr/>
        </p:nvSpPr>
        <p:spPr>
          <a:xfrm>
            <a:off x="381000" y="3810000"/>
            <a:ext cx="7543800" cy="20313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95000"/>
              </a:lnSpc>
              <a:spcBef>
                <a:spcPts val="1480"/>
              </a:spcBef>
              <a:buFont typeface="Arial" pitchFamily="34" charset="0"/>
              <a:buChar char="•"/>
              <a:defRPr sz="2200" kern="120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Font typeface="Arial" pitchFamily="34" charset="0"/>
              <a:buChar char="–"/>
              <a:defRPr sz="2800" kern="120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i="1" dirty="0" smtClean="0">
                <a:solidFill>
                  <a:srgbClr val="000000"/>
                </a:solidFill>
              </a:rPr>
              <a:t>NOTE:</a:t>
            </a:r>
          </a:p>
          <a:p>
            <a:pPr marL="285750" indent="-285750">
              <a:buBlip>
                <a:blip r:embed="rId3"/>
              </a:buBlip>
            </a:pPr>
            <a:r>
              <a:rPr lang="en-US" altLang="zh-CN" sz="1600" i="1" dirty="0" smtClean="0">
                <a:solidFill>
                  <a:srgbClr val="000000"/>
                </a:solidFill>
              </a:rPr>
              <a:t>Default </a:t>
            </a:r>
            <a:r>
              <a:rPr lang="en-US" altLang="zh-CN" sz="1600" i="1" dirty="0" err="1" smtClean="0">
                <a:solidFill>
                  <a:srgbClr val="000000"/>
                </a:solidFill>
              </a:rPr>
              <a:t>intrinsics</a:t>
            </a:r>
            <a:r>
              <a:rPr lang="en-US" altLang="zh-CN" sz="1600" i="1" dirty="0" smtClean="0">
                <a:solidFill>
                  <a:srgbClr val="000000"/>
                </a:solidFill>
              </a:rPr>
              <a:t> optimization </a:t>
            </a:r>
            <a:r>
              <a:rPr lang="en-US" altLang="zh-CN" sz="1600" i="1" dirty="0">
                <a:solidFill>
                  <a:srgbClr val="000000"/>
                </a:solidFill>
              </a:rPr>
              <a:t>is </a:t>
            </a:r>
            <a:r>
              <a:rPr lang="en-US" altLang="zh-CN" sz="1600" i="1" dirty="0" smtClean="0">
                <a:solidFill>
                  <a:srgbClr val="000000"/>
                </a:solidFill>
              </a:rPr>
              <a:t>disable; </a:t>
            </a:r>
          </a:p>
          <a:p>
            <a:pPr marL="285750" indent="-285750">
              <a:buBlip>
                <a:blip r:embed="rId3"/>
              </a:buBlip>
            </a:pPr>
            <a:r>
              <a:rPr lang="en-US" altLang="zh-CN" sz="1600" i="1" dirty="0" smtClean="0">
                <a:solidFill>
                  <a:srgbClr val="000000"/>
                </a:solidFill>
              </a:rPr>
              <a:t>Some optimization for C code level;</a:t>
            </a:r>
          </a:p>
          <a:p>
            <a:pPr marL="285750" indent="-285750">
              <a:buBlip>
                <a:blip r:embed="rId3"/>
              </a:buBlip>
            </a:pPr>
            <a:r>
              <a:rPr lang="en-US" altLang="zh-CN" sz="1600" i="1" dirty="0" smtClean="0">
                <a:solidFill>
                  <a:srgbClr val="000000"/>
                </a:solidFill>
              </a:rPr>
              <a:t>Optimization only for x86 platform;</a:t>
            </a:r>
          </a:p>
          <a:p>
            <a:pPr marL="285750" indent="-285750">
              <a:buFont typeface="Arial" pitchFamily="34" charset="0"/>
              <a:buBlip>
                <a:blip r:embed="rId3"/>
              </a:buBlip>
            </a:pPr>
            <a:r>
              <a:rPr lang="en-US" altLang="zh-CN" sz="1600" i="1" dirty="0" smtClean="0">
                <a:solidFill>
                  <a:srgbClr val="000000"/>
                </a:solidFill>
              </a:rPr>
              <a:t>Optimization only for fix point;</a:t>
            </a:r>
          </a:p>
        </p:txBody>
      </p:sp>
    </p:spTree>
    <p:extLst>
      <p:ext uri="{BB962C8B-B14F-4D97-AF65-F5344CB8AC3E}">
        <p14:creationId xmlns:p14="http://schemas.microsoft.com/office/powerpoint/2010/main" val="24097727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Optimization Performance comparison</a:t>
            </a:r>
            <a:endParaRPr lang="zh-CN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886009"/>
              </p:ext>
            </p:extLst>
          </p:nvPr>
        </p:nvGraphicFramePr>
        <p:xfrm>
          <a:off x="566057" y="1447800"/>
          <a:ext cx="70104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362200"/>
                <a:gridCol w="2362201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OPUS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Encode</a:t>
                      </a:r>
                      <a:r>
                        <a:rPr lang="en-US" altLang="zh-CN" baseline="0" dirty="0" smtClean="0"/>
                        <a:t> time(us)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Percentage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Original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188.945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--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Optimization</a:t>
                      </a:r>
                      <a:r>
                        <a:rPr lang="en-US" altLang="zh-CN" baseline="0" dirty="0" smtClean="0"/>
                        <a:t> for Cisco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110.718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41.4</a:t>
                      </a:r>
                      <a:r>
                        <a:rPr lang="en-US" altLang="zh-CN" smtClean="0"/>
                        <a:t>%(78.23us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12"/>
          <p:cNvSpPr txBox="1">
            <a:spLocks/>
          </p:cNvSpPr>
          <p:nvPr/>
        </p:nvSpPr>
        <p:spPr>
          <a:xfrm>
            <a:off x="533400" y="2824255"/>
            <a:ext cx="2971800" cy="125726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95000"/>
              </a:lnSpc>
              <a:spcBef>
                <a:spcPts val="1480"/>
              </a:spcBef>
              <a:buFont typeface="Arial" pitchFamily="34" charset="0"/>
              <a:buChar char="•"/>
              <a:defRPr sz="2200" kern="120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Font typeface="Arial" pitchFamily="34" charset="0"/>
              <a:buChar char="–"/>
              <a:defRPr sz="2800" kern="120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i="1" dirty="0" smtClean="0">
                <a:solidFill>
                  <a:srgbClr val="000000"/>
                </a:solidFill>
              </a:rPr>
              <a:t>Test physical machine parameter:</a:t>
            </a:r>
            <a:endParaRPr lang="en-US" altLang="zh-CN" sz="1400" i="1" dirty="0">
              <a:solidFill>
                <a:srgbClr val="000000"/>
              </a:solidFill>
            </a:endParaRPr>
          </a:p>
          <a:p>
            <a:pPr>
              <a:spcBef>
                <a:spcPts val="900"/>
              </a:spcBef>
              <a:buFont typeface="Wingdings" panose="05000000000000000000" pitchFamily="2" charset="2"/>
              <a:buChar char="ü"/>
            </a:pPr>
            <a:r>
              <a:rPr lang="en-US" altLang="zh-CN" sz="1400" i="1" dirty="0" smtClean="0">
                <a:solidFill>
                  <a:srgbClr val="000000"/>
                </a:solidFill>
              </a:rPr>
              <a:t>CentOS6.3 64bit</a:t>
            </a:r>
          </a:p>
          <a:p>
            <a:pPr>
              <a:spcBef>
                <a:spcPts val="900"/>
              </a:spcBef>
              <a:buFont typeface="Wingdings" panose="05000000000000000000" pitchFamily="2" charset="2"/>
              <a:buChar char="ü"/>
            </a:pPr>
            <a:r>
              <a:rPr lang="en-US" altLang="zh-CN" sz="1400" i="1" dirty="0" smtClean="0">
                <a:solidFill>
                  <a:srgbClr val="000000"/>
                </a:solidFill>
              </a:rPr>
              <a:t>CPU 2.4GHz</a:t>
            </a:r>
          </a:p>
          <a:p>
            <a:pPr>
              <a:spcBef>
                <a:spcPts val="900"/>
              </a:spcBef>
              <a:buFont typeface="Wingdings" panose="05000000000000000000" pitchFamily="2" charset="2"/>
              <a:buChar char="ü"/>
            </a:pPr>
            <a:r>
              <a:rPr lang="en-US" altLang="zh-CN" sz="1400" i="1" dirty="0" smtClean="0">
                <a:solidFill>
                  <a:srgbClr val="000000"/>
                </a:solidFill>
              </a:rPr>
              <a:t>Memory 3GB</a:t>
            </a:r>
          </a:p>
        </p:txBody>
      </p:sp>
      <p:sp>
        <p:nvSpPr>
          <p:cNvPr id="7" name="Text Placeholder 12"/>
          <p:cNvSpPr txBox="1">
            <a:spLocks/>
          </p:cNvSpPr>
          <p:nvPr/>
        </p:nvSpPr>
        <p:spPr>
          <a:xfrm>
            <a:off x="4495800" y="2819400"/>
            <a:ext cx="2971800" cy="349788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95000"/>
              </a:lnSpc>
              <a:spcBef>
                <a:spcPts val="1480"/>
              </a:spcBef>
              <a:buFont typeface="Arial" pitchFamily="34" charset="0"/>
              <a:buChar char="•"/>
              <a:defRPr sz="2200" kern="120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Font typeface="Arial" pitchFamily="34" charset="0"/>
              <a:buChar char="–"/>
              <a:defRPr sz="2800" kern="120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900"/>
              </a:spcBef>
              <a:buNone/>
            </a:pPr>
            <a:r>
              <a:rPr lang="en-US" altLang="zh-CN" sz="1400" i="1" dirty="0" smtClean="0">
                <a:solidFill>
                  <a:srgbClr val="000000"/>
                </a:solidFill>
              </a:rPr>
              <a:t>Opus parameter:</a:t>
            </a:r>
            <a:endParaRPr lang="en-US" altLang="zh-CN" sz="1400" i="1" dirty="0">
              <a:solidFill>
                <a:srgbClr val="000000"/>
              </a:solidFill>
            </a:endParaRPr>
          </a:p>
          <a:p>
            <a:pPr>
              <a:spcBef>
                <a:spcPts val="900"/>
              </a:spcBef>
              <a:buFont typeface="Wingdings" panose="05000000000000000000" pitchFamily="2" charset="2"/>
              <a:buChar char="ü"/>
            </a:pPr>
            <a:r>
              <a:rPr lang="en-US" altLang="zh-CN" sz="1400" i="1" dirty="0" smtClean="0">
                <a:solidFill>
                  <a:srgbClr val="000000"/>
                </a:solidFill>
              </a:rPr>
              <a:t>bandWidth:8KHZ</a:t>
            </a:r>
            <a:endParaRPr lang="en-US" altLang="zh-CN" sz="1400" i="1" dirty="0">
              <a:solidFill>
                <a:srgbClr val="000000"/>
              </a:solidFill>
            </a:endParaRPr>
          </a:p>
          <a:p>
            <a:pPr>
              <a:spcBef>
                <a:spcPts val="900"/>
              </a:spcBef>
              <a:buFont typeface="Wingdings" panose="05000000000000000000" pitchFamily="2" charset="2"/>
              <a:buChar char="ü"/>
            </a:pPr>
            <a:r>
              <a:rPr lang="en-US" altLang="zh-CN" sz="1400" i="1" dirty="0" smtClean="0">
                <a:solidFill>
                  <a:srgbClr val="000000"/>
                </a:solidFill>
              </a:rPr>
              <a:t>Sampling Rate:16KHZ</a:t>
            </a:r>
          </a:p>
          <a:p>
            <a:pPr>
              <a:spcBef>
                <a:spcPts val="900"/>
              </a:spcBef>
              <a:buFont typeface="Wingdings" panose="05000000000000000000" pitchFamily="2" charset="2"/>
              <a:buChar char="ü"/>
            </a:pPr>
            <a:r>
              <a:rPr lang="en-US" altLang="zh-CN" sz="1400" i="1" dirty="0" smtClean="0">
                <a:solidFill>
                  <a:srgbClr val="000000"/>
                </a:solidFill>
              </a:rPr>
              <a:t>VBR: enable</a:t>
            </a:r>
          </a:p>
          <a:p>
            <a:pPr>
              <a:spcBef>
                <a:spcPts val="900"/>
              </a:spcBef>
              <a:buFont typeface="Wingdings" panose="05000000000000000000" pitchFamily="2" charset="2"/>
              <a:buChar char="ü"/>
            </a:pPr>
            <a:r>
              <a:rPr lang="en-US" altLang="zh-CN" sz="1400" i="1" dirty="0" smtClean="0">
                <a:solidFill>
                  <a:srgbClr val="000000"/>
                </a:solidFill>
              </a:rPr>
              <a:t>Frame size:20ms</a:t>
            </a:r>
          </a:p>
          <a:p>
            <a:pPr>
              <a:spcBef>
                <a:spcPts val="900"/>
              </a:spcBef>
              <a:buFont typeface="Wingdings" panose="05000000000000000000" pitchFamily="2" charset="2"/>
              <a:buChar char="ü"/>
            </a:pPr>
            <a:r>
              <a:rPr lang="en-US" altLang="zh-CN" sz="1400" i="1" dirty="0" smtClean="0">
                <a:solidFill>
                  <a:srgbClr val="000000"/>
                </a:solidFill>
              </a:rPr>
              <a:t>Complexity:2</a:t>
            </a:r>
          </a:p>
          <a:p>
            <a:pPr>
              <a:spcBef>
                <a:spcPts val="900"/>
              </a:spcBef>
              <a:buFont typeface="Wingdings" panose="05000000000000000000" pitchFamily="2" charset="2"/>
              <a:buChar char="ü"/>
            </a:pPr>
            <a:r>
              <a:rPr lang="en-US" altLang="zh-CN" sz="1400" i="1" dirty="0" smtClean="0">
                <a:solidFill>
                  <a:srgbClr val="000000"/>
                </a:solidFill>
              </a:rPr>
              <a:t>FEC: enable</a:t>
            </a:r>
          </a:p>
          <a:p>
            <a:pPr>
              <a:spcBef>
                <a:spcPts val="900"/>
              </a:spcBef>
              <a:buFont typeface="Wingdings" panose="05000000000000000000" pitchFamily="2" charset="2"/>
              <a:buChar char="ü"/>
            </a:pPr>
            <a:r>
              <a:rPr lang="en-US" altLang="zh-CN" sz="1400" i="1" dirty="0" smtClean="0">
                <a:solidFill>
                  <a:srgbClr val="000000"/>
                </a:solidFill>
              </a:rPr>
              <a:t>DTX: enable</a:t>
            </a:r>
          </a:p>
          <a:p>
            <a:pPr>
              <a:spcBef>
                <a:spcPts val="900"/>
              </a:spcBef>
              <a:buFont typeface="Wingdings" panose="05000000000000000000" pitchFamily="2" charset="2"/>
              <a:buChar char="ü"/>
            </a:pPr>
            <a:r>
              <a:rPr lang="en-US" altLang="zh-CN" sz="1400" i="1" dirty="0" smtClean="0">
                <a:solidFill>
                  <a:srgbClr val="000000"/>
                </a:solidFill>
              </a:rPr>
              <a:t>Packet loss percentage:10</a:t>
            </a:r>
          </a:p>
          <a:p>
            <a:pPr>
              <a:spcBef>
                <a:spcPts val="900"/>
              </a:spcBef>
              <a:buFont typeface="Wingdings" panose="05000000000000000000" pitchFamily="2" charset="2"/>
              <a:buChar char="ü"/>
            </a:pPr>
            <a:r>
              <a:rPr lang="en-US" altLang="zh-CN" sz="1400" i="1" dirty="0" smtClean="0">
                <a:solidFill>
                  <a:srgbClr val="000000"/>
                </a:solidFill>
              </a:rPr>
              <a:t>BitRate:35kbps</a:t>
            </a:r>
          </a:p>
          <a:p>
            <a:pPr>
              <a:spcBef>
                <a:spcPts val="900"/>
              </a:spcBef>
              <a:buFont typeface="Wingdings" panose="05000000000000000000" pitchFamily="2" charset="2"/>
              <a:buChar char="ü"/>
            </a:pPr>
            <a:r>
              <a:rPr lang="en-US" altLang="zh-CN" sz="1400" i="1" dirty="0" smtClean="0">
                <a:solidFill>
                  <a:srgbClr val="000000"/>
                </a:solidFill>
              </a:rPr>
              <a:t>Channel: mono</a:t>
            </a:r>
          </a:p>
        </p:txBody>
      </p:sp>
    </p:spTree>
    <p:extLst>
      <p:ext uri="{BB962C8B-B14F-4D97-AF65-F5344CB8AC3E}">
        <p14:creationId xmlns:p14="http://schemas.microsoft.com/office/powerpoint/2010/main" val="13681915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Optimization Level</a:t>
            </a:r>
            <a:endParaRPr lang="zh-CN" alt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828800"/>
            <a:ext cx="7696200" cy="152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Pure </a:t>
            </a:r>
            <a:r>
              <a:rPr lang="en-US" altLang="zh-CN" sz="2400" dirty="0"/>
              <a:t>C + 64-bit multiplication + inline </a:t>
            </a:r>
            <a:r>
              <a:rPr lang="en-US" altLang="zh-CN" sz="2400" dirty="0" smtClean="0"/>
              <a:t>assembly;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SSE2</a:t>
            </a:r>
            <a:r>
              <a:rPr lang="en-US" altLang="zh-CN" sz="2400" dirty="0"/>
              <a:t>  </a:t>
            </a:r>
            <a:r>
              <a:rPr lang="en-US" altLang="zh-CN" sz="2400" dirty="0" smtClean="0"/>
              <a:t>  </a:t>
            </a:r>
            <a:r>
              <a:rPr lang="en-US" altLang="zh-CN" sz="2400" dirty="0"/>
              <a:t>+ Pure C + 64-bit multiplication + inline </a:t>
            </a:r>
            <a:r>
              <a:rPr lang="en-US" altLang="zh-CN" sz="2400" dirty="0" smtClean="0"/>
              <a:t>assembly;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SSE4.2 </a:t>
            </a:r>
            <a:r>
              <a:rPr lang="en-US" altLang="zh-CN" sz="2400" dirty="0"/>
              <a:t>+ Pure C + 64-bit multiplication + inline </a:t>
            </a:r>
            <a:r>
              <a:rPr lang="en-US" altLang="zh-CN" sz="2400" dirty="0" smtClean="0"/>
              <a:t>assembly;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150476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Optimization Function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/>
              <a:t>dispatcher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Which is the same as ARM style</a:t>
            </a:r>
          </a:p>
          <a:p>
            <a:r>
              <a:rPr lang="en-US" altLang="zh-CN" dirty="0" smtClean="0"/>
              <a:t>Please reference x86_silk_map.c, x86_celt_map.c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4408667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change list</a:t>
            </a:r>
            <a:endParaRPr lang="zh-CN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347674"/>
              </p:ext>
            </p:extLst>
          </p:nvPr>
        </p:nvGraphicFramePr>
        <p:xfrm>
          <a:off x="566057" y="1447800"/>
          <a:ext cx="7010401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9143"/>
                <a:gridCol w="2514600"/>
                <a:gridCol w="155665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Level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 smtClean="0"/>
                        <a:t>celt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en-US" altLang="zh-CN" sz="1600" dirty="0" err="1" smtClean="0"/>
                        <a:t>pitch.c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 smtClean="0"/>
                        <a:t>celt_inner_prod</a:t>
                      </a:r>
                      <a:r>
                        <a:rPr lang="en-US" altLang="zh-CN" sz="1600" dirty="0" smtClean="0"/>
                        <a:t>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SSE2/SSE4.1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celt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pitch.c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 smtClean="0"/>
                        <a:t>xcorr_kernel</a:t>
                      </a:r>
                      <a:r>
                        <a:rPr lang="en-US" altLang="zh-CN" sz="1600" dirty="0" smtClean="0"/>
                        <a:t>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SSE2/SSE4.1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 smtClean="0"/>
                        <a:t>celt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en-US" altLang="zh-CN" sz="1600" dirty="0" err="1" smtClean="0"/>
                        <a:t>celt_lpc.c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celt_fir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SSE4.1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silk/fixed/</a:t>
                      </a:r>
                      <a:r>
                        <a:rPr lang="en-US" altLang="zh-CN" sz="1600" dirty="0" err="1" smtClean="0"/>
                        <a:t>LP_analysis_filter_fix.c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LP_analysis_filter_fix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Pure C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silk/fixed/</a:t>
                      </a:r>
                      <a:r>
                        <a:rPr lang="en-US" altLang="zh-CN" sz="1600" dirty="0" err="1" smtClean="0"/>
                        <a:t>burg_modified_fix.c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silk_burg_modified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SSE4.1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silk/</a:t>
                      </a:r>
                      <a:r>
                        <a:rPr lang="en-US" altLang="zh-CN" sz="1600" dirty="0" err="1" smtClean="0"/>
                        <a:t>VAD.c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silk_VAD_GetSA_Q8()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SSE4.1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silk/</a:t>
                      </a:r>
                      <a:r>
                        <a:rPr lang="en-US" altLang="zh-CN" sz="1600" dirty="0" err="1" smtClean="0"/>
                        <a:t>NSQ_del_dec.c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silk_NSQ_del_dec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SSE4.1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silk/</a:t>
                      </a:r>
                      <a:r>
                        <a:rPr lang="en-US" altLang="zh-CN" sz="1600" dirty="0" err="1" smtClean="0"/>
                        <a:t>NSQ.c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silk_NSQ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SSE4.1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silk/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NLSF_del_dec_quant.c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silk_NLSF_del_dec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Pure C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silk/A2NLSF.c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silk_A2NLSF_eval_poly()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Pure C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silk/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VQ_WMat_EC.c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silk_VQ_WMat_EC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SSE4.1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817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change list</a:t>
            </a:r>
            <a:endParaRPr lang="zh-CN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222943"/>
              </p:ext>
            </p:extLst>
          </p:nvPr>
        </p:nvGraphicFramePr>
        <p:xfrm>
          <a:off x="566057" y="1442721"/>
          <a:ext cx="701040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6343"/>
                <a:gridCol w="2362200"/>
                <a:gridCol w="125185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NEW 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Level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 smtClean="0"/>
                        <a:t>celt</a:t>
                      </a:r>
                      <a:r>
                        <a:rPr lang="en-US" altLang="zh-CN" sz="1600" dirty="0" smtClean="0"/>
                        <a:t>/x86/</a:t>
                      </a:r>
                      <a:r>
                        <a:rPr lang="en-US" altLang="zh-CN" sz="1600" dirty="0" err="1" smtClean="0"/>
                        <a:t>pitch_sse.c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celt_inner_prod_sse2()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celt_inner_prod_sse4_1()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SSE2/SSE4.1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 smtClean="0"/>
                        <a:t>celt</a:t>
                      </a:r>
                      <a:r>
                        <a:rPr lang="en-US" altLang="zh-CN" sz="1600" dirty="0" smtClean="0"/>
                        <a:t>/x86/</a:t>
                      </a:r>
                      <a:r>
                        <a:rPr lang="en-US" altLang="zh-CN" sz="1600" dirty="0" err="1" smtClean="0"/>
                        <a:t>pitch_sse.c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xcorr_kernel_sse2()</a:t>
                      </a:r>
                      <a:endParaRPr lang="zh-CN" alt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xcorr_kernel_sse4_1()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SSE2/SSE4.1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celt/x86/</a:t>
                      </a:r>
                      <a:r>
                        <a:rPr lang="en-US" altLang="zh-CN" sz="1600" dirty="0" err="1" smtClean="0"/>
                        <a:t>celt_lpc_sse.c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celt_fir_sse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SSE4.1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silk/fixed/x86/</a:t>
                      </a:r>
                      <a:r>
                        <a:rPr lang="en-US" altLang="zh-CN" sz="1600" dirty="0" err="1" smtClean="0"/>
                        <a:t>burg_modified_fix_sse.c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silk_burg_modified_sse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SSE4.1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silk/</a:t>
                      </a:r>
                      <a:r>
                        <a:rPr lang="en-US" altLang="zh-CN" sz="1600" dirty="0" err="1" smtClean="0"/>
                        <a:t>VAD_sse.c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silk_VAD_GetSA_Q8_sse()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SSE4.1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silk/</a:t>
                      </a:r>
                      <a:r>
                        <a:rPr lang="en-US" altLang="zh-CN" sz="1600" dirty="0" err="1" smtClean="0"/>
                        <a:t>NSQ_del_dec_sse.c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silk_NSQ_del_dec_sse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SSE4.1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silk/</a:t>
                      </a:r>
                      <a:r>
                        <a:rPr lang="en-US" altLang="zh-CN" sz="1600" dirty="0" err="1" smtClean="0"/>
                        <a:t>NSQ_sse.c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silk_NSQ_sse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SSE4.1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silk/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VQ_WMat_EC_sse.c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silk_VQ_WMat_EC_sse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SSE4.1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opus_cpu.c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 the notes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--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33400" y="5783997"/>
            <a:ext cx="693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en-US" altLang="zh-CN" sz="1600" i="1" dirty="0" err="1" smtClean="0">
                <a:solidFill>
                  <a:schemeClr val="dk1"/>
                </a:solidFill>
              </a:rPr>
              <a:t>src</a:t>
            </a:r>
            <a:r>
              <a:rPr lang="en-US" altLang="zh-CN" sz="1600" i="1" dirty="0" smtClean="0">
                <a:solidFill>
                  <a:schemeClr val="dk1"/>
                </a:solidFill>
              </a:rPr>
              <a:t>/</a:t>
            </a:r>
            <a:r>
              <a:rPr lang="en-US" altLang="zh-CN" sz="1600" i="1" dirty="0" err="1" smtClean="0">
                <a:solidFill>
                  <a:schemeClr val="dk1"/>
                </a:solidFill>
              </a:rPr>
              <a:t>opus_cpu.c</a:t>
            </a:r>
            <a:r>
              <a:rPr lang="en-US" altLang="zh-CN" sz="1600" i="1" dirty="0" smtClean="0">
                <a:solidFill>
                  <a:schemeClr val="dk1"/>
                </a:solidFill>
              </a:rPr>
              <a:t>:</a:t>
            </a:r>
          </a:p>
          <a:p>
            <a:pPr fontAlgn="b"/>
            <a:r>
              <a:rPr lang="en-US" altLang="zh-CN" sz="1600" i="1" dirty="0" smtClean="0">
                <a:solidFill>
                  <a:schemeClr val="dk1"/>
                </a:solidFill>
              </a:rPr>
              <a:t>Add </a:t>
            </a:r>
            <a:r>
              <a:rPr lang="en-US" altLang="zh-CN" sz="1600" i="1" dirty="0">
                <a:solidFill>
                  <a:schemeClr val="dk1"/>
                </a:solidFill>
              </a:rPr>
              <a:t>some new function for dynamic detect CPU support </a:t>
            </a:r>
            <a:r>
              <a:rPr lang="en-US" altLang="zh-CN" sz="1600" i="1" dirty="0" err="1">
                <a:solidFill>
                  <a:schemeClr val="dk1"/>
                </a:solidFill>
              </a:rPr>
              <a:t>instrinsics</a:t>
            </a:r>
            <a:r>
              <a:rPr lang="en-US" altLang="zh-CN" sz="1600" i="1" dirty="0">
                <a:solidFill>
                  <a:schemeClr val="dk1"/>
                </a:solidFill>
              </a:rPr>
              <a:t> type(none, SSE2, SSE4.2</a:t>
            </a:r>
            <a:r>
              <a:rPr lang="en-US" altLang="zh-CN" sz="1600" i="1" dirty="0" smtClean="0">
                <a:solidFill>
                  <a:schemeClr val="dk1"/>
                </a:solidFill>
              </a:rPr>
              <a:t>), use function point to implement.</a:t>
            </a:r>
            <a:endParaRPr lang="en-US" altLang="zh-CN" sz="1600" i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4098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How to verify Optimization </a:t>
            </a:r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828800"/>
            <a:ext cx="7696200" cy="2072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1.   All test pass by OPUS official test way:</a:t>
            </a:r>
          </a:p>
          <a:p>
            <a:pPr marL="0" indent="0">
              <a:buNone/>
            </a:pPr>
            <a:r>
              <a:rPr lang="en-US" altLang="zh-CN" sz="2400" dirty="0" smtClean="0"/>
              <a:t>      test log: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2.   Use PESQ way:</a:t>
            </a:r>
          </a:p>
          <a:p>
            <a:pPr marL="0" indent="0">
              <a:buNone/>
            </a:pPr>
            <a:r>
              <a:rPr lang="en-US" altLang="zh-CN" sz="2400" dirty="0" smtClean="0"/>
              <a:t>       Keep the same MOS value before and after optimization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336222"/>
              </p:ext>
            </p:extLst>
          </p:nvPr>
        </p:nvGraphicFramePr>
        <p:xfrm>
          <a:off x="2057400" y="2362200"/>
          <a:ext cx="17526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Packager Shell Object" showAsIcon="1" r:id="rId4" imgW="1245600" imgH="518400" progId="Package">
                  <p:embed/>
                </p:oleObj>
              </mc:Choice>
              <mc:Fallback>
                <p:oleObj name="Packager Shell Object" showAsIcon="1" r:id="rId4" imgW="1245600" imgH="518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7400" y="2362200"/>
                        <a:ext cx="1752600" cy="519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87039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3038</Words>
  <Application>Microsoft Office PowerPoint</Application>
  <PresentationFormat>On-screen Show (4:3)</PresentationFormat>
  <Paragraphs>154</Paragraphs>
  <Slides>10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Packager Shell Object</vt:lpstr>
      <vt:lpstr>OPUS optimization for x86</vt:lpstr>
      <vt:lpstr>Agenda</vt:lpstr>
      <vt:lpstr>How to enable optimization</vt:lpstr>
      <vt:lpstr>Optimization Performance comparison</vt:lpstr>
      <vt:lpstr>Optimization Level</vt:lpstr>
      <vt:lpstr>Optimization Function dispatcher</vt:lpstr>
      <vt:lpstr>Code change list</vt:lpstr>
      <vt:lpstr>Code change list</vt:lpstr>
      <vt:lpstr>How to verify Optimization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OPUS optimization Merge</dc:title>
  <dc:creator>Wei Zhou (weizhou3)</dc:creator>
  <cp:lastModifiedBy>Wei Zhou (weizhou3)</cp:lastModifiedBy>
  <cp:revision>149</cp:revision>
  <dcterms:created xsi:type="dcterms:W3CDTF">2006-08-16T00:00:00Z</dcterms:created>
  <dcterms:modified xsi:type="dcterms:W3CDTF">2014-05-22T08:20:32Z</dcterms:modified>
</cp:coreProperties>
</file>