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7" r:id="rId12"/>
    <p:sldId id="265" r:id="rId13"/>
    <p:sldId id="268" r:id="rId1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609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581400" y="50390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BF9CDC-5003-49D4-B37A-A74704A7A2BF}"/>
              </a:ext>
            </a:extLst>
          </p:cNvPr>
          <p:cNvSpPr txBox="1"/>
          <p:nvPr/>
        </p:nvSpPr>
        <p:spPr>
          <a:xfrm>
            <a:off x="898422" y="2314911"/>
            <a:ext cx="948321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Aptos" panose="020B0004020202020204" pitchFamily="34" charset="0"/>
              </a:rPr>
              <a:t>TEXT-TO-IMAGE USING STACK-GENERATIVE</a:t>
            </a:r>
          </a:p>
          <a:p>
            <a:pPr algn="ctr"/>
            <a:r>
              <a:rPr lang="en-US" sz="3200" b="1" dirty="0">
                <a:latin typeface="Aptos" panose="020B0004020202020204" pitchFamily="34" charset="0"/>
              </a:rPr>
              <a:t>ADVERSARIAL NETWORKS (GAN)</a:t>
            </a:r>
            <a:endParaRPr lang="en-IN" sz="3200" b="1" dirty="0">
              <a:latin typeface="Aptos" panose="020B00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284298-E42E-6243-04BC-0704988DD8C5}"/>
              </a:ext>
            </a:extLst>
          </p:cNvPr>
          <p:cNvSpPr txBox="1"/>
          <p:nvPr/>
        </p:nvSpPr>
        <p:spPr>
          <a:xfrm>
            <a:off x="457200" y="4299155"/>
            <a:ext cx="693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 : Saravanan B</a:t>
            </a:r>
          </a:p>
          <a:p>
            <a:r>
              <a:rPr lang="en-US" dirty="0"/>
              <a:t>Register No. : 711721243095</a:t>
            </a:r>
          </a:p>
          <a:p>
            <a:r>
              <a:rPr lang="en-US" dirty="0"/>
              <a:t>Department : B .Tech Artificial Intelligence and Data Science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24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Trebuchet MS"/>
                <a:cs typeface="Trebuchet MS"/>
              </a:rPr>
              <a:t>Teams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cam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add</a:t>
            </a:r>
            <a:r>
              <a:rPr sz="1800" spc="-10" dirty="0">
                <a:latin typeface="Trebuchet MS"/>
                <a:cs typeface="Trebuchet MS"/>
              </a:rPr>
              <a:t> wireframes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BA181C-3D3C-1489-4056-920C858C0685}"/>
              </a:ext>
            </a:extLst>
          </p:cNvPr>
          <p:cNvSpPr txBox="1"/>
          <p:nvPr/>
        </p:nvSpPr>
        <p:spPr>
          <a:xfrm>
            <a:off x="901255" y="1447800"/>
            <a:ext cx="9157145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b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n-US" sz="1500" b="0" i="0" dirty="0">
                <a:solidFill>
                  <a:srgbClr val="0D0D0D"/>
                </a:solidFill>
                <a:effectLst/>
                <a:latin typeface="Söhne"/>
              </a:rPr>
              <a:t>Modeling Explanation:</a:t>
            </a:r>
          </a:p>
          <a:p>
            <a:pPr algn="just">
              <a:buFont typeface="+mj-lt"/>
              <a:buAutoNum type="arabicPeriod"/>
            </a:pPr>
            <a:r>
              <a:rPr lang="en-US" sz="1500" b="1" i="0" dirty="0">
                <a:solidFill>
                  <a:srgbClr val="0D0D0D"/>
                </a:solidFill>
                <a:effectLst/>
                <a:latin typeface="Söhne"/>
              </a:rPr>
              <a:t>Data Preprocessing</a:t>
            </a:r>
            <a:r>
              <a:rPr lang="en-US" sz="15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1500" b="0" i="0" dirty="0">
                <a:solidFill>
                  <a:srgbClr val="0D0D0D"/>
                </a:solidFill>
                <a:effectLst/>
                <a:latin typeface="Söhne"/>
              </a:rPr>
              <a:t>Gather a dataset containing paired textual descriptions and corresponding images.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1500" b="0" i="0" dirty="0">
                <a:solidFill>
                  <a:srgbClr val="0D0D0D"/>
                </a:solidFill>
                <a:effectLst/>
                <a:latin typeface="Söhne"/>
              </a:rPr>
              <a:t>Preprocess textual descriptions by tokenization and embedding to create suitable input representations.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1500" b="0" i="0" dirty="0">
                <a:solidFill>
                  <a:srgbClr val="0D0D0D"/>
                </a:solidFill>
                <a:effectLst/>
                <a:latin typeface="Söhne"/>
              </a:rPr>
              <a:t>Resize and normalize images to ensure uniformity in input data.</a:t>
            </a:r>
          </a:p>
          <a:p>
            <a:pPr algn="just">
              <a:buFont typeface="+mj-lt"/>
              <a:buAutoNum type="arabicPeriod"/>
            </a:pPr>
            <a:r>
              <a:rPr lang="en-US" sz="1500" b="1" i="0" dirty="0">
                <a:solidFill>
                  <a:srgbClr val="0D0D0D"/>
                </a:solidFill>
                <a:effectLst/>
                <a:latin typeface="Söhne"/>
              </a:rPr>
              <a:t>Generator Architecture</a:t>
            </a:r>
            <a:r>
              <a:rPr lang="en-US" sz="15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1500" b="0" i="0" dirty="0">
                <a:solidFill>
                  <a:srgbClr val="0D0D0D"/>
                </a:solidFill>
                <a:effectLst/>
                <a:latin typeface="Söhne"/>
              </a:rPr>
              <a:t>Implement a hierarchical generator architecture with multiple stages.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1500" b="0" i="0" dirty="0">
                <a:solidFill>
                  <a:srgbClr val="0D0D0D"/>
                </a:solidFill>
                <a:effectLst/>
                <a:latin typeface="Söhne"/>
              </a:rPr>
              <a:t>Each stage takes as input the textual description and produces an image with increasing resolution and detail.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1500" b="0" i="0" dirty="0">
                <a:solidFill>
                  <a:srgbClr val="0D0D0D"/>
                </a:solidFill>
                <a:effectLst/>
                <a:latin typeface="Söhne"/>
              </a:rPr>
              <a:t>Utilize techniques such as convolutional neural networks (CNNs) and recurrent neural networks (RNNs) to capture both global context and fine-grained details.</a:t>
            </a:r>
          </a:p>
          <a:p>
            <a:pPr algn="just">
              <a:buFont typeface="+mj-lt"/>
              <a:buAutoNum type="arabicPeriod"/>
            </a:pPr>
            <a:r>
              <a:rPr lang="en-US" sz="1500" b="1" i="0" dirty="0">
                <a:solidFill>
                  <a:srgbClr val="0D0D0D"/>
                </a:solidFill>
                <a:effectLst/>
                <a:latin typeface="Söhne"/>
              </a:rPr>
              <a:t>Discriminator Architecture</a:t>
            </a:r>
            <a:r>
              <a:rPr lang="en-US" sz="15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1500" b="0" i="0" dirty="0">
                <a:solidFill>
                  <a:srgbClr val="0D0D0D"/>
                </a:solidFill>
                <a:effectLst/>
                <a:latin typeface="Söhne"/>
              </a:rPr>
              <a:t>Design a discriminator network to distinguish between real and generated images.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1500" b="0" i="0" dirty="0">
                <a:solidFill>
                  <a:srgbClr val="0D0D0D"/>
                </a:solidFill>
                <a:effectLst/>
                <a:latin typeface="Söhne"/>
              </a:rPr>
              <a:t>Train the discriminator to classify images as real or fake using techniques like CNNs with binary classification output.</a:t>
            </a:r>
          </a:p>
          <a:p>
            <a:pPr algn="just">
              <a:buFont typeface="+mj-lt"/>
              <a:buAutoNum type="arabicPeriod"/>
            </a:pPr>
            <a:r>
              <a:rPr lang="en-US" sz="1500" b="1" i="0" dirty="0">
                <a:solidFill>
                  <a:srgbClr val="0D0D0D"/>
                </a:solidFill>
                <a:effectLst/>
                <a:latin typeface="Söhne"/>
              </a:rPr>
              <a:t>Training Procedure</a:t>
            </a:r>
            <a:r>
              <a:rPr lang="en-US" sz="15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1500" b="0" i="0" dirty="0">
                <a:solidFill>
                  <a:srgbClr val="0D0D0D"/>
                </a:solidFill>
                <a:effectLst/>
                <a:latin typeface="Söhne"/>
              </a:rPr>
              <a:t>Initialize the generator and discriminator networks with appropriate weights.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1500" b="0" i="0" dirty="0">
                <a:solidFill>
                  <a:srgbClr val="0D0D0D"/>
                </a:solidFill>
                <a:effectLst/>
                <a:latin typeface="Söhne"/>
              </a:rPr>
              <a:t>Alternately train the generator and discriminator in an adversarial manner.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1500" b="0" i="0" dirty="0">
                <a:solidFill>
                  <a:srgbClr val="0D0D0D"/>
                </a:solidFill>
                <a:effectLst/>
                <a:latin typeface="Söhne"/>
              </a:rPr>
              <a:t>For each training iteration:</a:t>
            </a:r>
          </a:p>
          <a:p>
            <a:pPr marL="1143000" lvl="2" indent="-228600" algn="just">
              <a:buFont typeface="+mj-lt"/>
              <a:buAutoNum type="arabicPeriod"/>
            </a:pPr>
            <a:r>
              <a:rPr lang="en-US" sz="1500" b="0" i="0" dirty="0">
                <a:solidFill>
                  <a:srgbClr val="0D0D0D"/>
                </a:solidFill>
                <a:effectLst/>
                <a:latin typeface="Söhne"/>
              </a:rPr>
              <a:t>Feed textual descriptions into the generator to produce generated images.</a:t>
            </a:r>
          </a:p>
          <a:p>
            <a:endParaRPr lang="en-IN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3231C-EC2D-AC9E-8C86-9F02650A3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381000"/>
            <a:ext cx="9829800" cy="3739485"/>
          </a:xfrm>
        </p:spPr>
        <p:txBody>
          <a:bodyPr/>
          <a:lstStyle/>
          <a:p>
            <a:pPr lvl="2" algn="just"/>
            <a:r>
              <a:rPr lang="en-US" sz="1500" b="0" i="0" dirty="0">
                <a:solidFill>
                  <a:srgbClr val="0D0D0D"/>
                </a:solidFill>
                <a:effectLst/>
                <a:latin typeface="Söhne"/>
              </a:rPr>
              <a:t>2.  Train the discriminator with both real images from the dataset and generated images, adjusting its parameters to improve classification accuracy.</a:t>
            </a:r>
          </a:p>
          <a:p>
            <a:pPr lvl="2" algn="just"/>
            <a:r>
              <a:rPr lang="en-US" sz="1500" b="0" i="0" dirty="0">
                <a:solidFill>
                  <a:srgbClr val="0D0D0D"/>
                </a:solidFill>
                <a:effectLst/>
                <a:latin typeface="Söhne"/>
              </a:rPr>
              <a:t>3. Train the generator to generate images that fool the discriminator, adjusting its parameters to produce more realistic images.</a:t>
            </a:r>
          </a:p>
          <a:p>
            <a:pPr algn="just"/>
            <a:r>
              <a:rPr lang="en-US" sz="1500" b="1" dirty="0">
                <a:solidFill>
                  <a:srgbClr val="0D0D0D"/>
                </a:solidFill>
                <a:latin typeface="Söhne"/>
              </a:rPr>
              <a:t>5</a:t>
            </a:r>
            <a:r>
              <a:rPr lang="en-US" sz="1500" b="1" i="0" dirty="0">
                <a:solidFill>
                  <a:srgbClr val="0D0D0D"/>
                </a:solidFill>
                <a:effectLst/>
                <a:latin typeface="Söhne"/>
              </a:rPr>
              <a:t>.Evaluation</a:t>
            </a:r>
            <a:r>
              <a:rPr lang="en-US" sz="15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1500" b="0" i="0" dirty="0">
                <a:solidFill>
                  <a:srgbClr val="0D0D0D"/>
                </a:solidFill>
                <a:effectLst/>
                <a:latin typeface="Söhne"/>
              </a:rPr>
              <a:t>Evaluate the trained model using both quantitative metrics (e.g., Inception Score, </a:t>
            </a:r>
            <a:r>
              <a:rPr lang="en-US" sz="1500" b="0" i="0" dirty="0" err="1">
                <a:solidFill>
                  <a:srgbClr val="0D0D0D"/>
                </a:solidFill>
                <a:effectLst/>
                <a:latin typeface="Söhne"/>
              </a:rPr>
              <a:t>Frechet</a:t>
            </a:r>
            <a:r>
              <a:rPr lang="en-US" sz="1500" b="0" i="0" dirty="0">
                <a:solidFill>
                  <a:srgbClr val="0D0D0D"/>
                </a:solidFill>
                <a:effectLst/>
                <a:latin typeface="Söhne"/>
              </a:rPr>
              <a:t> Inception Distance) and qualitative assessment.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1500" b="0" i="0" dirty="0">
                <a:solidFill>
                  <a:srgbClr val="0D0D0D"/>
                </a:solidFill>
                <a:effectLst/>
                <a:latin typeface="Söhne"/>
              </a:rPr>
              <a:t>Assess the quality, diversity, and relevance of generated images compared to ground truth images and alternative methods.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1500" b="0" i="0" dirty="0">
                <a:solidFill>
                  <a:srgbClr val="0D0D0D"/>
                </a:solidFill>
                <a:effectLst/>
                <a:latin typeface="Söhne"/>
              </a:rPr>
              <a:t>Iterate on the model architecture and training procedures based on evaluation results to improve performance.</a:t>
            </a:r>
          </a:p>
          <a:p>
            <a:pPr algn="just"/>
            <a:r>
              <a:rPr lang="en-US" sz="1500" b="1" dirty="0">
                <a:solidFill>
                  <a:srgbClr val="0D0D0D"/>
                </a:solidFill>
                <a:latin typeface="Söhne"/>
              </a:rPr>
              <a:t>6</a:t>
            </a:r>
            <a:r>
              <a:rPr lang="en-US" sz="1500" b="1" i="0" dirty="0">
                <a:solidFill>
                  <a:srgbClr val="0D0D0D"/>
                </a:solidFill>
                <a:effectLst/>
                <a:latin typeface="Söhne"/>
              </a:rPr>
              <a:t>.Deployment and Integration</a:t>
            </a:r>
            <a:r>
              <a:rPr lang="en-US" sz="15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1500" b="0" i="0" dirty="0">
                <a:solidFill>
                  <a:srgbClr val="0D0D0D"/>
                </a:solidFill>
                <a:effectLst/>
                <a:latin typeface="Söhne"/>
              </a:rPr>
              <a:t>Deploy the trained model in a production environment, making it accessible via APIs or integration into existing systems.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1500" b="0" i="0" dirty="0">
                <a:solidFill>
                  <a:srgbClr val="0D0D0D"/>
                </a:solidFill>
                <a:effectLst/>
                <a:latin typeface="Söhne"/>
              </a:rPr>
              <a:t>Provide a user-friendly interface for users to input textual descriptions and generate corresponding images.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1500" b="0" i="0" dirty="0">
                <a:solidFill>
                  <a:srgbClr val="0D0D0D"/>
                </a:solidFill>
                <a:effectLst/>
                <a:latin typeface="Söhne"/>
              </a:rPr>
              <a:t>Continuously monitor and update the model to ensure optimal performance and reliability in real-world applications.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07012B-4531-029F-AE40-AAFE11AD4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343400"/>
            <a:ext cx="81534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87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Demo</a:t>
            </a:r>
            <a:r>
              <a:rPr sz="2000" u="sng" spc="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2000" u="sng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Link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89B1BCF-6204-6DD9-37D5-BA205351F2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250" y="1526368"/>
            <a:ext cx="5848350" cy="407894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AFD62-B87F-DB8D-F545-146E4A7DB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738664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A17662-02D7-6FF7-2FDB-6BC0132FB9D4}"/>
              </a:ext>
            </a:extLst>
          </p:cNvPr>
          <p:cNvSpPr txBox="1"/>
          <p:nvPr/>
        </p:nvSpPr>
        <p:spPr>
          <a:xfrm>
            <a:off x="1447800" y="1524000"/>
            <a:ext cx="670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br>
              <a:rPr lang="en-US" dirty="0"/>
            </a:b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In summary, our Text-To-Image synthesis system, powered by Stack-Generative Adversarial Networks (GANs), excels in translating textual descriptions into realistic images. Through a hierarchical generator architecture and adversarial training, it effectively captures semantic nuances and produces high-quality outputs. With its user-friendly interface and broad applications, this system showcases significant potential for various industries, while continued research promises to further refine its capabilities and drive innovation in image synthesis techniques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9178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PROJECT</a:t>
            </a:r>
            <a:r>
              <a:rPr sz="4250" spc="-90" dirty="0"/>
              <a:t> </a:t>
            </a:r>
            <a:r>
              <a:rPr sz="4250" spc="-10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647395-6AB0-01B7-3D83-3B8616FFB76D}"/>
              </a:ext>
            </a:extLst>
          </p:cNvPr>
          <p:cNvSpPr txBox="1"/>
          <p:nvPr/>
        </p:nvSpPr>
        <p:spPr>
          <a:xfrm>
            <a:off x="1920026" y="2986544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Text-To-Image using Stack-GAN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386043-D7D2-682F-D723-6B6A1E6F806C}"/>
              </a:ext>
            </a:extLst>
          </p:cNvPr>
          <p:cNvSpPr txBox="1"/>
          <p:nvPr/>
        </p:nvSpPr>
        <p:spPr>
          <a:xfrm>
            <a:off x="2971800" y="1600200"/>
            <a:ext cx="3657600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Problem Statement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Project overview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End Users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Solution and Its value proposition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Special in Solution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Modelling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Result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07D23B-648A-6621-63A1-9577373B135C}"/>
              </a:ext>
            </a:extLst>
          </p:cNvPr>
          <p:cNvSpPr txBox="1"/>
          <p:nvPr/>
        </p:nvSpPr>
        <p:spPr>
          <a:xfrm>
            <a:off x="1227932" y="2274838"/>
            <a:ext cx="59451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Generating realistic images from textual descriptions, known as Text-To-Image synthesis, poses a significant challenge due to the semantic gap between text and visual content. Existing methods often struggle to produce high-quality images that accurately represent the provided descriptions. In this project, our objective is to address this challenge by developing a Text-To-Image synthesis system using Stack-Generative Adversarial Networks (GANs)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C36407-FBE9-AFC6-3D29-7F6365B7219A}"/>
              </a:ext>
            </a:extLst>
          </p:cNvPr>
          <p:cNvSpPr txBox="1"/>
          <p:nvPr/>
        </p:nvSpPr>
        <p:spPr>
          <a:xfrm>
            <a:off x="914400" y="2438400"/>
            <a:ext cx="792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 project focuses on building a system that can generate realistic images from textual descriptions using Stack-Generative Adversarial Networks (GANs). This involves implementing the Stack-GAN architecture, which comprises multiple stages for refining generated images progressively. The system will take textual descriptions as input and produce corresponding high-quality images that closely align with the provided descriptions.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ACD5DD-19F1-64D3-4560-A6FDFD3710A9}"/>
              </a:ext>
            </a:extLst>
          </p:cNvPr>
          <p:cNvSpPr txBox="1"/>
          <p:nvPr/>
        </p:nvSpPr>
        <p:spPr>
          <a:xfrm>
            <a:off x="1604839" y="1857375"/>
            <a:ext cx="662940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i="0" dirty="0">
                <a:solidFill>
                  <a:srgbClr val="0D0D0D"/>
                </a:solidFill>
                <a:effectLst/>
                <a:latin typeface="Söhne"/>
              </a:rPr>
              <a:t>Content Creators</a:t>
            </a:r>
            <a:endParaRPr lang="en-US" dirty="0">
              <a:solidFill>
                <a:srgbClr val="0D0D0D"/>
              </a:solidFill>
              <a:latin typeface="Söhne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i="0" dirty="0">
                <a:solidFill>
                  <a:srgbClr val="0D0D0D"/>
                </a:solidFill>
                <a:effectLst/>
                <a:latin typeface="Söhne"/>
              </a:rPr>
              <a:t>E-commerce Platforms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i="0" dirty="0">
                <a:solidFill>
                  <a:srgbClr val="0D0D0D"/>
                </a:solidFill>
                <a:effectLst/>
                <a:latin typeface="Söhne"/>
              </a:rPr>
              <a:t>Virtual Reality (VR) and Augmented Reality (AR) Developers 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i="0" dirty="0">
                <a:solidFill>
                  <a:srgbClr val="0D0D0D"/>
                </a:solidFill>
                <a:effectLst/>
                <a:latin typeface="Söhne"/>
              </a:rPr>
              <a:t>Educators and Researchers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i="0" dirty="0">
                <a:solidFill>
                  <a:srgbClr val="0D0D0D"/>
                </a:solidFill>
                <a:effectLst/>
                <a:latin typeface="Söhne"/>
              </a:rPr>
              <a:t>Storytellers and Writers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i="0" dirty="0">
                <a:solidFill>
                  <a:srgbClr val="0D0D0D"/>
                </a:solidFill>
                <a:effectLst/>
                <a:latin typeface="Söhne"/>
              </a:rPr>
              <a:t>Social Media Platforms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i="0" dirty="0">
                <a:solidFill>
                  <a:srgbClr val="0D0D0D"/>
                </a:solidFill>
                <a:effectLst/>
                <a:latin typeface="Söhne"/>
              </a:rPr>
              <a:t>Automated Content Generation Platforms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D88366-4849-75D1-8F89-9517C3D157D8}"/>
              </a:ext>
            </a:extLst>
          </p:cNvPr>
          <p:cNvSpPr txBox="1"/>
          <p:nvPr/>
        </p:nvSpPr>
        <p:spPr>
          <a:xfrm>
            <a:off x="3200400" y="2019300"/>
            <a:ext cx="5486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SOLUTION :</a:t>
            </a:r>
          </a:p>
          <a:p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 proposed solution is efficiently translates textual descriptions into realistic images by leveraging a shared latent space between text and images. By employing the multi-stage refinement process of Stack-GANs, our system produces high-quality, contextually relevant images with fine-grained details. This solution enhances creativity, streamlines content creation processes, and improves user engagement across various applications and industries.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6A265F-4D91-8BE0-8DD4-881FCDBA9032}"/>
              </a:ext>
            </a:extLst>
          </p:cNvPr>
          <p:cNvSpPr txBox="1"/>
          <p:nvPr/>
        </p:nvSpPr>
        <p:spPr>
          <a:xfrm>
            <a:off x="1447800" y="1219200"/>
            <a:ext cx="6629400" cy="3234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br>
              <a:rPr lang="en-US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VALUE PROPOSITION:</a:t>
            </a:r>
          </a:p>
          <a:p>
            <a:pPr algn="l"/>
            <a:endParaRPr lang="en-US" dirty="0">
              <a:solidFill>
                <a:srgbClr val="0D0D0D"/>
              </a:solidFill>
              <a:latin typeface="Söhne"/>
            </a:endParaRPr>
          </a:p>
          <a:p>
            <a:pPr algn="l"/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Bridge semantic gap between text and images.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Generate high-quality, realistic images from textual descriptions.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Enhance creativity and efficiency in content creation.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Improve user engagement through visually compelling content.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Drive innovation and advancement in Text-To-Image synthesis.</a:t>
            </a:r>
          </a:p>
        </p:txBody>
      </p:sp>
    </p:spTree>
    <p:extLst>
      <p:ext uri="{BB962C8B-B14F-4D97-AF65-F5344CB8AC3E}">
        <p14:creationId xmlns:p14="http://schemas.microsoft.com/office/powerpoint/2010/main" val="1268148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299CAB-33F0-BB4A-5044-A0A942256E38}"/>
              </a:ext>
            </a:extLst>
          </p:cNvPr>
          <p:cNvSpPr txBox="1"/>
          <p:nvPr/>
        </p:nvSpPr>
        <p:spPr>
          <a:xfrm>
            <a:off x="2533650" y="2228850"/>
            <a:ext cx="5562600" cy="2680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UNIQUE FEATURES OF OUR SOLUTION:</a:t>
            </a:r>
          </a:p>
          <a:p>
            <a:pPr algn="l"/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Progressive refinement with Stack-GAN architecture.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Shared representation for text and images.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Contextually relevant image generation.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User-friendly interface.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Superior performance and quality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835</Words>
  <Application>Microsoft Office PowerPoint</Application>
  <PresentationFormat>Widescreen</PresentationFormat>
  <Paragraphs>100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Arial</vt:lpstr>
      <vt:lpstr>Calibri</vt:lpstr>
      <vt:lpstr>Söhne</vt:lpstr>
      <vt:lpstr>Trebuchet MS</vt:lpstr>
      <vt:lpstr>Office Theme</vt:lpstr>
      <vt:lpstr>PowerPoint Presentation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PowerPoint Presentation</vt:lpstr>
      <vt:lpstr>THE WOW IN YOUR SOLUTION</vt:lpstr>
      <vt:lpstr>MODELLING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Sharni Kulandaivel</cp:lastModifiedBy>
  <cp:revision>2</cp:revision>
  <dcterms:created xsi:type="dcterms:W3CDTF">2024-04-03T05:24:48Z</dcterms:created>
  <dcterms:modified xsi:type="dcterms:W3CDTF">2024-04-03T17:20:19Z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2024-04-03T00:00:00Z</vt:filetime>
  </property>
  <property fmtid="{D5CDD505-2E9C-101B-9397-08002B2CF9AE}" pid="4" name="Producer">
    <vt:lpwstr>3-Heights(TM) PDF Security Shell 4.8.25.2 (http://www.pdf-tools.com)</vt:lpwstr>
  </property>
</Properties>
</file>