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61" r:id="rId6"/>
    <p:sldId id="259" r:id="rId7"/>
    <p:sldId id="267" r:id="rId8"/>
    <p:sldId id="265" r:id="rId9"/>
    <p:sldId id="268"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658070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261038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152839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133927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192538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143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57320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177888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284217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352287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1/18/2023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‹Nr.›</a:t>
            </a:fld>
            <a:endParaRPr lang="en-US"/>
          </a:p>
        </p:txBody>
      </p:sp>
    </p:spTree>
    <p:extLst>
      <p:ext uri="{BB962C8B-B14F-4D97-AF65-F5344CB8AC3E}">
        <p14:creationId xmlns:p14="http://schemas.microsoft.com/office/powerpoint/2010/main" val="159800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1/18/2023</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‹Nr.›</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280998"/>
      </p:ext>
    </p:extLst>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8">
            <a:extLst>
              <a:ext uri="{FF2B5EF4-FFF2-40B4-BE49-F238E27FC236}">
                <a16:creationId xmlns:a16="http://schemas.microsoft.com/office/drawing/2014/main" id="{F96187D8-B32D-4D1A-8C48-A15933DDC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Weiße Struktur">
            <a:extLst>
              <a:ext uri="{FF2B5EF4-FFF2-40B4-BE49-F238E27FC236}">
                <a16:creationId xmlns:a16="http://schemas.microsoft.com/office/drawing/2014/main" id="{6EFCA9A6-1CA8-ADB2-E59F-3FB22A9EF6CF}"/>
              </a:ext>
            </a:extLst>
          </p:cNvPr>
          <p:cNvPicPr>
            <a:picLocks noChangeAspect="1"/>
          </p:cNvPicPr>
          <p:nvPr/>
        </p:nvPicPr>
        <p:blipFill rotWithShape="1">
          <a:blip r:embed="rId2">
            <a:alphaModFix/>
          </a:blip>
          <a:srcRect b="24243"/>
          <a:stretch/>
        </p:blipFill>
        <p:spPr>
          <a:xfrm>
            <a:off x="0" y="34505"/>
            <a:ext cx="12191980" cy="6857848"/>
          </a:xfrm>
          <a:prstGeom prst="rect">
            <a:avLst/>
          </a:prstGeom>
        </p:spPr>
      </p:pic>
      <p:sp>
        <p:nvSpPr>
          <p:cNvPr id="41" name="Rectangle 20">
            <a:extLst>
              <a:ext uri="{FF2B5EF4-FFF2-40B4-BE49-F238E27FC236}">
                <a16:creationId xmlns:a16="http://schemas.microsoft.com/office/drawing/2014/main" id="{D019BB32-A409-4C93-9090-8BDDC45E5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657600"/>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7CDAA9F8-6CB5-DCC3-EABE-9EDA9F9AD9FA}"/>
              </a:ext>
            </a:extLst>
          </p:cNvPr>
          <p:cNvSpPr>
            <a:spLocks noGrp="1"/>
          </p:cNvSpPr>
          <p:nvPr>
            <p:ph type="ctrTitle"/>
          </p:nvPr>
        </p:nvSpPr>
        <p:spPr>
          <a:xfrm>
            <a:off x="1074314" y="1088571"/>
            <a:ext cx="9958356" cy="2050908"/>
          </a:xfrm>
        </p:spPr>
        <p:txBody>
          <a:bodyPr anchor="t">
            <a:normAutofit/>
          </a:bodyPr>
          <a:lstStyle/>
          <a:p>
            <a:pPr>
              <a:lnSpc>
                <a:spcPct val="90000"/>
              </a:lnSpc>
            </a:pPr>
            <a:r>
              <a:rPr lang="de-DE" sz="3400">
                <a:solidFill>
                  <a:srgbClr val="FFFFFF"/>
                </a:solidFill>
                <a:latin typeface="Times New Roman" panose="02020603050405020304" pitchFamily="18" charset="0"/>
                <a:cs typeface="Times New Roman" panose="02020603050405020304" pitchFamily="18" charset="0"/>
              </a:rPr>
              <a:t>Praxisprojekt</a:t>
            </a:r>
            <a:br>
              <a:rPr lang="de-DE" sz="3400">
                <a:solidFill>
                  <a:srgbClr val="FFFFFF"/>
                </a:solidFill>
                <a:latin typeface="Times New Roman" panose="02020603050405020304" pitchFamily="18" charset="0"/>
                <a:cs typeface="Times New Roman" panose="02020603050405020304" pitchFamily="18" charset="0"/>
              </a:rPr>
            </a:br>
            <a:r>
              <a:rPr lang="de-DE" sz="3400">
                <a:solidFill>
                  <a:srgbClr val="FFFFFF"/>
                </a:solidFill>
                <a:latin typeface="Times New Roman" panose="02020603050405020304" pitchFamily="18" charset="0"/>
                <a:cs typeface="Times New Roman" panose="02020603050405020304" pitchFamily="18" charset="0"/>
              </a:rPr>
              <a:t>   </a:t>
            </a:r>
            <a:br>
              <a:rPr lang="de-DE" sz="3400">
                <a:solidFill>
                  <a:srgbClr val="FFFFFF"/>
                </a:solidFill>
                <a:latin typeface="Times New Roman" panose="02020603050405020304" pitchFamily="18" charset="0"/>
                <a:cs typeface="Times New Roman" panose="02020603050405020304" pitchFamily="18" charset="0"/>
              </a:rPr>
            </a:br>
            <a:r>
              <a:rPr lang="de-DE" sz="3400">
                <a:solidFill>
                  <a:srgbClr val="FFFFFF"/>
                </a:solidFill>
                <a:latin typeface="Times New Roman" panose="02020603050405020304" pitchFamily="18" charset="0"/>
                <a:cs typeface="Times New Roman" panose="02020603050405020304" pitchFamily="18" charset="0"/>
              </a:rPr>
              <a:t>                      Taxis in New York</a:t>
            </a:r>
            <a:br>
              <a:rPr lang="de-DE" sz="3400">
                <a:solidFill>
                  <a:srgbClr val="FFFFFF"/>
                </a:solidFill>
                <a:latin typeface="Times New Roman" panose="02020603050405020304" pitchFamily="18" charset="0"/>
                <a:cs typeface="Times New Roman" panose="02020603050405020304" pitchFamily="18" charset="0"/>
              </a:rPr>
            </a:br>
            <a:endParaRPr lang="de-DE" sz="3400">
              <a:solidFill>
                <a:srgbClr val="FFFFFF"/>
              </a:solidFill>
              <a:latin typeface="Times New Roman" panose="02020603050405020304" pitchFamily="18" charset="0"/>
              <a:cs typeface="Times New Roman" panose="02020603050405020304" pitchFamily="18" charset="0"/>
            </a:endParaRPr>
          </a:p>
        </p:txBody>
      </p:sp>
      <p:cxnSp>
        <p:nvCxnSpPr>
          <p:cNvPr id="42" name="Straight Connector 22">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97558"/>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4ED70DB-1943-4E5C-A1B6-D49DFE440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677195"/>
            <a:ext cx="12192000" cy="2180805"/>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ntertitel 4">
            <a:extLst>
              <a:ext uri="{FF2B5EF4-FFF2-40B4-BE49-F238E27FC236}">
                <a16:creationId xmlns:a16="http://schemas.microsoft.com/office/drawing/2014/main" id="{C1A16E32-269E-2AB8-715C-47AC008CBFFA}"/>
              </a:ext>
            </a:extLst>
          </p:cNvPr>
          <p:cNvSpPr>
            <a:spLocks noGrp="1"/>
          </p:cNvSpPr>
          <p:nvPr>
            <p:ph type="subTitle" idx="1"/>
          </p:nvPr>
        </p:nvSpPr>
        <p:spPr>
          <a:xfrm>
            <a:off x="1097280" y="5920508"/>
            <a:ext cx="2828175" cy="794327"/>
          </a:xfrm>
        </p:spPr>
        <p:txBody>
          <a:bodyPr anchor="b">
            <a:normAutofit/>
          </a:bodyPr>
          <a:lstStyle/>
          <a:p>
            <a:r>
              <a:rPr lang="de-DE" sz="2000" dirty="0">
                <a:solidFill>
                  <a:srgbClr val="FFFFFF"/>
                </a:solidFill>
              </a:rPr>
              <a:t>1.Datenanalyse</a:t>
            </a:r>
          </a:p>
        </p:txBody>
      </p:sp>
      <p:pic>
        <p:nvPicPr>
          <p:cNvPr id="7" name="Grafik 6" descr="Ein Bild, das Text, Straße, draußen, Gebäude enthält.&#10;&#10;Automatisch generierte Beschreibung">
            <a:extLst>
              <a:ext uri="{FF2B5EF4-FFF2-40B4-BE49-F238E27FC236}">
                <a16:creationId xmlns:a16="http://schemas.microsoft.com/office/drawing/2014/main" id="{BCC28077-1456-8FB0-A763-51034CAD8E92}"/>
              </a:ext>
            </a:extLst>
          </p:cNvPr>
          <p:cNvPicPr>
            <a:picLocks noChangeAspect="1"/>
          </p:cNvPicPr>
          <p:nvPr/>
        </p:nvPicPr>
        <p:blipFill>
          <a:blip r:embed="rId3"/>
          <a:stretch>
            <a:fillRect/>
          </a:stretch>
        </p:blipFill>
        <p:spPr>
          <a:xfrm>
            <a:off x="5277637" y="3556001"/>
            <a:ext cx="5147540" cy="2611568"/>
          </a:xfrm>
          <a:prstGeom prst="rect">
            <a:avLst/>
          </a:prstGeom>
        </p:spPr>
      </p:pic>
    </p:spTree>
    <p:extLst>
      <p:ext uri="{BB962C8B-B14F-4D97-AF65-F5344CB8AC3E}">
        <p14:creationId xmlns:p14="http://schemas.microsoft.com/office/powerpoint/2010/main" val="189895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967B3-0D7E-67E9-99FE-535DD4DB5534}"/>
              </a:ext>
            </a:extLst>
          </p:cNvPr>
          <p:cNvSpPr>
            <a:spLocks noGrp="1"/>
          </p:cNvSpPr>
          <p:nvPr>
            <p:ph type="title"/>
          </p:nvPr>
        </p:nvSpPr>
        <p:spPr>
          <a:xfrm>
            <a:off x="914400" y="1371600"/>
            <a:ext cx="10363200" cy="2057400"/>
          </a:xfrm>
        </p:spPr>
        <p:txBody>
          <a:bodyPr>
            <a:normAutofit/>
          </a:bodyPr>
          <a:lstStyle/>
          <a:p>
            <a:r>
              <a:rPr lang="de-DE" sz="2000" dirty="0"/>
              <a:t>Abschließend würde ich empfehlen auf jeden Fall gelbe Taxis einzusetzen und die Möglichkeit des Bezahlens per CC muss</a:t>
            </a:r>
            <a:br>
              <a:rPr lang="de-DE" sz="2000" dirty="0"/>
            </a:br>
            <a:r>
              <a:rPr lang="de-DE" sz="2000" dirty="0"/>
              <a:t>auf jeden Fall gegeben sein.</a:t>
            </a:r>
            <a:br>
              <a:rPr lang="de-DE" sz="2000" dirty="0"/>
            </a:br>
            <a:r>
              <a:rPr lang="de-DE" sz="2000" dirty="0"/>
              <a:t>Personalplanung </a:t>
            </a:r>
            <a:r>
              <a:rPr lang="de-DE" sz="2000" dirty="0" err="1"/>
              <a:t>fokusieren</a:t>
            </a:r>
            <a:r>
              <a:rPr lang="de-DE" sz="2000" dirty="0"/>
              <a:t> auf die drei Tage mit der höchsten Auslastung.</a:t>
            </a:r>
            <a:br>
              <a:rPr lang="de-DE" sz="2000" dirty="0"/>
            </a:br>
            <a:r>
              <a:rPr lang="de-DE" sz="2000" dirty="0" err="1"/>
              <a:t>Mittwochs,Freitags</a:t>
            </a:r>
            <a:r>
              <a:rPr lang="de-DE" sz="2000" dirty="0"/>
              <a:t> und Samstags.</a:t>
            </a:r>
            <a:br>
              <a:rPr lang="de-DE" sz="2000" dirty="0"/>
            </a:br>
            <a:r>
              <a:rPr lang="de-DE" sz="2000" dirty="0"/>
              <a:t>Viel Erfolg.</a:t>
            </a:r>
          </a:p>
        </p:txBody>
      </p:sp>
      <p:sp>
        <p:nvSpPr>
          <p:cNvPr id="3" name="Inhaltsplatzhalter 2">
            <a:extLst>
              <a:ext uri="{FF2B5EF4-FFF2-40B4-BE49-F238E27FC236}">
                <a16:creationId xmlns:a16="http://schemas.microsoft.com/office/drawing/2014/main" id="{48E75D06-2266-1551-F385-9D37BC5594F7}"/>
              </a:ext>
            </a:extLst>
          </p:cNvPr>
          <p:cNvSpPr>
            <a:spLocks noGrp="1"/>
          </p:cNvSpPr>
          <p:nvPr>
            <p:ph idx="1"/>
          </p:nvPr>
        </p:nvSpPr>
        <p:spPr>
          <a:xfrm>
            <a:off x="439947" y="5331125"/>
            <a:ext cx="10363200" cy="443378"/>
          </a:xfrm>
        </p:spPr>
        <p:txBody>
          <a:bodyPr/>
          <a:lstStyle/>
          <a:p>
            <a:r>
              <a:rPr lang="de-DE" dirty="0" err="1"/>
              <a:t>designed</a:t>
            </a:r>
            <a:r>
              <a:rPr lang="de-DE" dirty="0"/>
              <a:t> and </a:t>
            </a:r>
            <a:r>
              <a:rPr lang="de-DE" dirty="0" err="1"/>
              <a:t>created</a:t>
            </a:r>
            <a:r>
              <a:rPr lang="de-DE" dirty="0"/>
              <a:t> </a:t>
            </a:r>
            <a:r>
              <a:rPr lang="de-DE" dirty="0" err="1"/>
              <a:t>by</a:t>
            </a:r>
            <a:r>
              <a:rPr lang="de-DE" dirty="0"/>
              <a:t> Bea Sayda</a:t>
            </a:r>
          </a:p>
        </p:txBody>
      </p:sp>
    </p:spTree>
    <p:extLst>
      <p:ext uri="{BB962C8B-B14F-4D97-AF65-F5344CB8AC3E}">
        <p14:creationId xmlns:p14="http://schemas.microsoft.com/office/powerpoint/2010/main" val="310913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855B8D-DE6E-6FB7-01B9-08262FAB0E32}"/>
              </a:ext>
            </a:extLst>
          </p:cNvPr>
          <p:cNvSpPr>
            <a:spLocks noGrp="1"/>
          </p:cNvSpPr>
          <p:nvPr>
            <p:ph type="title"/>
          </p:nvPr>
        </p:nvSpPr>
        <p:spPr>
          <a:xfrm>
            <a:off x="4091708" y="1126836"/>
            <a:ext cx="2530765" cy="1025237"/>
          </a:xfrm>
        </p:spPr>
        <p:txBody>
          <a:bodyPr/>
          <a:lstStyle/>
          <a:p>
            <a:r>
              <a:rPr lang="de-DE" dirty="0"/>
              <a:t>New York</a:t>
            </a:r>
          </a:p>
        </p:txBody>
      </p:sp>
      <p:sp>
        <p:nvSpPr>
          <p:cNvPr id="3" name="Inhaltsplatzhalter 2">
            <a:extLst>
              <a:ext uri="{FF2B5EF4-FFF2-40B4-BE49-F238E27FC236}">
                <a16:creationId xmlns:a16="http://schemas.microsoft.com/office/drawing/2014/main" id="{2F2BFED6-6176-C9EB-266A-155E86473C99}"/>
              </a:ext>
            </a:extLst>
          </p:cNvPr>
          <p:cNvSpPr>
            <a:spLocks noGrp="1"/>
          </p:cNvSpPr>
          <p:nvPr>
            <p:ph idx="1"/>
          </p:nvPr>
        </p:nvSpPr>
        <p:spPr>
          <a:xfrm>
            <a:off x="914399" y="2087419"/>
            <a:ext cx="10363200" cy="3805382"/>
          </a:xfrm>
        </p:spPr>
        <p:txBody>
          <a:bodyPr/>
          <a:lstStyle/>
          <a:p>
            <a:r>
              <a:rPr lang="de-DE" dirty="0"/>
              <a:t>New York ist eine Stadt der Vereinigten Staaten von Amerika.</a:t>
            </a:r>
          </a:p>
          <a:p>
            <a:r>
              <a:rPr lang="de-DE" dirty="0"/>
              <a:t>Er ist in 5 Bezirke eingeteilt.</a:t>
            </a:r>
          </a:p>
          <a:p>
            <a:r>
              <a:rPr lang="de-DE" dirty="0"/>
              <a:t>Manhattan</a:t>
            </a:r>
          </a:p>
          <a:p>
            <a:r>
              <a:rPr lang="de-DE" dirty="0"/>
              <a:t>Bronx</a:t>
            </a:r>
          </a:p>
          <a:p>
            <a:r>
              <a:rPr lang="de-DE" dirty="0"/>
              <a:t>Brooklyn</a:t>
            </a:r>
          </a:p>
          <a:p>
            <a:r>
              <a:rPr lang="de-DE" dirty="0"/>
              <a:t>Queens</a:t>
            </a:r>
          </a:p>
          <a:p>
            <a:r>
              <a:rPr lang="de-DE" dirty="0" err="1"/>
              <a:t>Staten</a:t>
            </a:r>
            <a:r>
              <a:rPr lang="de-DE" dirty="0"/>
              <a:t> Island</a:t>
            </a:r>
          </a:p>
          <a:p>
            <a:endParaRPr lang="de-DE" dirty="0"/>
          </a:p>
          <a:p>
            <a:endParaRPr lang="de-DE" dirty="0"/>
          </a:p>
          <a:p>
            <a:endParaRPr lang="de-DE" dirty="0"/>
          </a:p>
        </p:txBody>
      </p:sp>
      <p:pic>
        <p:nvPicPr>
          <p:cNvPr id="5" name="Grafik 4" descr="Ein Bild, das Karte enthält.">
            <a:extLst>
              <a:ext uri="{FF2B5EF4-FFF2-40B4-BE49-F238E27FC236}">
                <a16:creationId xmlns:a16="http://schemas.microsoft.com/office/drawing/2014/main" id="{692D8BD5-17A4-3FC2-8738-D939119AB4AC}"/>
              </a:ext>
            </a:extLst>
          </p:cNvPr>
          <p:cNvPicPr>
            <a:picLocks noChangeAspect="1"/>
          </p:cNvPicPr>
          <p:nvPr/>
        </p:nvPicPr>
        <p:blipFill>
          <a:blip r:embed="rId2"/>
          <a:stretch>
            <a:fillRect/>
          </a:stretch>
        </p:blipFill>
        <p:spPr>
          <a:xfrm>
            <a:off x="5926257" y="3429000"/>
            <a:ext cx="3289955" cy="1922220"/>
          </a:xfrm>
          <a:prstGeom prst="rect">
            <a:avLst/>
          </a:prstGeom>
        </p:spPr>
      </p:pic>
    </p:spTree>
    <p:extLst>
      <p:ext uri="{BB962C8B-B14F-4D97-AF65-F5344CB8AC3E}">
        <p14:creationId xmlns:p14="http://schemas.microsoft.com/office/powerpoint/2010/main" val="65504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5D2108-0281-0D58-08E3-BC35C0AACAD2}"/>
              </a:ext>
            </a:extLst>
          </p:cNvPr>
          <p:cNvSpPr>
            <a:spLocks noGrp="1"/>
          </p:cNvSpPr>
          <p:nvPr>
            <p:ph type="title"/>
          </p:nvPr>
        </p:nvSpPr>
        <p:spPr>
          <a:xfrm>
            <a:off x="914400" y="1371600"/>
            <a:ext cx="10363200" cy="1397479"/>
          </a:xfrm>
        </p:spPr>
        <p:txBody>
          <a:bodyPr>
            <a:normAutofit fontScale="90000"/>
          </a:bodyPr>
          <a:lstStyle/>
          <a:p>
            <a:r>
              <a:rPr lang="de-DE" sz="1600" dirty="0"/>
              <a:t>In New York fahren ca. 13000 Taxen umher. Der größte Anteil belegen eindeutig die gelben Taxis, was auch</a:t>
            </a:r>
            <a:br>
              <a:rPr lang="de-DE" sz="1600" dirty="0"/>
            </a:br>
            <a:r>
              <a:rPr lang="de-DE" sz="1600" dirty="0"/>
              <a:t>eindeutig aus dieser Analyse hervorgeht.</a:t>
            </a:r>
            <a:br>
              <a:rPr lang="de-DE" sz="1600" dirty="0"/>
            </a:br>
            <a:br>
              <a:rPr lang="de-DE" sz="1600" dirty="0"/>
            </a:br>
            <a:r>
              <a:rPr lang="de-DE" sz="1600" dirty="0"/>
              <a:t>Gelbe Taxis       Grüne Taxis</a:t>
            </a:r>
            <a:br>
              <a:rPr lang="de-DE" sz="1600" dirty="0"/>
            </a:br>
            <a:r>
              <a:rPr lang="de-DE" sz="1600" dirty="0"/>
              <a:t>5451                     982</a:t>
            </a:r>
            <a:br>
              <a:rPr lang="de-DE" sz="1600" u="sng" dirty="0"/>
            </a:br>
            <a:endParaRPr lang="de-DE" sz="1600" dirty="0">
              <a:solidFill>
                <a:schemeClr val="bg2">
                  <a:lumMod val="10000"/>
                </a:schemeClr>
              </a:solidFill>
              <a:highlight>
                <a:srgbClr val="FFFF00"/>
              </a:highlight>
            </a:endParaRPr>
          </a:p>
        </p:txBody>
      </p:sp>
      <p:sp>
        <p:nvSpPr>
          <p:cNvPr id="7" name="Inhaltsplatzhalter 6">
            <a:extLst>
              <a:ext uri="{FF2B5EF4-FFF2-40B4-BE49-F238E27FC236}">
                <a16:creationId xmlns:a16="http://schemas.microsoft.com/office/drawing/2014/main" id="{74DBF36B-FA3E-784B-9328-0CBC30504000}"/>
              </a:ext>
            </a:extLst>
          </p:cNvPr>
          <p:cNvSpPr>
            <a:spLocks noGrp="1"/>
          </p:cNvSpPr>
          <p:nvPr>
            <p:ph idx="1"/>
          </p:nvPr>
        </p:nvSpPr>
        <p:spPr>
          <a:xfrm>
            <a:off x="914399" y="2551837"/>
            <a:ext cx="10363200" cy="3389992"/>
          </a:xfrm>
        </p:spPr>
        <p:txBody>
          <a:bodyPr>
            <a:normAutofit/>
          </a:bodyPr>
          <a:lstStyle/>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a:p>
            <a:pPr marL="0" indent="0">
              <a:buNone/>
            </a:pPr>
            <a:endParaRPr lang="de-DE" sz="1400" dirty="0"/>
          </a:p>
        </p:txBody>
      </p:sp>
      <p:sp>
        <p:nvSpPr>
          <p:cNvPr id="4" name="Textfeld 3">
            <a:extLst>
              <a:ext uri="{FF2B5EF4-FFF2-40B4-BE49-F238E27FC236}">
                <a16:creationId xmlns:a16="http://schemas.microsoft.com/office/drawing/2014/main" id="{37A2F598-BB83-CCAD-2568-219DA04B0891}"/>
              </a:ext>
            </a:extLst>
          </p:cNvPr>
          <p:cNvSpPr txBox="1"/>
          <p:nvPr/>
        </p:nvSpPr>
        <p:spPr>
          <a:xfrm>
            <a:off x="7338203" y="3201292"/>
            <a:ext cx="4393722" cy="2308324"/>
          </a:xfrm>
          <a:prstGeom prst="rect">
            <a:avLst/>
          </a:prstGeom>
          <a:noFill/>
        </p:spPr>
        <p:txBody>
          <a:bodyPr wrap="square">
            <a:spAutoFit/>
          </a:bodyPr>
          <a:lstStyle/>
          <a:p>
            <a:r>
              <a:rPr lang="de-DE" b="0" i="0" dirty="0">
                <a:solidFill>
                  <a:schemeClr val="accent2">
                    <a:lumMod val="75000"/>
                  </a:schemeClr>
                </a:solidFill>
                <a:effectLst/>
                <a:latin typeface="arial" panose="020B0604020202020204" pitchFamily="34" charset="0"/>
              </a:rPr>
              <a:t>Dass mittlerweile alle Cabs in New York das typische Yellow tragen, ist seit 1967 per Gesetz geregelt: </a:t>
            </a:r>
            <a:r>
              <a:rPr lang="de-DE" b="1" i="0" dirty="0">
                <a:solidFill>
                  <a:schemeClr val="accent2">
                    <a:lumMod val="75000"/>
                  </a:schemeClr>
                </a:solidFill>
                <a:effectLst/>
                <a:latin typeface="arial" panose="020B0604020202020204" pitchFamily="34" charset="0"/>
              </a:rPr>
              <a:t>Um dem Wildwuchs Einhalt zu gebieten und die Verwechslung mit nicht lizenzierten "Gypsy Cabs" auszuschließen</a:t>
            </a:r>
            <a:r>
              <a:rPr lang="de-DE" b="0" i="0" dirty="0">
                <a:solidFill>
                  <a:schemeClr val="accent2">
                    <a:lumMod val="75000"/>
                  </a:schemeClr>
                </a:solidFill>
                <a:effectLst/>
                <a:latin typeface="arial" panose="020B0604020202020204" pitchFamily="34" charset="0"/>
              </a:rPr>
              <a:t>, ist Gelb seitdem die einzige offizielle Taxi-Farbe in der Stadt</a:t>
            </a:r>
            <a:endParaRPr lang="de-DE" dirty="0">
              <a:solidFill>
                <a:schemeClr val="accent2">
                  <a:lumMod val="75000"/>
                </a:schemeClr>
              </a:solidFill>
            </a:endParaRPr>
          </a:p>
        </p:txBody>
      </p:sp>
      <p:pic>
        <p:nvPicPr>
          <p:cNvPr id="9" name="Grafik 8">
            <a:extLst>
              <a:ext uri="{FF2B5EF4-FFF2-40B4-BE49-F238E27FC236}">
                <a16:creationId xmlns:a16="http://schemas.microsoft.com/office/drawing/2014/main" id="{FFD473EE-59FF-2B71-3E25-13CE163E733F}"/>
              </a:ext>
            </a:extLst>
          </p:cNvPr>
          <p:cNvPicPr>
            <a:picLocks noChangeAspect="1"/>
          </p:cNvPicPr>
          <p:nvPr/>
        </p:nvPicPr>
        <p:blipFill>
          <a:blip r:embed="rId2"/>
          <a:stretch>
            <a:fillRect/>
          </a:stretch>
        </p:blipFill>
        <p:spPr>
          <a:xfrm>
            <a:off x="914398" y="2838091"/>
            <a:ext cx="5084074" cy="3726611"/>
          </a:xfrm>
          <a:prstGeom prst="rect">
            <a:avLst/>
          </a:prstGeom>
        </p:spPr>
      </p:pic>
    </p:spTree>
    <p:extLst>
      <p:ext uri="{BB962C8B-B14F-4D97-AF65-F5344CB8AC3E}">
        <p14:creationId xmlns:p14="http://schemas.microsoft.com/office/powerpoint/2010/main" val="346369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648E40-6C5B-EEAB-4653-2076ECD85D8B}"/>
              </a:ext>
            </a:extLst>
          </p:cNvPr>
          <p:cNvSpPr>
            <a:spLocks noGrp="1"/>
          </p:cNvSpPr>
          <p:nvPr>
            <p:ph type="title"/>
          </p:nvPr>
        </p:nvSpPr>
        <p:spPr>
          <a:xfrm>
            <a:off x="914400" y="1371600"/>
            <a:ext cx="4079987" cy="1314443"/>
          </a:xfrm>
        </p:spPr>
        <p:txBody>
          <a:bodyPr>
            <a:normAutofit/>
          </a:bodyPr>
          <a:lstStyle/>
          <a:p>
            <a:r>
              <a:rPr lang="de-DE" dirty="0"/>
              <a:t>Aufnahme der Passagiere</a:t>
            </a:r>
          </a:p>
        </p:txBody>
      </p:sp>
      <p:cxnSp>
        <p:nvCxnSpPr>
          <p:cNvPr id="28" name="Straight Connector 2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E89963D-F6A5-2FCD-A9D9-B778A80DB13A}"/>
              </a:ext>
            </a:extLst>
          </p:cNvPr>
          <p:cNvSpPr>
            <a:spLocks noGrp="1"/>
          </p:cNvSpPr>
          <p:nvPr>
            <p:ph idx="1"/>
          </p:nvPr>
        </p:nvSpPr>
        <p:spPr>
          <a:xfrm>
            <a:off x="914400" y="3833091"/>
            <a:ext cx="4079988" cy="2108738"/>
          </a:xfrm>
        </p:spPr>
        <p:txBody>
          <a:bodyPr>
            <a:normAutofit/>
          </a:bodyPr>
          <a:lstStyle/>
          <a:p>
            <a:r>
              <a:rPr lang="en-US" dirty="0" err="1"/>
              <a:t>Blau</a:t>
            </a:r>
            <a:r>
              <a:rPr lang="en-US" dirty="0"/>
              <a:t> = Manhattan  5268</a:t>
            </a:r>
          </a:p>
          <a:p>
            <a:r>
              <a:rPr lang="en-US" dirty="0"/>
              <a:t>Orange= Queens 657</a:t>
            </a:r>
          </a:p>
          <a:p>
            <a:r>
              <a:rPr lang="en-US" dirty="0" err="1"/>
              <a:t>Grün</a:t>
            </a:r>
            <a:r>
              <a:rPr lang="en-US" dirty="0"/>
              <a:t> = Brooklyn  383</a:t>
            </a:r>
          </a:p>
          <a:p>
            <a:r>
              <a:rPr lang="en-US" dirty="0"/>
              <a:t>Rot= Bronx 99</a:t>
            </a:r>
          </a:p>
        </p:txBody>
      </p:sp>
      <p:pic>
        <p:nvPicPr>
          <p:cNvPr id="4" name="Grafik 3">
            <a:extLst>
              <a:ext uri="{FF2B5EF4-FFF2-40B4-BE49-F238E27FC236}">
                <a16:creationId xmlns:a16="http://schemas.microsoft.com/office/drawing/2014/main" id="{34ED9472-FA75-B8D8-26D9-9000F25BE3EF}"/>
              </a:ext>
            </a:extLst>
          </p:cNvPr>
          <p:cNvPicPr>
            <a:picLocks noChangeAspect="1"/>
          </p:cNvPicPr>
          <p:nvPr/>
        </p:nvPicPr>
        <p:blipFill>
          <a:blip r:embed="rId2"/>
          <a:stretch>
            <a:fillRect/>
          </a:stretch>
        </p:blipFill>
        <p:spPr>
          <a:xfrm>
            <a:off x="7073661" y="1785668"/>
            <a:ext cx="4385472" cy="4442603"/>
          </a:xfrm>
          <a:prstGeom prst="rect">
            <a:avLst/>
          </a:prstGeom>
        </p:spPr>
      </p:pic>
    </p:spTree>
    <p:extLst>
      <p:ext uri="{BB962C8B-B14F-4D97-AF65-F5344CB8AC3E}">
        <p14:creationId xmlns:p14="http://schemas.microsoft.com/office/powerpoint/2010/main" val="275711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2406AF3-EBBD-083A-8B3F-D9D8D1E0A034}"/>
              </a:ext>
            </a:extLst>
          </p:cNvPr>
          <p:cNvSpPr>
            <a:spLocks noGrp="1"/>
          </p:cNvSpPr>
          <p:nvPr>
            <p:ph type="title"/>
          </p:nvPr>
        </p:nvSpPr>
        <p:spPr>
          <a:xfrm>
            <a:off x="378691" y="1031001"/>
            <a:ext cx="4079987" cy="2159570"/>
          </a:xfrm>
        </p:spPr>
        <p:txBody>
          <a:bodyPr vert="horz" lIns="91440" tIns="45720" rIns="91440" bIns="45720" rtlCol="0">
            <a:normAutofit/>
          </a:bodyPr>
          <a:lstStyle/>
          <a:p>
            <a:r>
              <a:rPr lang="en-US" dirty="0" err="1"/>
              <a:t>Absetzen</a:t>
            </a:r>
            <a:r>
              <a:rPr lang="en-US" dirty="0"/>
              <a:t> der </a:t>
            </a:r>
            <a:r>
              <a:rPr lang="en-US" dirty="0" err="1"/>
              <a:t>Passagiere</a:t>
            </a:r>
            <a:endParaRPr lang="en-US" dirty="0"/>
          </a:p>
        </p:txBody>
      </p:sp>
      <p:cxnSp>
        <p:nvCxnSpPr>
          <p:cNvPr id="35" name="Straight Connector 3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Content Placeholder 29">
            <a:extLst>
              <a:ext uri="{FF2B5EF4-FFF2-40B4-BE49-F238E27FC236}">
                <a16:creationId xmlns:a16="http://schemas.microsoft.com/office/drawing/2014/main" id="{316AFAFD-82A5-F32D-2320-65E355088EBF}"/>
              </a:ext>
            </a:extLst>
          </p:cNvPr>
          <p:cNvSpPr>
            <a:spLocks noGrp="1"/>
          </p:cNvSpPr>
          <p:nvPr>
            <p:ph idx="1"/>
          </p:nvPr>
        </p:nvSpPr>
        <p:spPr>
          <a:xfrm>
            <a:off x="914400" y="3667429"/>
            <a:ext cx="4079988" cy="2621228"/>
          </a:xfrm>
        </p:spPr>
        <p:txBody>
          <a:bodyPr>
            <a:normAutofit/>
          </a:bodyPr>
          <a:lstStyle/>
          <a:p>
            <a:r>
              <a:rPr lang="en-US" dirty="0" err="1"/>
              <a:t>Blau</a:t>
            </a:r>
            <a:r>
              <a:rPr lang="en-US" dirty="0"/>
              <a:t> = Manhattan 5206</a:t>
            </a:r>
          </a:p>
          <a:p>
            <a:r>
              <a:rPr lang="en-US" dirty="0"/>
              <a:t>Orange = Queens 542</a:t>
            </a:r>
          </a:p>
          <a:p>
            <a:r>
              <a:rPr lang="en-US" dirty="0" err="1"/>
              <a:t>Grün</a:t>
            </a:r>
            <a:r>
              <a:rPr lang="en-US" dirty="0"/>
              <a:t> = Brooklyn 501</a:t>
            </a:r>
          </a:p>
          <a:p>
            <a:r>
              <a:rPr lang="en-US" dirty="0"/>
              <a:t>Rot = Bronx  137</a:t>
            </a:r>
          </a:p>
          <a:p>
            <a:r>
              <a:rPr lang="en-US" dirty="0"/>
              <a:t>Lila= Staten Island 2</a:t>
            </a:r>
          </a:p>
          <a:p>
            <a:endParaRPr lang="en-US" dirty="0"/>
          </a:p>
        </p:txBody>
      </p:sp>
      <p:pic>
        <p:nvPicPr>
          <p:cNvPr id="7" name="Grafik 6">
            <a:extLst>
              <a:ext uri="{FF2B5EF4-FFF2-40B4-BE49-F238E27FC236}">
                <a16:creationId xmlns:a16="http://schemas.microsoft.com/office/drawing/2014/main" id="{3AB0CA34-BA2E-3B49-15C6-9901C57EB7B8}"/>
              </a:ext>
            </a:extLst>
          </p:cNvPr>
          <p:cNvPicPr>
            <a:picLocks noChangeAspect="1"/>
          </p:cNvPicPr>
          <p:nvPr/>
        </p:nvPicPr>
        <p:blipFill>
          <a:blip r:embed="rId2"/>
          <a:stretch>
            <a:fillRect/>
          </a:stretch>
        </p:blipFill>
        <p:spPr>
          <a:xfrm>
            <a:off x="6357668" y="1250830"/>
            <a:ext cx="5641675" cy="5512279"/>
          </a:xfrm>
          <a:prstGeom prst="rect">
            <a:avLst/>
          </a:prstGeom>
        </p:spPr>
      </p:pic>
    </p:spTree>
    <p:extLst>
      <p:ext uri="{BB962C8B-B14F-4D97-AF65-F5344CB8AC3E}">
        <p14:creationId xmlns:p14="http://schemas.microsoft.com/office/powerpoint/2010/main" val="359783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A289C3D-785F-E5E1-C9E9-70159A030415}"/>
              </a:ext>
            </a:extLst>
          </p:cNvPr>
          <p:cNvSpPr>
            <a:spLocks noGrp="1"/>
          </p:cNvSpPr>
          <p:nvPr>
            <p:ph type="title"/>
          </p:nvPr>
        </p:nvSpPr>
        <p:spPr>
          <a:xfrm>
            <a:off x="914400" y="1371600"/>
            <a:ext cx="4079987" cy="1314443"/>
          </a:xfrm>
        </p:spPr>
        <p:txBody>
          <a:bodyPr>
            <a:normAutofit/>
          </a:bodyPr>
          <a:lstStyle/>
          <a:p>
            <a:r>
              <a:rPr lang="de-DE" sz="3700" dirty="0"/>
              <a:t>Fahrgastbelegung</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D1D685F-7FC5-4355-D87D-95842A7F8A47}"/>
              </a:ext>
            </a:extLst>
          </p:cNvPr>
          <p:cNvSpPr>
            <a:spLocks noGrp="1"/>
          </p:cNvSpPr>
          <p:nvPr>
            <p:ph idx="1"/>
          </p:nvPr>
        </p:nvSpPr>
        <p:spPr>
          <a:xfrm>
            <a:off x="914400" y="2752436"/>
            <a:ext cx="4079988" cy="3343564"/>
          </a:xfrm>
        </p:spPr>
        <p:txBody>
          <a:bodyPr>
            <a:normAutofit lnSpcReduction="10000"/>
          </a:bodyPr>
          <a:lstStyle/>
          <a:p>
            <a:pPr marL="0" indent="0">
              <a:buNone/>
            </a:pPr>
            <a:r>
              <a:rPr lang="en-US" dirty="0" err="1"/>
              <a:t>Hier</a:t>
            </a:r>
            <a:r>
              <a:rPr lang="en-US" dirty="0"/>
              <a:t> </a:t>
            </a:r>
            <a:r>
              <a:rPr lang="en-US" dirty="0" err="1"/>
              <a:t>erkennt</a:t>
            </a:r>
            <a:r>
              <a:rPr lang="en-US" dirty="0"/>
              <a:t> man </a:t>
            </a:r>
            <a:r>
              <a:rPr lang="en-US" dirty="0" err="1"/>
              <a:t>deutlich</a:t>
            </a:r>
            <a:r>
              <a:rPr lang="en-US" dirty="0"/>
              <a:t>,</a:t>
            </a:r>
          </a:p>
          <a:p>
            <a:pPr marL="0" indent="0">
              <a:buNone/>
            </a:pPr>
            <a:r>
              <a:rPr lang="en-US" dirty="0" err="1"/>
              <a:t>wie</a:t>
            </a:r>
            <a:r>
              <a:rPr lang="en-US" dirty="0"/>
              <a:t> </a:t>
            </a:r>
            <a:r>
              <a:rPr lang="en-US" dirty="0" err="1"/>
              <a:t>viele</a:t>
            </a:r>
            <a:r>
              <a:rPr lang="en-US" dirty="0"/>
              <a:t> </a:t>
            </a:r>
            <a:r>
              <a:rPr lang="en-US" dirty="0" err="1"/>
              <a:t>Fahrgäste</a:t>
            </a:r>
            <a:r>
              <a:rPr lang="en-US" dirty="0"/>
              <a:t> pro Taxi</a:t>
            </a:r>
          </a:p>
          <a:p>
            <a:pPr marL="0" indent="0">
              <a:buNone/>
            </a:pPr>
            <a:r>
              <a:rPr lang="en-US" dirty="0" err="1"/>
              <a:t>befördert</a:t>
            </a:r>
            <a:r>
              <a:rPr lang="en-US" dirty="0"/>
              <a:t> </a:t>
            </a:r>
            <a:r>
              <a:rPr lang="en-US" dirty="0" err="1"/>
              <a:t>werden</a:t>
            </a:r>
            <a:r>
              <a:rPr lang="en-US" dirty="0"/>
              <a:t>.</a:t>
            </a:r>
          </a:p>
          <a:p>
            <a:pPr marL="0" indent="0">
              <a:buNone/>
            </a:pPr>
            <a:r>
              <a:rPr lang="en-US" dirty="0" err="1"/>
              <a:t>Aus</a:t>
            </a:r>
            <a:r>
              <a:rPr lang="en-US" dirty="0"/>
              <a:t> dem </a:t>
            </a:r>
            <a:r>
              <a:rPr lang="en-US" dirty="0" err="1"/>
              <a:t>Datensatz</a:t>
            </a:r>
            <a:r>
              <a:rPr lang="en-US" dirty="0"/>
              <a:t> </a:t>
            </a:r>
            <a:r>
              <a:rPr lang="en-US" dirty="0" err="1"/>
              <a:t>ging</a:t>
            </a:r>
            <a:r>
              <a:rPr lang="en-US" dirty="0"/>
              <a:t> </a:t>
            </a:r>
            <a:r>
              <a:rPr lang="en-US" dirty="0" err="1"/>
              <a:t>hervor</a:t>
            </a:r>
            <a:endParaRPr lang="en-US" dirty="0"/>
          </a:p>
          <a:p>
            <a:pPr marL="0" indent="0">
              <a:buNone/>
            </a:pPr>
            <a:r>
              <a:rPr lang="en-US" dirty="0"/>
              <a:t>Das 4678 je </a:t>
            </a:r>
            <a:r>
              <a:rPr lang="en-US" dirty="0" err="1"/>
              <a:t>ein</a:t>
            </a:r>
            <a:r>
              <a:rPr lang="en-US" dirty="0"/>
              <a:t> </a:t>
            </a:r>
            <a:r>
              <a:rPr lang="en-US" dirty="0" err="1"/>
              <a:t>Fahrgast</a:t>
            </a:r>
            <a:r>
              <a:rPr lang="en-US" dirty="0"/>
              <a:t>, 867 je</a:t>
            </a:r>
          </a:p>
          <a:p>
            <a:pPr marL="0" indent="0">
              <a:buNone/>
            </a:pPr>
            <a:r>
              <a:rPr lang="en-US" dirty="0" err="1"/>
              <a:t>zwei</a:t>
            </a:r>
            <a:r>
              <a:rPr lang="en-US" dirty="0"/>
              <a:t> </a:t>
            </a:r>
            <a:r>
              <a:rPr lang="en-US" dirty="0" err="1"/>
              <a:t>Fahrgäste</a:t>
            </a:r>
            <a:r>
              <a:rPr lang="en-US" dirty="0"/>
              <a:t> und 243 je 3</a:t>
            </a:r>
          </a:p>
          <a:p>
            <a:pPr marL="0" indent="0">
              <a:buNone/>
            </a:pPr>
            <a:r>
              <a:rPr lang="en-US" dirty="0" err="1"/>
              <a:t>Fahrgäste</a:t>
            </a:r>
            <a:r>
              <a:rPr lang="en-US" dirty="0"/>
              <a:t> </a:t>
            </a:r>
            <a:r>
              <a:rPr lang="en-US" dirty="0" err="1"/>
              <a:t>beförderten</a:t>
            </a:r>
            <a:r>
              <a:rPr lang="en-US" dirty="0"/>
              <a:t>.</a:t>
            </a:r>
          </a:p>
        </p:txBody>
      </p:sp>
      <p:pic>
        <p:nvPicPr>
          <p:cNvPr id="4" name="Grafik 3">
            <a:extLst>
              <a:ext uri="{FF2B5EF4-FFF2-40B4-BE49-F238E27FC236}">
                <a16:creationId xmlns:a16="http://schemas.microsoft.com/office/drawing/2014/main" id="{1A96EF83-AF10-D4E4-E725-9EBB49AC5559}"/>
              </a:ext>
            </a:extLst>
          </p:cNvPr>
          <p:cNvPicPr>
            <a:picLocks noChangeAspect="1"/>
          </p:cNvPicPr>
          <p:nvPr/>
        </p:nvPicPr>
        <p:blipFill>
          <a:blip r:embed="rId2"/>
          <a:stretch>
            <a:fillRect/>
          </a:stretch>
        </p:blipFill>
        <p:spPr>
          <a:xfrm>
            <a:off x="5669922" y="2248034"/>
            <a:ext cx="5248666" cy="3913640"/>
          </a:xfrm>
          <a:prstGeom prst="rect">
            <a:avLst/>
          </a:prstGeom>
        </p:spPr>
      </p:pic>
    </p:spTree>
    <p:extLst>
      <p:ext uri="{BB962C8B-B14F-4D97-AF65-F5344CB8AC3E}">
        <p14:creationId xmlns:p14="http://schemas.microsoft.com/office/powerpoint/2010/main" val="128839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6A647F-1AA1-DD8B-5DFC-5E9C7370ECCD}"/>
              </a:ext>
            </a:extLst>
          </p:cNvPr>
          <p:cNvSpPr>
            <a:spLocks noGrp="1"/>
          </p:cNvSpPr>
          <p:nvPr>
            <p:ph type="title"/>
          </p:nvPr>
        </p:nvSpPr>
        <p:spPr/>
        <p:txBody>
          <a:bodyPr>
            <a:normAutofit/>
          </a:bodyPr>
          <a:lstStyle/>
          <a:p>
            <a:r>
              <a:rPr lang="de-DE" sz="2400" dirty="0"/>
              <a:t>An </a:t>
            </a:r>
            <a:r>
              <a:rPr lang="de-DE" sz="2400" dirty="0" err="1"/>
              <a:t>Samstagen,Freitagen</a:t>
            </a:r>
            <a:r>
              <a:rPr lang="de-DE" sz="2400" dirty="0"/>
              <a:t> und Mittwochs fahren die Taxis am häufigsten.</a:t>
            </a:r>
            <a:br>
              <a:rPr lang="de-DE" sz="2400" dirty="0"/>
            </a:br>
            <a:r>
              <a:rPr lang="de-DE" sz="2400" dirty="0"/>
              <a:t>Das gilt fürs abholen und absetzen der Fahrgäste gleichermaßen.</a:t>
            </a:r>
          </a:p>
        </p:txBody>
      </p:sp>
      <p:pic>
        <p:nvPicPr>
          <p:cNvPr id="5" name="Inhaltsplatzhalter 4">
            <a:extLst>
              <a:ext uri="{FF2B5EF4-FFF2-40B4-BE49-F238E27FC236}">
                <a16:creationId xmlns:a16="http://schemas.microsoft.com/office/drawing/2014/main" id="{2F83AFC7-4B0F-9076-8403-8355FDD2EF26}"/>
              </a:ext>
            </a:extLst>
          </p:cNvPr>
          <p:cNvPicPr>
            <a:picLocks noGrp="1" noChangeAspect="1"/>
          </p:cNvPicPr>
          <p:nvPr>
            <p:ph idx="1"/>
          </p:nvPr>
        </p:nvPicPr>
        <p:blipFill rotWithShape="1">
          <a:blip r:embed="rId2"/>
          <a:srcRect l="7850" t="-4935" r="-7704" b="48999"/>
          <a:stretch/>
        </p:blipFill>
        <p:spPr>
          <a:xfrm>
            <a:off x="1872791" y="3223967"/>
            <a:ext cx="8446417" cy="3563332"/>
          </a:xfrm>
        </p:spPr>
      </p:pic>
    </p:spTree>
    <p:extLst>
      <p:ext uri="{BB962C8B-B14F-4D97-AF65-F5344CB8AC3E}">
        <p14:creationId xmlns:p14="http://schemas.microsoft.com/office/powerpoint/2010/main" val="256546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23C2C6-FEF7-74C6-6D59-B5B171042DCC}"/>
              </a:ext>
            </a:extLst>
          </p:cNvPr>
          <p:cNvSpPr>
            <a:spLocks noGrp="1"/>
          </p:cNvSpPr>
          <p:nvPr>
            <p:ph type="title"/>
          </p:nvPr>
        </p:nvSpPr>
        <p:spPr/>
        <p:txBody>
          <a:bodyPr/>
          <a:lstStyle/>
          <a:p>
            <a:r>
              <a:rPr lang="de-DE" dirty="0"/>
              <a:t>Payment</a:t>
            </a:r>
          </a:p>
        </p:txBody>
      </p:sp>
      <p:sp>
        <p:nvSpPr>
          <p:cNvPr id="3" name="Inhaltsplatzhalter 2">
            <a:extLst>
              <a:ext uri="{FF2B5EF4-FFF2-40B4-BE49-F238E27FC236}">
                <a16:creationId xmlns:a16="http://schemas.microsoft.com/office/drawing/2014/main" id="{B7CA31AA-3449-508C-6840-ED1B3828366E}"/>
              </a:ext>
            </a:extLst>
          </p:cNvPr>
          <p:cNvSpPr>
            <a:spLocks noGrp="1"/>
          </p:cNvSpPr>
          <p:nvPr>
            <p:ph idx="1"/>
          </p:nvPr>
        </p:nvSpPr>
        <p:spPr>
          <a:xfrm>
            <a:off x="914399" y="2165230"/>
            <a:ext cx="4606507" cy="4527449"/>
          </a:xfrm>
        </p:spPr>
        <p:txBody>
          <a:bodyPr/>
          <a:lstStyle/>
          <a:p>
            <a:r>
              <a:rPr lang="de-DE" dirty="0"/>
              <a:t>Die Fahrgäste zahlen mehr per </a:t>
            </a:r>
            <a:r>
              <a:rPr lang="de-DE" dirty="0" err="1"/>
              <a:t>Credit</a:t>
            </a:r>
            <a:r>
              <a:rPr lang="de-DE" dirty="0"/>
              <a:t> Card als Cash.</a:t>
            </a:r>
          </a:p>
          <a:p>
            <a:r>
              <a:rPr lang="de-DE" dirty="0"/>
              <a:t>Die Analyse ergab ebenfalls das mit </a:t>
            </a:r>
            <a:r>
              <a:rPr lang="de-DE" dirty="0" err="1"/>
              <a:t>Credit</a:t>
            </a:r>
            <a:r>
              <a:rPr lang="de-DE" dirty="0"/>
              <a:t> Card mehr Trinkgeld gegeben wurde.</a:t>
            </a:r>
          </a:p>
          <a:p>
            <a:r>
              <a:rPr lang="de-DE" dirty="0"/>
              <a:t>Bei Barzahlung wurde fast kein Trinkgeld gegeben.</a:t>
            </a:r>
          </a:p>
          <a:p>
            <a:r>
              <a:rPr lang="de-DE" dirty="0"/>
              <a:t>Das Trinkgeld wird von Haus aus schon auf den Fahrtpreis aufgeschlagen und beträgt  20%.</a:t>
            </a:r>
          </a:p>
        </p:txBody>
      </p:sp>
      <p:pic>
        <p:nvPicPr>
          <p:cNvPr id="5" name="Grafik 4">
            <a:extLst>
              <a:ext uri="{FF2B5EF4-FFF2-40B4-BE49-F238E27FC236}">
                <a16:creationId xmlns:a16="http://schemas.microsoft.com/office/drawing/2014/main" id="{AA8DB1CD-E178-E465-E3A6-12B2CE7AF43B}"/>
              </a:ext>
            </a:extLst>
          </p:cNvPr>
          <p:cNvPicPr>
            <a:picLocks noChangeAspect="1"/>
          </p:cNvPicPr>
          <p:nvPr/>
        </p:nvPicPr>
        <p:blipFill>
          <a:blip r:embed="rId2"/>
          <a:stretch>
            <a:fillRect/>
          </a:stretch>
        </p:blipFill>
        <p:spPr>
          <a:xfrm>
            <a:off x="7200064" y="2252303"/>
            <a:ext cx="3721615" cy="3839310"/>
          </a:xfrm>
          <a:prstGeom prst="rect">
            <a:avLst/>
          </a:prstGeom>
        </p:spPr>
      </p:pic>
    </p:spTree>
    <p:extLst>
      <p:ext uri="{BB962C8B-B14F-4D97-AF65-F5344CB8AC3E}">
        <p14:creationId xmlns:p14="http://schemas.microsoft.com/office/powerpoint/2010/main" val="220573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436CB28-75A2-47F7-6E90-2615A84CF0F1}"/>
              </a:ext>
            </a:extLst>
          </p:cNvPr>
          <p:cNvSpPr>
            <a:spLocks noGrp="1"/>
          </p:cNvSpPr>
          <p:nvPr>
            <p:ph type="title"/>
          </p:nvPr>
        </p:nvSpPr>
        <p:spPr>
          <a:xfrm>
            <a:off x="914400" y="1371600"/>
            <a:ext cx="4079987" cy="1314443"/>
          </a:xfrm>
        </p:spPr>
        <p:txBody>
          <a:bodyPr>
            <a:normAutofit/>
          </a:bodyPr>
          <a:lstStyle/>
          <a:p>
            <a:r>
              <a:rPr lang="de-DE" dirty="0" err="1"/>
              <a:t>Stosszeiten</a:t>
            </a:r>
            <a:endParaRPr lang="de-DE" dirty="0"/>
          </a:p>
        </p:txBody>
      </p:sp>
      <p:cxnSp>
        <p:nvCxnSpPr>
          <p:cNvPr id="25" name="Straight Connector 2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C5F4CFC5-4620-23CE-D945-7AF4AB0E924E}"/>
              </a:ext>
            </a:extLst>
          </p:cNvPr>
          <p:cNvSpPr>
            <a:spLocks noGrp="1"/>
          </p:cNvSpPr>
          <p:nvPr>
            <p:ph idx="1"/>
          </p:nvPr>
        </p:nvSpPr>
        <p:spPr>
          <a:xfrm>
            <a:off x="914400" y="2853369"/>
            <a:ext cx="4079988" cy="3088460"/>
          </a:xfrm>
        </p:spPr>
        <p:txBody>
          <a:bodyPr>
            <a:normAutofit fontScale="85000" lnSpcReduction="10000"/>
          </a:bodyPr>
          <a:lstStyle/>
          <a:p>
            <a:r>
              <a:rPr lang="de-DE" dirty="0"/>
              <a:t>Zwischen 17.00 und 20.00 werden die meisten Fahrten gebucht oder beendet.</a:t>
            </a:r>
          </a:p>
          <a:p>
            <a:r>
              <a:rPr lang="de-DE" dirty="0"/>
              <a:t>Das liegt daran das kurze Fahrten überproportional zu beobachten sind.</a:t>
            </a:r>
          </a:p>
          <a:p>
            <a:r>
              <a:rPr lang="de-DE" dirty="0"/>
              <a:t>Freitag und Mittwoch kam es zu längeren Fahrten da der Bezirk  </a:t>
            </a:r>
          </a:p>
          <a:p>
            <a:r>
              <a:rPr lang="de-DE" dirty="0" err="1"/>
              <a:t>Staten</a:t>
            </a:r>
            <a:r>
              <a:rPr lang="de-DE" dirty="0"/>
              <a:t> Island mit angefahren wurde. </a:t>
            </a:r>
          </a:p>
          <a:p>
            <a:endParaRPr lang="de-DE" dirty="0"/>
          </a:p>
          <a:p>
            <a:endParaRPr lang="en-US" dirty="0"/>
          </a:p>
        </p:txBody>
      </p:sp>
      <p:pic>
        <p:nvPicPr>
          <p:cNvPr id="4" name="Grafik 3">
            <a:extLst>
              <a:ext uri="{FF2B5EF4-FFF2-40B4-BE49-F238E27FC236}">
                <a16:creationId xmlns:a16="http://schemas.microsoft.com/office/drawing/2014/main" id="{A6E9F26A-D5A3-2972-E5CA-176B6DD396CD}"/>
              </a:ext>
            </a:extLst>
          </p:cNvPr>
          <p:cNvPicPr>
            <a:picLocks noChangeAspect="1"/>
          </p:cNvPicPr>
          <p:nvPr/>
        </p:nvPicPr>
        <p:blipFill>
          <a:blip r:embed="rId2"/>
          <a:stretch>
            <a:fillRect/>
          </a:stretch>
        </p:blipFill>
        <p:spPr>
          <a:xfrm>
            <a:off x="5587999" y="1717964"/>
            <a:ext cx="6142182" cy="4397528"/>
          </a:xfrm>
          <a:prstGeom prst="rect">
            <a:avLst/>
          </a:prstGeom>
        </p:spPr>
      </p:pic>
    </p:spTree>
    <p:extLst>
      <p:ext uri="{BB962C8B-B14F-4D97-AF65-F5344CB8AC3E}">
        <p14:creationId xmlns:p14="http://schemas.microsoft.com/office/powerpoint/2010/main" val="2971741744"/>
      </p:ext>
    </p:extLst>
  </p:cSld>
  <p:clrMapOvr>
    <a:masterClrMapping/>
  </p:clrMapOvr>
</p:sld>
</file>

<file path=ppt/theme/theme1.xml><?xml version="1.0" encoding="utf-8"?>
<a:theme xmlns:a="http://schemas.openxmlformats.org/drawingml/2006/main" name="D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Damast</Template>
  <TotalTime>0</TotalTime>
  <Words>368</Words>
  <Application>Microsoft Office PowerPoint</Application>
  <PresentationFormat>Breitbild</PresentationFormat>
  <Paragraphs>70</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arial</vt:lpstr>
      <vt:lpstr>Grandview Display</vt:lpstr>
      <vt:lpstr>Times New Roman</vt:lpstr>
      <vt:lpstr>DashVTI</vt:lpstr>
      <vt:lpstr>Praxisprojekt                           Taxis in New York </vt:lpstr>
      <vt:lpstr>New York</vt:lpstr>
      <vt:lpstr>In New York fahren ca. 13000 Taxen umher. Der größte Anteil belegen eindeutig die gelben Taxis, was auch eindeutig aus dieser Analyse hervorgeht.  Gelbe Taxis       Grüne Taxis 5451                     982 </vt:lpstr>
      <vt:lpstr>Aufnahme der Passagiere</vt:lpstr>
      <vt:lpstr>Absetzen der Passagiere</vt:lpstr>
      <vt:lpstr>Fahrgastbelegung</vt:lpstr>
      <vt:lpstr>An Samstagen,Freitagen und Mittwochs fahren die Taxis am häufigsten. Das gilt fürs abholen und absetzen der Fahrgäste gleichermaßen.</vt:lpstr>
      <vt:lpstr>Payment</vt:lpstr>
      <vt:lpstr>Stosszeiten</vt:lpstr>
      <vt:lpstr>Abschließend würde ich empfehlen auf jeden Fall gelbe Taxis einzusetzen und die Möglichkeit des Bezahlens per CC muss auf jeden Fall gegeben sein. Personalplanung fokusieren auf die drei Tage mit der höchsten Auslastung. Mittwochs,Freitags und Samstags. Viel Erfolg.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Praxisprojekt                           Taxis in New York</dc:title>
  <dc:creator>Beate Sayda</dc:creator>
  <cp:lastModifiedBy>Beate Sayda</cp:lastModifiedBy>
  <cp:revision>21</cp:revision>
  <dcterms:created xsi:type="dcterms:W3CDTF">2023-01-12T14:31:44Z</dcterms:created>
  <dcterms:modified xsi:type="dcterms:W3CDTF">2023-01-18T11:08:51Z</dcterms:modified>
</cp:coreProperties>
</file>