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8" r:id="rId1"/>
  </p:sldMasterIdLst>
  <p:notesMasterIdLst>
    <p:notesMasterId r:id="rId26"/>
  </p:notesMasterIdLst>
  <p:sldIdLst>
    <p:sldId id="256" r:id="rId2"/>
    <p:sldId id="268" r:id="rId3"/>
    <p:sldId id="269" r:id="rId4"/>
    <p:sldId id="270" r:id="rId5"/>
    <p:sldId id="271" r:id="rId6"/>
    <p:sldId id="284" r:id="rId7"/>
    <p:sldId id="285" r:id="rId8"/>
    <p:sldId id="286" r:id="rId9"/>
    <p:sldId id="288" r:id="rId10"/>
    <p:sldId id="291" r:id="rId11"/>
    <p:sldId id="292" r:id="rId12"/>
    <p:sldId id="290" r:id="rId13"/>
    <p:sldId id="293" r:id="rId14"/>
    <p:sldId id="289" r:id="rId15"/>
    <p:sldId id="294" r:id="rId16"/>
    <p:sldId id="295" r:id="rId17"/>
    <p:sldId id="296" r:id="rId18"/>
    <p:sldId id="297" r:id="rId19"/>
    <p:sldId id="298" r:id="rId20"/>
    <p:sldId id="299" r:id="rId21"/>
    <p:sldId id="300" r:id="rId22"/>
    <p:sldId id="301" r:id="rId23"/>
    <p:sldId id="302" r:id="rId24"/>
    <p:sldId id="303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DA159612-1D14-4B1A-87A5-45AEF90BAF1E}">
          <p14:sldIdLst>
            <p14:sldId id="256"/>
          </p14:sldIdLst>
        </p14:section>
        <p14:section name="Table" id="{8E880A19-F714-4D9F-8C8C-95C3B18749EB}">
          <p14:sldIdLst>
            <p14:sldId id="268"/>
          </p14:sldIdLst>
        </p14:section>
        <p14:section name="A brief introduction" id="{8543C4D3-BC51-4E78-971D-7D61C8222E73}">
          <p14:sldIdLst>
            <p14:sldId id="269"/>
            <p14:sldId id="270"/>
          </p14:sldIdLst>
        </p14:section>
        <p14:section name="Ananlog Space" id="{E0CABB93-BC3E-42EC-8CDA-789FEBD4A371}">
          <p14:sldIdLst>
            <p14:sldId id="271"/>
          </p14:sldIdLst>
        </p14:section>
        <p14:section name="Example" id="{4D435C22-87B9-417B-8C43-C1E1880D27F7}">
          <p14:sldIdLst>
            <p14:sldId id="284"/>
            <p14:sldId id="285"/>
            <p14:sldId id="286"/>
            <p14:sldId id="288"/>
            <p14:sldId id="291"/>
            <p14:sldId id="292"/>
            <p14:sldId id="290"/>
            <p14:sldId id="293"/>
            <p14:sldId id="289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34" autoAdjust="0"/>
    <p:restoredTop sz="94744" autoAdjust="0"/>
  </p:normalViewPr>
  <p:slideViewPr>
    <p:cSldViewPr snapToGrid="0">
      <p:cViewPr varScale="1">
        <p:scale>
          <a:sx n="79" d="100"/>
          <a:sy n="79" d="100"/>
        </p:scale>
        <p:origin x="787" y="106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</p:sldLst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3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5" Type="http://schemas.openxmlformats.org/officeDocument/2006/relationships/slide" Target="slides/slide5.xml"/><Relationship Id="rId4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AF8680-2248-4233-97D5-7B89CA27594F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8C1DFC-AC79-4D75-B130-ACB054DD1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667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3729C-F1F9-456E-8FFD-F7276998DB97}" type="datetime1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 Introdution to FVTOOL, HajiHeidari-Shahini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A4907-F3B4-4574-AF4F-C67FB964E61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3151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5F4C6-2706-41F9-877A-125DDF2AB949}" type="datetime1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 Introdution to FVTOOL, HajiHeidari-Shahini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A4907-F3B4-4574-AF4F-C67FB964E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587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0C87F-A96A-4193-B934-23AFA698E0D3}" type="datetime1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 Introdution to FVTOOL, HajiHeidari-Shahini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A4907-F3B4-4574-AF4F-C67FB964E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502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D38E-DD02-494A-A0D9-1DC6965043B4}" type="datetime1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 Introdution to FVTOOL, HajiHeidari-Shahini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A4907-F3B4-4574-AF4F-C67FB964E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560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DD8B4-086E-483B-89E0-4674E65F6031}" type="datetime1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 Introdution to FVTOOL, HajiHeidari-Shahini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A4907-F3B4-4574-AF4F-C67FB964E61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4179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87ACD-7234-4E4D-A6B8-CD079A37B03E}" type="datetime1">
              <a:rPr lang="en-US" smtClean="0"/>
              <a:t>5/21/2023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 Introdution to FVTOOL, HajiHeidari-Shahini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A4907-F3B4-4574-AF4F-C67FB964E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86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56B92-019F-410D-93ED-4118B4093D23}" type="datetime1">
              <a:rPr lang="en-US" smtClean="0"/>
              <a:t>5/21/2023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 Introdution to FVTOOL, HajiHeidari-Shahini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A4907-F3B4-4574-AF4F-C67FB964E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707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8457F-7AAC-4840-8230-1A2FBE293BCA}" type="datetime1">
              <a:rPr lang="en-US" smtClean="0"/>
              <a:t>5/21/2023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 Introdution to FVTOOL, HajiHeidari-Shahini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A4907-F3B4-4574-AF4F-C67FB964E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415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88872-0765-4DF0-A809-91D2A7D7F9C7}" type="datetime1">
              <a:rPr lang="en-US" smtClean="0"/>
              <a:t>5/21/2023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An Introdution to FVTOOL, HajiHeidari-Shahini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A4907-F3B4-4574-AF4F-C67FB964E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375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15507EE-CDAC-44BD-B034-DFC858F670BB}" type="datetime1">
              <a:rPr lang="en-US" smtClean="0"/>
              <a:t>5/21/2023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An Introdution to FVTOOL, HajiHeidari-Shahini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6DA4907-F3B4-4574-AF4F-C67FB964E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926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254AE-60EC-4130-B1F6-4068A49A43FE}" type="datetime1">
              <a:rPr lang="en-US" smtClean="0"/>
              <a:t>5/21/2023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 Introdution to FVTOOL, HajiHeidari-Shahini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A4907-F3B4-4574-AF4F-C67FB964E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766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68C4733-F681-4C38-A94A-4E45DD110BF8}" type="datetime1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An Introdution to FVTOOL, HajiHeidari-Shahini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6DA4907-F3B4-4574-AF4F-C67FB964E61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0367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510F6-7686-D2BA-6F3F-1EED848C8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pPr algn="ctr" rtl="1"/>
            <a:r>
              <a:rPr lang="fa-IR" sz="2800" dirty="0">
                <a:latin typeface="B Nazanin+ Bold" panose="02000700000000000000" pitchFamily="2" charset="-78"/>
                <a:cs typeface="B Nazanin+ Bold" panose="02000700000000000000" pitchFamily="2" charset="-78"/>
              </a:rPr>
              <a:t>به نام خدا</a:t>
            </a:r>
            <a:endParaRPr lang="en-US" sz="2800" dirty="0">
              <a:latin typeface="B Nazanin+ Bold" panose="02000700000000000000" pitchFamily="2" charset="-78"/>
              <a:cs typeface="B Nazanin+ Bold" panose="02000700000000000000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53FB7-BFFF-92F7-703D-9E210DBC9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 rtl="1"/>
            <a:r>
              <a:rPr lang="fa-IR" sz="2800" dirty="0">
                <a:latin typeface="B Nazanin+ Black" panose="02000700000000000000" pitchFamily="2" charset="-78"/>
                <a:cs typeface="B Nazanin+ Black" panose="02000700000000000000" pitchFamily="2" charset="-78"/>
              </a:rPr>
              <a:t>مقدمه‌ای بر </a:t>
            </a:r>
            <a:r>
              <a:rPr lang="en-US" sz="2800" dirty="0">
                <a:latin typeface="B Nazanin+ Black" panose="02000700000000000000" pitchFamily="2" charset="-78"/>
                <a:cs typeface="B Nazanin+ Black" panose="02000700000000000000" pitchFamily="2" charset="-78"/>
              </a:rPr>
              <a:t>FVTOOL</a:t>
            </a:r>
            <a:r>
              <a:rPr lang="fa-IR" sz="2800" dirty="0">
                <a:latin typeface="B Nazanin+ Black" panose="02000700000000000000" pitchFamily="2" charset="-78"/>
                <a:cs typeface="B Nazanin+ Black" panose="02000700000000000000" pitchFamily="2" charset="-78"/>
              </a:rPr>
              <a:t> در محیط نرم‌افزار </a:t>
            </a:r>
            <a:r>
              <a:rPr lang="en-US" sz="2800" dirty="0">
                <a:latin typeface="B Nazanin+ Black" panose="02000700000000000000" pitchFamily="2" charset="-78"/>
                <a:cs typeface="B Nazanin+ Black" panose="02000700000000000000" pitchFamily="2" charset="-78"/>
              </a:rPr>
              <a:t>Matlab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6561A7-7515-0384-53F4-01FAC8A182F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ctr" rtl="1"/>
            <a:r>
              <a:rPr lang="fa-IR" sz="20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آزمایشگاه سیستم‌های کنترل خطی</a:t>
            </a:r>
          </a:p>
          <a:p>
            <a:pPr algn="ctr" rtl="1"/>
            <a:r>
              <a:rPr lang="fa-IR" sz="20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سرکار خانم مهندس معروفخانی</a:t>
            </a:r>
          </a:p>
          <a:p>
            <a:pPr algn="ctr" rtl="1"/>
            <a:r>
              <a:rPr lang="fa-IR" sz="20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گروه ۱</a:t>
            </a:r>
          </a:p>
          <a:p>
            <a:pPr algn="ctr" rtl="1"/>
            <a:r>
              <a:rPr lang="fa-IR" sz="20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نیما حاجی‌حیدری ۹۹۲۳۰۱۷</a:t>
            </a:r>
          </a:p>
          <a:p>
            <a:pPr algn="ctr" rtl="1"/>
            <a:r>
              <a:rPr lang="fa-IR" sz="20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مهدی شاهینی     ۹۹۲۳۰۴۰</a:t>
            </a:r>
          </a:p>
          <a:p>
            <a:pPr algn="ctr" rtl="1"/>
            <a:endParaRPr lang="fa-IR" sz="2000" dirty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  <a:p>
            <a:pPr algn="ctr" rtl="1"/>
            <a:r>
              <a:rPr lang="fa-IR" sz="20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بهار ۱۴۰۲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5AD5644-F20A-55ED-852C-A33C837B0A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1091" y="5212080"/>
            <a:ext cx="4508626" cy="91440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46482142-7538-2DA0-B408-25AC0EFD31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2717" y="5212080"/>
            <a:ext cx="1252083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046F6BD8-1CFF-2D7A-AD97-7A5B75E3F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 Introdution to FVTOOL, HajiHeidari-Shahini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AE3C8CE-76F7-F50C-21CE-89B111700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A4907-F3B4-4574-AF4F-C67FB964E61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7255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F4B50-5698-BD93-261B-3FC769620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 Introdution to FVTOOL, HajiHeidari-Shahini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6005B-0285-E00D-2312-8353A6631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A4907-F3B4-4574-AF4F-C67FB964E61D}" type="slidenum">
              <a:rPr lang="en-US" smtClean="0"/>
              <a:t>10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00631B-62BA-0E62-7484-B8C727247D9A}"/>
              </a:ext>
            </a:extLst>
          </p:cNvPr>
          <p:cNvSpPr/>
          <p:nvPr/>
        </p:nvSpPr>
        <p:spPr>
          <a:xfrm>
            <a:off x="0" y="0"/>
            <a:ext cx="12192000" cy="49027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E896B6E-4C4D-030B-3D95-CA6794F40C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84" t="4025" r="8999" b="4196"/>
          <a:stretch/>
        </p:blipFill>
        <p:spPr>
          <a:xfrm>
            <a:off x="1553531" y="73930"/>
            <a:ext cx="9084938" cy="4754880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4C2F2BEE-B661-FBF2-424E-B2DA71275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/>
          <a:lstStyle/>
          <a:p>
            <a:pPr algn="ctr" rtl="1"/>
            <a:r>
              <a:rPr lang="fa-IR" dirty="0">
                <a:latin typeface="B Nazanin+ Bold" panose="02000700000000000000" pitchFamily="2" charset="-78"/>
                <a:cs typeface="B Nazanin+ Bold" panose="02000700000000000000" pitchFamily="2" charset="-78"/>
              </a:rPr>
              <a:t>آنالیز خروجی </a:t>
            </a:r>
            <a:r>
              <a:rPr lang="en-US" dirty="0" err="1">
                <a:latin typeface="B Nazanin+ Bold" panose="02000700000000000000" pitchFamily="2" charset="-78"/>
                <a:cs typeface="B Nazanin+ Bold" panose="02000700000000000000" pitchFamily="2" charset="-78"/>
              </a:rPr>
              <a:t>fvtool</a:t>
            </a:r>
            <a:r>
              <a:rPr lang="fa-IR" dirty="0">
                <a:latin typeface="B Nazanin+ Bold" panose="02000700000000000000" pitchFamily="2" charset="-78"/>
                <a:cs typeface="B Nazanin+ Bold" panose="02000700000000000000" pitchFamily="2" charset="-78"/>
              </a:rPr>
              <a:t>‌ و مقایسه با زمان پیوسته</a:t>
            </a:r>
            <a:endParaRPr lang="en-US" dirty="0">
              <a:latin typeface="B Nazanin+ Bold" panose="02000700000000000000" pitchFamily="2" charset="-78"/>
              <a:cs typeface="B Nazanin+ Bold" panose="02000700000000000000" pitchFamily="2" charset="-78"/>
            </a:endParaRP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61D5A81B-9849-B4F8-C8E0-A8ABEAE5C0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/>
          <a:lstStyle/>
          <a:p>
            <a:pPr algn="ctr" rtl="1"/>
            <a:r>
              <a:rPr lang="fa-IR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نمودار </a:t>
            </a:r>
            <a:r>
              <a:rPr lang="en-US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Bode</a:t>
            </a:r>
            <a:r>
              <a:rPr lang="fa-IR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تابع تبدیل گسسته (اندازه </a:t>
            </a:r>
            <a:r>
              <a:rPr lang="fa-IR" dirty="0" err="1">
                <a:latin typeface="B Nazanin+ Regular" panose="01000506000000020004" pitchFamily="2" charset="-78"/>
                <a:cs typeface="B Nazanin+ Regular" panose="01000506000000020004" pitchFamily="2" charset="-78"/>
              </a:rPr>
              <a:t>نرمالایز</a:t>
            </a:r>
            <a:r>
              <a:rPr lang="fa-IR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شده)</a:t>
            </a:r>
            <a:endParaRPr lang="en-US" dirty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5957173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F4B50-5698-BD93-261B-3FC769620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 Introdution to FVTOOL, HajiHeidari-Shahini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6005B-0285-E00D-2312-8353A6631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A4907-F3B4-4574-AF4F-C67FB964E61D}" type="slidenum">
              <a:rPr lang="en-US" smtClean="0"/>
              <a:t>11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00631B-62BA-0E62-7484-B8C727247D9A}"/>
              </a:ext>
            </a:extLst>
          </p:cNvPr>
          <p:cNvSpPr/>
          <p:nvPr/>
        </p:nvSpPr>
        <p:spPr>
          <a:xfrm>
            <a:off x="0" y="0"/>
            <a:ext cx="12192000" cy="49027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C2F2BEE-B661-FBF2-424E-B2DA71275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/>
          <a:lstStyle/>
          <a:p>
            <a:pPr algn="ctr" rtl="1"/>
            <a:r>
              <a:rPr lang="fa-IR" dirty="0">
                <a:latin typeface="B Nazanin+ Bold" panose="02000700000000000000" pitchFamily="2" charset="-78"/>
                <a:cs typeface="B Nazanin+ Bold" panose="02000700000000000000" pitchFamily="2" charset="-78"/>
              </a:rPr>
              <a:t>آنالیز خروجی </a:t>
            </a:r>
            <a:r>
              <a:rPr lang="en-US" dirty="0" err="1">
                <a:latin typeface="B Nazanin+ Bold" panose="02000700000000000000" pitchFamily="2" charset="-78"/>
                <a:cs typeface="B Nazanin+ Bold" panose="02000700000000000000" pitchFamily="2" charset="-78"/>
              </a:rPr>
              <a:t>fvtool</a:t>
            </a:r>
            <a:r>
              <a:rPr lang="fa-IR" dirty="0">
                <a:latin typeface="B Nazanin+ Bold" panose="02000700000000000000" pitchFamily="2" charset="-78"/>
                <a:cs typeface="B Nazanin+ Bold" panose="02000700000000000000" pitchFamily="2" charset="-78"/>
              </a:rPr>
              <a:t>‌ و مقایسه با زمان پیوسته</a:t>
            </a:r>
            <a:endParaRPr lang="en-US" dirty="0">
              <a:latin typeface="B Nazanin+ Bold" panose="02000700000000000000" pitchFamily="2" charset="-78"/>
              <a:cs typeface="B Nazanin+ Bold" panose="02000700000000000000" pitchFamily="2" charset="-78"/>
            </a:endParaRP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61D5A81B-9849-B4F8-C8E0-A8ABEAE5C0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/>
          <a:lstStyle/>
          <a:p>
            <a:pPr algn="ctr" rtl="1"/>
            <a:r>
              <a:rPr lang="fa-IR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نمودار </a:t>
            </a:r>
            <a:r>
              <a:rPr lang="en-US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Bode</a:t>
            </a:r>
            <a:r>
              <a:rPr lang="fa-IR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تابع تبدیل گسسته (اندازه)</a:t>
            </a:r>
            <a:endParaRPr lang="en-US" dirty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5B3B25-7587-D948-B09F-69A1632D3B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99" t="3855" r="9001" b="4025"/>
          <a:stretch/>
        </p:blipFill>
        <p:spPr>
          <a:xfrm>
            <a:off x="1571233" y="73930"/>
            <a:ext cx="9049534" cy="4754880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16813197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DC103F-FAB4-AF75-B74F-62DA5BD65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 Introdution to FVTOOL, HajiHeidari-Shahini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C35DF-B69A-79F8-5159-50AC10CD8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A4907-F3B4-4574-AF4F-C67FB964E61D}" type="slidenum">
              <a:rPr lang="en-US" smtClean="0"/>
              <a:t>12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A98D3FF-5B36-2748-F902-B153E4C80080}"/>
              </a:ext>
            </a:extLst>
          </p:cNvPr>
          <p:cNvSpPr/>
          <p:nvPr/>
        </p:nvSpPr>
        <p:spPr>
          <a:xfrm>
            <a:off x="0" y="0"/>
            <a:ext cx="12192000" cy="49027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6666750-4226-C265-8B0B-4ECC727448A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33" t="4075" r="6518" b="4108"/>
          <a:stretch/>
        </p:blipFill>
        <p:spPr>
          <a:xfrm>
            <a:off x="1656958" y="73930"/>
            <a:ext cx="8878083" cy="4754880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30B5ED66-8EB4-0887-F4B5-8DD456894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/>
          <a:lstStyle/>
          <a:p>
            <a:pPr algn="ctr" rtl="1"/>
            <a:r>
              <a:rPr lang="fa-IR" dirty="0">
                <a:latin typeface="B Nazanin+ Bold" panose="02000700000000000000" pitchFamily="2" charset="-78"/>
                <a:cs typeface="B Nazanin+ Bold" panose="02000700000000000000" pitchFamily="2" charset="-78"/>
              </a:rPr>
              <a:t>آنالیز خروجی </a:t>
            </a:r>
            <a:r>
              <a:rPr lang="en-US" dirty="0" err="1">
                <a:latin typeface="B Nazanin+ Bold" panose="02000700000000000000" pitchFamily="2" charset="-78"/>
                <a:cs typeface="B Nazanin+ Bold" panose="02000700000000000000" pitchFamily="2" charset="-78"/>
              </a:rPr>
              <a:t>fvtool</a:t>
            </a:r>
            <a:r>
              <a:rPr lang="fa-IR" dirty="0">
                <a:latin typeface="B Nazanin+ Bold" panose="02000700000000000000" pitchFamily="2" charset="-78"/>
                <a:cs typeface="B Nazanin+ Bold" panose="02000700000000000000" pitchFamily="2" charset="-78"/>
              </a:rPr>
              <a:t>‌ و مقایسه با زمان پیوسته</a:t>
            </a:r>
            <a:endParaRPr lang="en-US" dirty="0">
              <a:latin typeface="B Nazanin+ Bold" panose="02000700000000000000" pitchFamily="2" charset="-78"/>
              <a:cs typeface="B Nazanin+ Bold" panose="02000700000000000000" pitchFamily="2" charset="-78"/>
            </a:endParaRP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307D1DFD-8B45-F1A9-9F7D-21AEB318CE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/>
          <a:lstStyle/>
          <a:p>
            <a:pPr algn="ctr" rtl="1"/>
            <a:r>
              <a:rPr lang="fa-IR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نمودار </a:t>
            </a:r>
            <a:r>
              <a:rPr lang="en-US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Bode</a:t>
            </a:r>
            <a:r>
              <a:rPr lang="fa-IR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تابع تبدیل پیوسته (فاز برحسب </a:t>
            </a:r>
            <a:r>
              <a:rPr lang="en-US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Hz</a:t>
            </a:r>
            <a:r>
              <a:rPr lang="fa-IR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و اندازه </a:t>
            </a:r>
            <a:r>
              <a:rPr lang="en-US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abs</a:t>
            </a:r>
            <a:r>
              <a:rPr lang="fa-IR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)</a:t>
            </a:r>
            <a:endParaRPr lang="en-US" dirty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359129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F4B50-5698-BD93-261B-3FC769620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 Introdution to FVTOOL, HajiHeidari-Shahini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6005B-0285-E00D-2312-8353A6631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A4907-F3B4-4574-AF4F-C67FB964E61D}" type="slidenum">
              <a:rPr lang="en-US" smtClean="0"/>
              <a:t>13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00631B-62BA-0E62-7484-B8C727247D9A}"/>
              </a:ext>
            </a:extLst>
          </p:cNvPr>
          <p:cNvSpPr/>
          <p:nvPr/>
        </p:nvSpPr>
        <p:spPr>
          <a:xfrm>
            <a:off x="0" y="0"/>
            <a:ext cx="12192000" cy="49027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C2F2BEE-B661-FBF2-424E-B2DA71275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/>
          <a:lstStyle/>
          <a:p>
            <a:pPr algn="ctr" rtl="1"/>
            <a:r>
              <a:rPr lang="fa-IR" dirty="0">
                <a:latin typeface="B Nazanin+ Bold" panose="02000700000000000000" pitchFamily="2" charset="-78"/>
                <a:cs typeface="B Nazanin+ Bold" panose="02000700000000000000" pitchFamily="2" charset="-78"/>
              </a:rPr>
              <a:t>آنالیز خروجی </a:t>
            </a:r>
            <a:r>
              <a:rPr lang="en-US" dirty="0" err="1">
                <a:latin typeface="B Nazanin+ Bold" panose="02000700000000000000" pitchFamily="2" charset="-78"/>
                <a:cs typeface="B Nazanin+ Bold" panose="02000700000000000000" pitchFamily="2" charset="-78"/>
              </a:rPr>
              <a:t>fvtool</a:t>
            </a:r>
            <a:r>
              <a:rPr lang="fa-IR" dirty="0">
                <a:latin typeface="B Nazanin+ Bold" panose="02000700000000000000" pitchFamily="2" charset="-78"/>
                <a:cs typeface="B Nazanin+ Bold" panose="02000700000000000000" pitchFamily="2" charset="-78"/>
              </a:rPr>
              <a:t>‌ و مقایسه با زمان پیوسته</a:t>
            </a:r>
            <a:endParaRPr lang="en-US" dirty="0">
              <a:latin typeface="B Nazanin+ Bold" panose="02000700000000000000" pitchFamily="2" charset="-78"/>
              <a:cs typeface="B Nazanin+ Bold" panose="02000700000000000000" pitchFamily="2" charset="-78"/>
            </a:endParaRP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61D5A81B-9849-B4F8-C8E0-A8ABEAE5C0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/>
          <a:lstStyle/>
          <a:p>
            <a:pPr algn="ctr" rtl="1"/>
            <a:r>
              <a:rPr lang="fa-IR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نمودار </a:t>
            </a:r>
            <a:r>
              <a:rPr lang="en-US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Bode</a:t>
            </a:r>
            <a:r>
              <a:rPr lang="fa-IR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تابع تبدیل گسسته (در فرکانس پایین)</a:t>
            </a:r>
            <a:endParaRPr lang="en-US" dirty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969E15-1AD4-628C-3A90-6FDA06016B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14" t="4707" r="8048" b="4195"/>
          <a:stretch/>
        </p:blipFill>
        <p:spPr>
          <a:xfrm>
            <a:off x="1512794" y="67137"/>
            <a:ext cx="9166411" cy="4754880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35147703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7DC373-9F78-45A9-7297-359AD1D45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 Introdution to FVTOOL, HajiHeidari-Shahini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F7808A-D8AE-F604-F780-5397AD42D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A4907-F3B4-4574-AF4F-C67FB964E61D}" type="slidenum">
              <a:rPr lang="en-US" smtClean="0"/>
              <a:t>14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ED3209-31AF-E56C-D210-EBAB61253506}"/>
              </a:ext>
            </a:extLst>
          </p:cNvPr>
          <p:cNvSpPr/>
          <p:nvPr/>
        </p:nvSpPr>
        <p:spPr>
          <a:xfrm>
            <a:off x="0" y="0"/>
            <a:ext cx="12192000" cy="49027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0AE3A37-F926-2337-AF75-285EEBFA46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74" t="6384" r="7076" b="4636"/>
          <a:stretch/>
        </p:blipFill>
        <p:spPr>
          <a:xfrm>
            <a:off x="1515398" y="73930"/>
            <a:ext cx="9161204" cy="4754880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F424D549-2389-A1D6-1A34-ADE2E72E1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/>
          <a:lstStyle/>
          <a:p>
            <a:pPr algn="ctr" rtl="1"/>
            <a:r>
              <a:rPr lang="fa-IR" dirty="0">
                <a:latin typeface="B Nazanin+ Bold" panose="02000700000000000000" pitchFamily="2" charset="-78"/>
                <a:cs typeface="B Nazanin+ Bold" panose="02000700000000000000" pitchFamily="2" charset="-78"/>
              </a:rPr>
              <a:t>آنالیز خروجی </a:t>
            </a:r>
            <a:r>
              <a:rPr lang="en-US" dirty="0" err="1">
                <a:latin typeface="B Nazanin+ Bold" panose="02000700000000000000" pitchFamily="2" charset="-78"/>
                <a:cs typeface="B Nazanin+ Bold" panose="02000700000000000000" pitchFamily="2" charset="-78"/>
              </a:rPr>
              <a:t>fvtool</a:t>
            </a:r>
            <a:r>
              <a:rPr lang="fa-IR" dirty="0">
                <a:latin typeface="B Nazanin+ Bold" panose="02000700000000000000" pitchFamily="2" charset="-78"/>
                <a:cs typeface="B Nazanin+ Bold" panose="02000700000000000000" pitchFamily="2" charset="-78"/>
              </a:rPr>
              <a:t>‌ و مقایسه با زمان پیوسته</a:t>
            </a:r>
            <a:endParaRPr lang="en-US" dirty="0">
              <a:latin typeface="B Nazanin+ Bold" panose="02000700000000000000" pitchFamily="2" charset="-78"/>
              <a:cs typeface="B Nazanin+ Bold" panose="02000700000000000000" pitchFamily="2" charset="-78"/>
            </a:endParaRP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3E6B65FD-4C47-FDE6-0903-8D094B20D7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/>
          <a:lstStyle/>
          <a:p>
            <a:pPr algn="ctr" rtl="1"/>
            <a:r>
              <a:rPr lang="fa-IR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نمودار </a:t>
            </a:r>
            <a:r>
              <a:rPr lang="en-US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Bode</a:t>
            </a:r>
            <a:r>
              <a:rPr lang="fa-IR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تابع تبدیل پیوسته (فاز)</a:t>
            </a:r>
            <a:endParaRPr lang="en-US" dirty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942314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F4B50-5698-BD93-261B-3FC769620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 Introdution to FVTOOL, HajiHeidari-Shahini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6005B-0285-E00D-2312-8353A6631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A4907-F3B4-4574-AF4F-C67FB964E61D}" type="slidenum">
              <a:rPr lang="en-US" smtClean="0"/>
              <a:t>15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00631B-62BA-0E62-7484-B8C727247D9A}"/>
              </a:ext>
            </a:extLst>
          </p:cNvPr>
          <p:cNvSpPr/>
          <p:nvPr/>
        </p:nvSpPr>
        <p:spPr>
          <a:xfrm>
            <a:off x="0" y="0"/>
            <a:ext cx="12192000" cy="49027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C2F2BEE-B661-FBF2-424E-B2DA71275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/>
          <a:lstStyle/>
          <a:p>
            <a:pPr algn="ctr" rtl="1"/>
            <a:r>
              <a:rPr lang="fa-IR" dirty="0">
                <a:latin typeface="B Nazanin+ Bold" panose="02000700000000000000" pitchFamily="2" charset="-78"/>
                <a:cs typeface="B Nazanin+ Bold" panose="02000700000000000000" pitchFamily="2" charset="-78"/>
              </a:rPr>
              <a:t>آنالیز خروجی </a:t>
            </a:r>
            <a:r>
              <a:rPr lang="en-US" dirty="0" err="1">
                <a:latin typeface="B Nazanin+ Bold" panose="02000700000000000000" pitchFamily="2" charset="-78"/>
                <a:cs typeface="B Nazanin+ Bold" panose="02000700000000000000" pitchFamily="2" charset="-78"/>
              </a:rPr>
              <a:t>fvtool</a:t>
            </a:r>
            <a:r>
              <a:rPr lang="fa-IR" dirty="0">
                <a:latin typeface="B Nazanin+ Bold" panose="02000700000000000000" pitchFamily="2" charset="-78"/>
                <a:cs typeface="B Nazanin+ Bold" panose="02000700000000000000" pitchFamily="2" charset="-78"/>
              </a:rPr>
              <a:t>‌ و مقایسه با زمان پیوسته</a:t>
            </a:r>
            <a:endParaRPr lang="en-US" dirty="0">
              <a:latin typeface="B Nazanin+ Bold" panose="02000700000000000000" pitchFamily="2" charset="-78"/>
              <a:cs typeface="B Nazanin+ Bold" panose="02000700000000000000" pitchFamily="2" charset="-78"/>
            </a:endParaRP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61D5A81B-9849-B4F8-C8E0-A8ABEAE5C0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/>
          <a:lstStyle/>
          <a:p>
            <a:pPr algn="ctr" rtl="1"/>
            <a:r>
              <a:rPr lang="fa-IR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نمودار </a:t>
            </a:r>
            <a:r>
              <a:rPr lang="en-US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Bode</a:t>
            </a:r>
            <a:r>
              <a:rPr lang="fa-IR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تابع تبدیل گسسته (فاز)</a:t>
            </a:r>
            <a:endParaRPr lang="en-US" dirty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6BF0E2-9150-A092-DC3A-D00FD2653C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0" t="4537" r="8051" b="4196"/>
          <a:stretch/>
        </p:blipFill>
        <p:spPr>
          <a:xfrm>
            <a:off x="1476034" y="73930"/>
            <a:ext cx="9239931" cy="4754880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20162257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F4B50-5698-BD93-261B-3FC769620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 Introdution to FVTOOL, HajiHeidari-Shahini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6005B-0285-E00D-2312-8353A6631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A4907-F3B4-4574-AF4F-C67FB964E61D}" type="slidenum">
              <a:rPr lang="en-US" smtClean="0"/>
              <a:t>16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00631B-62BA-0E62-7484-B8C727247D9A}"/>
              </a:ext>
            </a:extLst>
          </p:cNvPr>
          <p:cNvSpPr/>
          <p:nvPr/>
        </p:nvSpPr>
        <p:spPr>
          <a:xfrm>
            <a:off x="0" y="0"/>
            <a:ext cx="12192000" cy="49027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C2F2BEE-B661-FBF2-424E-B2DA71275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/>
          <a:lstStyle/>
          <a:p>
            <a:pPr algn="ctr" rtl="1"/>
            <a:r>
              <a:rPr lang="fa-IR" dirty="0">
                <a:latin typeface="B Nazanin+ Bold" panose="02000700000000000000" pitchFamily="2" charset="-78"/>
                <a:cs typeface="B Nazanin+ Bold" panose="02000700000000000000" pitchFamily="2" charset="-78"/>
              </a:rPr>
              <a:t>آنالیز خروجی </a:t>
            </a:r>
            <a:r>
              <a:rPr lang="en-US" dirty="0" err="1">
                <a:latin typeface="B Nazanin+ Bold" panose="02000700000000000000" pitchFamily="2" charset="-78"/>
                <a:cs typeface="B Nazanin+ Bold" panose="02000700000000000000" pitchFamily="2" charset="-78"/>
              </a:rPr>
              <a:t>fvtool</a:t>
            </a:r>
            <a:r>
              <a:rPr lang="fa-IR" dirty="0">
                <a:latin typeface="B Nazanin+ Bold" panose="02000700000000000000" pitchFamily="2" charset="-78"/>
                <a:cs typeface="B Nazanin+ Bold" panose="02000700000000000000" pitchFamily="2" charset="-78"/>
              </a:rPr>
              <a:t>‌ و مقایسه با زمان پیوسته</a:t>
            </a:r>
            <a:endParaRPr lang="en-US" dirty="0">
              <a:latin typeface="B Nazanin+ Bold" panose="02000700000000000000" pitchFamily="2" charset="-78"/>
              <a:cs typeface="B Nazanin+ Bold" panose="02000700000000000000" pitchFamily="2" charset="-78"/>
            </a:endParaRP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61D5A81B-9849-B4F8-C8E0-A8ABEAE5C0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/>
          <a:lstStyle/>
          <a:p>
            <a:pPr algn="ctr" rtl="1"/>
            <a:r>
              <a:rPr lang="fa-IR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پاسخ پله تابع تبدیل پیوسته</a:t>
            </a:r>
            <a:endParaRPr lang="en-US" dirty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A4AFFC-6C42-8849-E8FA-58D05504202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71" t="5022" r="6279" b="5487"/>
          <a:stretch/>
        </p:blipFill>
        <p:spPr>
          <a:xfrm>
            <a:off x="1804885" y="73930"/>
            <a:ext cx="8582229" cy="4754880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35343375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F4B50-5698-BD93-261B-3FC769620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 Introdution to FVTOOL, HajiHeidari-Shahini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6005B-0285-E00D-2312-8353A6631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A4907-F3B4-4574-AF4F-C67FB964E61D}" type="slidenum">
              <a:rPr lang="en-US" smtClean="0"/>
              <a:t>17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00631B-62BA-0E62-7484-B8C727247D9A}"/>
              </a:ext>
            </a:extLst>
          </p:cNvPr>
          <p:cNvSpPr/>
          <p:nvPr/>
        </p:nvSpPr>
        <p:spPr>
          <a:xfrm>
            <a:off x="0" y="0"/>
            <a:ext cx="12192000" cy="49027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C2F2BEE-B661-FBF2-424E-B2DA71275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/>
          <a:lstStyle/>
          <a:p>
            <a:pPr algn="ctr" rtl="1"/>
            <a:r>
              <a:rPr lang="fa-IR" dirty="0">
                <a:latin typeface="B Nazanin+ Bold" panose="02000700000000000000" pitchFamily="2" charset="-78"/>
                <a:cs typeface="B Nazanin+ Bold" panose="02000700000000000000" pitchFamily="2" charset="-78"/>
              </a:rPr>
              <a:t>آنالیز خروجی </a:t>
            </a:r>
            <a:r>
              <a:rPr lang="en-US" dirty="0" err="1">
                <a:latin typeface="B Nazanin+ Bold" panose="02000700000000000000" pitchFamily="2" charset="-78"/>
                <a:cs typeface="B Nazanin+ Bold" panose="02000700000000000000" pitchFamily="2" charset="-78"/>
              </a:rPr>
              <a:t>fvtool</a:t>
            </a:r>
            <a:r>
              <a:rPr lang="fa-IR" dirty="0">
                <a:latin typeface="B Nazanin+ Bold" panose="02000700000000000000" pitchFamily="2" charset="-78"/>
                <a:cs typeface="B Nazanin+ Bold" panose="02000700000000000000" pitchFamily="2" charset="-78"/>
              </a:rPr>
              <a:t>‌ و مقایسه با زمان پیوسته</a:t>
            </a:r>
            <a:endParaRPr lang="en-US" dirty="0">
              <a:latin typeface="B Nazanin+ Bold" panose="02000700000000000000" pitchFamily="2" charset="-78"/>
              <a:cs typeface="B Nazanin+ Bold" panose="02000700000000000000" pitchFamily="2" charset="-78"/>
            </a:endParaRP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61D5A81B-9849-B4F8-C8E0-A8ABEAE5C0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/>
          <a:lstStyle/>
          <a:p>
            <a:pPr algn="ctr" rtl="1"/>
            <a:r>
              <a:rPr lang="fa-IR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پاسخ پله تابع تبدیل گسسته</a:t>
            </a:r>
            <a:endParaRPr lang="en-US" dirty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9134CD-CAE0-6AED-7C13-7E76D924C9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0" t="4196" r="9000" b="4878"/>
          <a:stretch/>
        </p:blipFill>
        <p:spPr>
          <a:xfrm>
            <a:off x="1511809" y="73930"/>
            <a:ext cx="9168382" cy="4754880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13500641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F4B50-5698-BD93-261B-3FC769620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 Introdution to FVTOOL, HajiHeidari-Shahini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6005B-0285-E00D-2312-8353A6631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A4907-F3B4-4574-AF4F-C67FB964E61D}" type="slidenum">
              <a:rPr lang="en-US" smtClean="0"/>
              <a:t>18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00631B-62BA-0E62-7484-B8C727247D9A}"/>
              </a:ext>
            </a:extLst>
          </p:cNvPr>
          <p:cNvSpPr/>
          <p:nvPr/>
        </p:nvSpPr>
        <p:spPr>
          <a:xfrm>
            <a:off x="0" y="0"/>
            <a:ext cx="12192000" cy="49027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C2F2BEE-B661-FBF2-424E-B2DA71275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/>
          <a:lstStyle/>
          <a:p>
            <a:pPr algn="ctr" rtl="1"/>
            <a:r>
              <a:rPr lang="fa-IR" dirty="0">
                <a:latin typeface="B Nazanin+ Bold" panose="02000700000000000000" pitchFamily="2" charset="-78"/>
                <a:cs typeface="B Nazanin+ Bold" panose="02000700000000000000" pitchFamily="2" charset="-78"/>
              </a:rPr>
              <a:t>آنالیز خروجی </a:t>
            </a:r>
            <a:r>
              <a:rPr lang="en-US" dirty="0" err="1">
                <a:latin typeface="B Nazanin+ Bold" panose="02000700000000000000" pitchFamily="2" charset="-78"/>
                <a:cs typeface="B Nazanin+ Bold" panose="02000700000000000000" pitchFamily="2" charset="-78"/>
              </a:rPr>
              <a:t>fvtool</a:t>
            </a:r>
            <a:r>
              <a:rPr lang="fa-IR" dirty="0">
                <a:latin typeface="B Nazanin+ Bold" panose="02000700000000000000" pitchFamily="2" charset="-78"/>
                <a:cs typeface="B Nazanin+ Bold" panose="02000700000000000000" pitchFamily="2" charset="-78"/>
              </a:rPr>
              <a:t>‌ و مقایسه با زمان پیوسته</a:t>
            </a:r>
            <a:endParaRPr lang="en-US" dirty="0">
              <a:latin typeface="B Nazanin+ Bold" panose="02000700000000000000" pitchFamily="2" charset="-78"/>
              <a:cs typeface="B Nazanin+ Bold" panose="02000700000000000000" pitchFamily="2" charset="-78"/>
            </a:endParaRP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61D5A81B-9849-B4F8-C8E0-A8ABEAE5C0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/>
          <a:lstStyle/>
          <a:p>
            <a:pPr algn="ctr" rtl="1"/>
            <a:r>
              <a:rPr lang="fa-IR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پاسخ پله تابع تبدیل گسسته</a:t>
            </a:r>
            <a:endParaRPr lang="en-US" dirty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ACE86D4-1351-CB5F-B8CB-BF8167DA2A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74" t="4196" r="9000" b="4196"/>
          <a:stretch/>
        </p:blipFill>
        <p:spPr>
          <a:xfrm>
            <a:off x="1599966" y="73930"/>
            <a:ext cx="8992067" cy="4754880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7244539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F4B50-5698-BD93-261B-3FC769620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 Introdution to FVTOOL, HajiHeidari-Shahini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6005B-0285-E00D-2312-8353A6631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A4907-F3B4-4574-AF4F-C67FB964E61D}" type="slidenum">
              <a:rPr lang="en-US" smtClean="0"/>
              <a:t>19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00631B-62BA-0E62-7484-B8C727247D9A}"/>
              </a:ext>
            </a:extLst>
          </p:cNvPr>
          <p:cNvSpPr/>
          <p:nvPr/>
        </p:nvSpPr>
        <p:spPr>
          <a:xfrm>
            <a:off x="0" y="0"/>
            <a:ext cx="12192000" cy="49027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C2F2BEE-B661-FBF2-424E-B2DA71275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/>
          <a:lstStyle/>
          <a:p>
            <a:pPr algn="ctr" rtl="1"/>
            <a:r>
              <a:rPr lang="fa-IR" dirty="0">
                <a:latin typeface="B Nazanin+ Bold" panose="02000700000000000000" pitchFamily="2" charset="-78"/>
                <a:cs typeface="B Nazanin+ Bold" panose="02000700000000000000" pitchFamily="2" charset="-78"/>
              </a:rPr>
              <a:t>آنالیز خروجی </a:t>
            </a:r>
            <a:r>
              <a:rPr lang="en-US" dirty="0" err="1">
                <a:latin typeface="B Nazanin+ Bold" panose="02000700000000000000" pitchFamily="2" charset="-78"/>
                <a:cs typeface="B Nazanin+ Bold" panose="02000700000000000000" pitchFamily="2" charset="-78"/>
              </a:rPr>
              <a:t>fvtool</a:t>
            </a:r>
            <a:r>
              <a:rPr lang="fa-IR" dirty="0">
                <a:latin typeface="B Nazanin+ Bold" panose="02000700000000000000" pitchFamily="2" charset="-78"/>
                <a:cs typeface="B Nazanin+ Bold" panose="02000700000000000000" pitchFamily="2" charset="-78"/>
              </a:rPr>
              <a:t>‌ و مقایسه با زمان پیوسته</a:t>
            </a:r>
            <a:endParaRPr lang="en-US" dirty="0">
              <a:latin typeface="B Nazanin+ Bold" panose="02000700000000000000" pitchFamily="2" charset="-78"/>
              <a:cs typeface="B Nazanin+ Bold" panose="02000700000000000000" pitchFamily="2" charset="-78"/>
            </a:endParaRP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61D5A81B-9849-B4F8-C8E0-A8ABEAE5C0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/>
          <a:lstStyle/>
          <a:p>
            <a:pPr algn="ctr" rtl="1"/>
            <a:r>
              <a:rPr lang="fa-IR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پاسخ پله تابع تبدیل گسسته</a:t>
            </a:r>
            <a:endParaRPr lang="en-US" dirty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B7D627-EBA5-53FC-77CA-6EE578EEB1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94" t="3855" r="10878" b="4708"/>
          <a:stretch/>
        </p:blipFill>
        <p:spPr>
          <a:xfrm>
            <a:off x="1691527" y="73930"/>
            <a:ext cx="8808946" cy="4754880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748212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B2CEC-889B-22B8-17F7-42A743061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latin typeface="B Nazanin+ Bold" panose="02000700000000000000" pitchFamily="2" charset="-78"/>
                <a:cs typeface="B Nazanin+ Bold" panose="02000700000000000000" pitchFamily="2" charset="-78"/>
              </a:rPr>
              <a:t>فهرست مطالب</a:t>
            </a:r>
            <a:endParaRPr lang="en-US" dirty="0">
              <a:latin typeface="B Nazanin+ Bold" panose="02000700000000000000" pitchFamily="2" charset="-78"/>
              <a:cs typeface="B Nazanin+ Bold" panose="02000700000000000000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E5F58-FBB4-A98D-BAB5-13DA93AE1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dirty="0">
                <a:solidFill>
                  <a:srgbClr val="0070C0"/>
                </a:solidFill>
                <a:latin typeface="B Nazanin+ Black" panose="02000700000000000000" pitchFamily="2" charset="-78"/>
                <a:cs typeface="B Nazanin+ Black" panose="02000700000000000000" pitchFamily="2" charset="-78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معرفی اجمالی</a:t>
            </a:r>
            <a:endParaRPr lang="fa-IR" dirty="0">
              <a:solidFill>
                <a:srgbClr val="0070C0"/>
              </a:solidFill>
              <a:latin typeface="B Nazanin+ Black" panose="02000700000000000000" pitchFamily="2" charset="-78"/>
              <a:cs typeface="B Nazanin+ Black" panose="02000700000000000000" pitchFamily="2" charset="-78"/>
            </a:endParaRPr>
          </a:p>
          <a:p>
            <a:pPr lvl="1" algn="r" rtl="1"/>
            <a:r>
              <a:rPr lang="fa-IR" dirty="0">
                <a:solidFill>
                  <a:srgbClr val="0070C0"/>
                </a:solidFill>
                <a:latin typeface="B Nazanin+ Black" panose="02000700000000000000" pitchFamily="2" charset="-78"/>
                <a:cs typeface="B Nazanin+ Black" panose="02000700000000000000" pitchFamily="2" charset="-78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باز شدن – ورودی گرفتن</a:t>
            </a:r>
            <a:endParaRPr lang="fa-IR" dirty="0">
              <a:solidFill>
                <a:srgbClr val="0070C0"/>
              </a:solidFill>
              <a:latin typeface="B Nazanin+ Black" panose="02000700000000000000" pitchFamily="2" charset="-78"/>
              <a:cs typeface="B Nazanin+ Black" panose="02000700000000000000" pitchFamily="2" charset="-78"/>
            </a:endParaRPr>
          </a:p>
          <a:p>
            <a:pPr lvl="1" algn="r" rtl="1"/>
            <a:r>
              <a:rPr lang="fa-IR" dirty="0">
                <a:solidFill>
                  <a:srgbClr val="0070C0"/>
                </a:solidFill>
                <a:latin typeface="B Nazanin+ Black" panose="02000700000000000000" pitchFamily="2" charset="-78"/>
                <a:cs typeface="B Nazanin+ Black" panose="02000700000000000000" pitchFamily="2" charset="-78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نتایج و خروجی</a:t>
            </a:r>
            <a:endParaRPr lang="en-US" dirty="0">
              <a:solidFill>
                <a:srgbClr val="0070C0"/>
              </a:solidFill>
              <a:latin typeface="B Nazanin+ Black" panose="02000700000000000000" pitchFamily="2" charset="-78"/>
              <a:cs typeface="B Nazanin+ Black" panose="02000700000000000000" pitchFamily="2" charset="-78"/>
            </a:endParaRPr>
          </a:p>
          <a:p>
            <a:pPr algn="r" rtl="1"/>
            <a:r>
              <a:rPr lang="fa-IR" dirty="0">
                <a:solidFill>
                  <a:srgbClr val="0070C0"/>
                </a:solidFill>
                <a:latin typeface="B Nazanin+ Black" panose="02000700000000000000" pitchFamily="2" charset="-78"/>
                <a:cs typeface="B Nazanin+ Black" panose="02000700000000000000" pitchFamily="2" charset="-78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فضای آنالوگ</a:t>
            </a:r>
            <a:endParaRPr lang="fa-IR" dirty="0">
              <a:solidFill>
                <a:srgbClr val="0070C0"/>
              </a:solidFill>
              <a:latin typeface="B Nazanin+ Black" panose="02000700000000000000" pitchFamily="2" charset="-78"/>
              <a:cs typeface="B Nazanin+ Black" panose="02000700000000000000" pitchFamily="2" charset="-78"/>
            </a:endParaRPr>
          </a:p>
          <a:p>
            <a:pPr algn="r" rtl="1"/>
            <a:r>
              <a:rPr lang="fa-IR" dirty="0">
                <a:solidFill>
                  <a:srgbClr val="0070C0"/>
                </a:solidFill>
                <a:latin typeface="B Nazanin+ Black" panose="02000700000000000000" pitchFamily="2" charset="-78"/>
                <a:cs typeface="B Nazanin+ Black" panose="02000700000000000000" pitchFamily="2" charset="-78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تبدیل آنالوگ به دیجیتال</a:t>
            </a:r>
            <a:endParaRPr lang="fa-IR" dirty="0">
              <a:solidFill>
                <a:srgbClr val="0070C0"/>
              </a:solidFill>
              <a:latin typeface="B Nazanin+ Black" panose="02000700000000000000" pitchFamily="2" charset="-78"/>
              <a:cs typeface="B Nazanin+ Black" panose="02000700000000000000" pitchFamily="2" charset="-78"/>
            </a:endParaRPr>
          </a:p>
          <a:p>
            <a:pPr lvl="1" algn="r" rtl="1"/>
            <a:r>
              <a:rPr lang="fa-IR" dirty="0">
                <a:solidFill>
                  <a:srgbClr val="0070C0"/>
                </a:solidFill>
                <a:latin typeface="B Nazanin+ Black" panose="02000700000000000000" pitchFamily="2" charset="-78"/>
                <a:cs typeface="B Nazanin+ Black" panose="02000700000000000000" pitchFamily="2" charset="-78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مثال (با روش </a:t>
            </a:r>
            <a:r>
              <a:rPr lang="en-US" dirty="0">
                <a:solidFill>
                  <a:srgbClr val="0070C0"/>
                </a:solidFill>
                <a:latin typeface="B Nazanin+ Black" panose="02000700000000000000" pitchFamily="2" charset="-78"/>
                <a:cs typeface="B Nazanin+ Black" panose="02000700000000000000" pitchFamily="2" charset="-78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bilinear</a:t>
            </a:r>
            <a:r>
              <a:rPr lang="fa-IR" dirty="0">
                <a:solidFill>
                  <a:srgbClr val="0070C0"/>
                </a:solidFill>
                <a:latin typeface="B Nazanin+ Black" panose="02000700000000000000" pitchFamily="2" charset="-78"/>
                <a:cs typeface="B Nazanin+ Black" panose="02000700000000000000" pitchFamily="2" charset="-78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)</a:t>
            </a:r>
            <a:endParaRPr lang="fa-IR" dirty="0">
              <a:solidFill>
                <a:srgbClr val="0070C0"/>
              </a:solidFill>
              <a:latin typeface="B Nazanin+ Black" panose="02000700000000000000" pitchFamily="2" charset="-78"/>
              <a:cs typeface="B Nazanin+ Black" panose="02000700000000000000" pitchFamily="2" charset="-78"/>
            </a:endParaRPr>
          </a:p>
          <a:p>
            <a:pPr algn="r" rtl="1"/>
            <a:r>
              <a:rPr lang="fa-IR" dirty="0">
                <a:solidFill>
                  <a:srgbClr val="0070C0"/>
                </a:solidFill>
                <a:latin typeface="B Nazanin+ Black" panose="02000700000000000000" pitchFamily="2" charset="-78"/>
                <a:cs typeface="B Nazanin+ Black" panose="02000700000000000000" pitchFamily="2" charset="-78"/>
              </a:rPr>
              <a:t>رفتن به محیط متلب</a:t>
            </a:r>
            <a:endParaRPr lang="en-US" dirty="0">
              <a:solidFill>
                <a:srgbClr val="0070C0"/>
              </a:solidFill>
              <a:latin typeface="B Nazanin+ Black" panose="02000700000000000000" pitchFamily="2" charset="-78"/>
              <a:cs typeface="B Nazanin+ Black" panose="02000700000000000000" pitchFamily="2" charset="-78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116407-1DFA-5C1D-171A-593580253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 Introdution to FVTOOL, HajiHeidari-Shahini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D11D0E-8A99-1EF4-6D34-39C867F55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A4907-F3B4-4574-AF4F-C67FB964E61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3203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F4B50-5698-BD93-261B-3FC769620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 Introdution to FVTOOL, HajiHeidari-Shahini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6005B-0285-E00D-2312-8353A6631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A4907-F3B4-4574-AF4F-C67FB964E61D}" type="slidenum">
              <a:rPr lang="en-US" smtClean="0"/>
              <a:t>20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00631B-62BA-0E62-7484-B8C727247D9A}"/>
              </a:ext>
            </a:extLst>
          </p:cNvPr>
          <p:cNvSpPr/>
          <p:nvPr/>
        </p:nvSpPr>
        <p:spPr>
          <a:xfrm>
            <a:off x="0" y="0"/>
            <a:ext cx="12192000" cy="49027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C2F2BEE-B661-FBF2-424E-B2DA71275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/>
          <a:lstStyle/>
          <a:p>
            <a:pPr algn="ctr" rtl="1"/>
            <a:r>
              <a:rPr lang="fa-IR" dirty="0">
                <a:latin typeface="B Nazanin+ Bold" panose="02000700000000000000" pitchFamily="2" charset="-78"/>
                <a:cs typeface="B Nazanin+ Bold" panose="02000700000000000000" pitchFamily="2" charset="-78"/>
              </a:rPr>
              <a:t>آنالیز خروجی </a:t>
            </a:r>
            <a:r>
              <a:rPr lang="en-US" dirty="0" err="1">
                <a:latin typeface="B Nazanin+ Bold" panose="02000700000000000000" pitchFamily="2" charset="-78"/>
                <a:cs typeface="B Nazanin+ Bold" panose="02000700000000000000" pitchFamily="2" charset="-78"/>
              </a:rPr>
              <a:t>fvtool</a:t>
            </a:r>
            <a:r>
              <a:rPr lang="fa-IR" dirty="0">
                <a:latin typeface="B Nazanin+ Bold" panose="02000700000000000000" pitchFamily="2" charset="-78"/>
                <a:cs typeface="B Nazanin+ Bold" panose="02000700000000000000" pitchFamily="2" charset="-78"/>
              </a:rPr>
              <a:t>‌ و مقایسه با زمان پیوسته</a:t>
            </a:r>
            <a:endParaRPr lang="en-US" dirty="0">
              <a:latin typeface="B Nazanin+ Bold" panose="02000700000000000000" pitchFamily="2" charset="-78"/>
              <a:cs typeface="B Nazanin+ Bold" panose="02000700000000000000" pitchFamily="2" charset="-78"/>
            </a:endParaRP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61D5A81B-9849-B4F8-C8E0-A8ABEAE5C0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/>
          <a:lstStyle/>
          <a:p>
            <a:pPr algn="ctr" rtl="1"/>
            <a:r>
              <a:rPr lang="fa-IR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پاسخ پله تابع تبدیل گسسته</a:t>
            </a:r>
            <a:endParaRPr lang="en-US" dirty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DDCCD9-8C57-4B1E-D563-E0978FA9CFE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73" t="4025" r="11117" b="5049"/>
          <a:stretch/>
        </p:blipFill>
        <p:spPr>
          <a:xfrm>
            <a:off x="1684576" y="73930"/>
            <a:ext cx="8822848" cy="4754880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38830709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F4B50-5698-BD93-261B-3FC769620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 Introdution to FVTOOL, HajiHeidari-Shahini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6005B-0285-E00D-2312-8353A6631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A4907-F3B4-4574-AF4F-C67FB964E61D}" type="slidenum">
              <a:rPr lang="en-US" smtClean="0"/>
              <a:t>21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00631B-62BA-0E62-7484-B8C727247D9A}"/>
              </a:ext>
            </a:extLst>
          </p:cNvPr>
          <p:cNvSpPr/>
          <p:nvPr/>
        </p:nvSpPr>
        <p:spPr>
          <a:xfrm>
            <a:off x="0" y="0"/>
            <a:ext cx="12192000" cy="49027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C2F2BEE-B661-FBF2-424E-B2DA71275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/>
          <a:lstStyle/>
          <a:p>
            <a:pPr algn="ctr" rtl="1"/>
            <a:r>
              <a:rPr lang="fa-IR" dirty="0">
                <a:latin typeface="B Nazanin+ Bold" panose="02000700000000000000" pitchFamily="2" charset="-78"/>
                <a:cs typeface="B Nazanin+ Bold" panose="02000700000000000000" pitchFamily="2" charset="-78"/>
              </a:rPr>
              <a:t>آنالیز خروجی </a:t>
            </a:r>
            <a:r>
              <a:rPr lang="en-US" dirty="0" err="1">
                <a:latin typeface="B Nazanin+ Bold" panose="02000700000000000000" pitchFamily="2" charset="-78"/>
                <a:cs typeface="B Nazanin+ Bold" panose="02000700000000000000" pitchFamily="2" charset="-78"/>
              </a:rPr>
              <a:t>fvtool</a:t>
            </a:r>
            <a:r>
              <a:rPr lang="fa-IR" dirty="0">
                <a:latin typeface="B Nazanin+ Bold" panose="02000700000000000000" pitchFamily="2" charset="-78"/>
                <a:cs typeface="B Nazanin+ Bold" panose="02000700000000000000" pitchFamily="2" charset="-78"/>
              </a:rPr>
              <a:t>‌ و مقایسه با زمان پیوسته</a:t>
            </a:r>
            <a:endParaRPr lang="en-US" dirty="0">
              <a:latin typeface="B Nazanin+ Bold" panose="02000700000000000000" pitchFamily="2" charset="-78"/>
              <a:cs typeface="B Nazanin+ Bold" panose="02000700000000000000" pitchFamily="2" charset="-78"/>
            </a:endParaRP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61D5A81B-9849-B4F8-C8E0-A8ABEAE5C0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/>
          <a:lstStyle/>
          <a:p>
            <a:pPr algn="ctr" rtl="1"/>
            <a:r>
              <a:rPr lang="fa-IR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پاسخ پله تابع تبدیل گسسته</a:t>
            </a:r>
            <a:endParaRPr lang="en-US" dirty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073A9C-7C4B-1798-9097-75E82BFD5D2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34" t="3856" r="10639" b="4537"/>
          <a:stretch/>
        </p:blipFill>
        <p:spPr>
          <a:xfrm>
            <a:off x="1677592" y="73930"/>
            <a:ext cx="8836816" cy="4754880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17055201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F4B50-5698-BD93-261B-3FC769620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 Introdution to FVTOOL, HajiHeidari-Shahini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6005B-0285-E00D-2312-8353A6631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A4907-F3B4-4574-AF4F-C67FB964E61D}" type="slidenum">
              <a:rPr lang="en-US" smtClean="0"/>
              <a:t>22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00631B-62BA-0E62-7484-B8C727247D9A}"/>
              </a:ext>
            </a:extLst>
          </p:cNvPr>
          <p:cNvSpPr/>
          <p:nvPr/>
        </p:nvSpPr>
        <p:spPr>
          <a:xfrm>
            <a:off x="0" y="0"/>
            <a:ext cx="12192000" cy="49027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C2F2BEE-B661-FBF2-424E-B2DA71275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/>
          <a:lstStyle/>
          <a:p>
            <a:pPr algn="ctr" rtl="1"/>
            <a:r>
              <a:rPr lang="fa-IR" dirty="0">
                <a:latin typeface="B Nazanin+ Bold" panose="02000700000000000000" pitchFamily="2" charset="-78"/>
                <a:cs typeface="B Nazanin+ Bold" panose="02000700000000000000" pitchFamily="2" charset="-78"/>
              </a:rPr>
              <a:t>آنالیز خروجی </a:t>
            </a:r>
            <a:r>
              <a:rPr lang="en-US" dirty="0" err="1">
                <a:latin typeface="B Nazanin+ Bold" panose="02000700000000000000" pitchFamily="2" charset="-78"/>
                <a:cs typeface="B Nazanin+ Bold" panose="02000700000000000000" pitchFamily="2" charset="-78"/>
              </a:rPr>
              <a:t>fvtool</a:t>
            </a:r>
            <a:r>
              <a:rPr lang="fa-IR" dirty="0">
                <a:latin typeface="B Nazanin+ Bold" panose="02000700000000000000" pitchFamily="2" charset="-78"/>
                <a:cs typeface="B Nazanin+ Bold" panose="02000700000000000000" pitchFamily="2" charset="-78"/>
              </a:rPr>
              <a:t>‌ و مقایسه با زمان پیوسته</a:t>
            </a:r>
            <a:endParaRPr lang="en-US" dirty="0">
              <a:latin typeface="B Nazanin+ Bold" panose="02000700000000000000" pitchFamily="2" charset="-78"/>
              <a:cs typeface="B Nazanin+ Bold" panose="02000700000000000000" pitchFamily="2" charset="-78"/>
            </a:endParaRP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61D5A81B-9849-B4F8-C8E0-A8ABEAE5C0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/>
          <a:lstStyle/>
          <a:p>
            <a:pPr algn="ctr" rtl="1"/>
            <a:r>
              <a:rPr lang="fa-IR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پاسخ پله تابع تبدیل گسسته</a:t>
            </a:r>
            <a:endParaRPr lang="en-US" dirty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9FF12B-0417-D26B-D46C-F9D228C8DA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14" t="3856" r="9001" b="5049"/>
          <a:stretch/>
        </p:blipFill>
        <p:spPr>
          <a:xfrm>
            <a:off x="1565803" y="73930"/>
            <a:ext cx="9060393" cy="4754880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14141354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F4B50-5698-BD93-261B-3FC769620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 Introdution to FVTOOL, HajiHeidari-Shahini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6005B-0285-E00D-2312-8353A6631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A4907-F3B4-4574-AF4F-C67FB964E61D}" type="slidenum">
              <a:rPr lang="en-US" smtClean="0"/>
              <a:t>23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00631B-62BA-0E62-7484-B8C727247D9A}"/>
              </a:ext>
            </a:extLst>
          </p:cNvPr>
          <p:cNvSpPr/>
          <p:nvPr/>
        </p:nvSpPr>
        <p:spPr>
          <a:xfrm>
            <a:off x="0" y="0"/>
            <a:ext cx="12192000" cy="49027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C2F2BEE-B661-FBF2-424E-B2DA71275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/>
          <a:lstStyle/>
          <a:p>
            <a:pPr algn="ctr" rtl="1"/>
            <a:r>
              <a:rPr lang="fa-IR" dirty="0">
                <a:latin typeface="B Nazanin+ Bold" panose="02000700000000000000" pitchFamily="2" charset="-78"/>
                <a:cs typeface="B Nazanin+ Bold" panose="02000700000000000000" pitchFamily="2" charset="-78"/>
              </a:rPr>
              <a:t>آنالیز خروجی </a:t>
            </a:r>
            <a:r>
              <a:rPr lang="en-US" dirty="0" err="1">
                <a:latin typeface="B Nazanin+ Bold" panose="02000700000000000000" pitchFamily="2" charset="-78"/>
                <a:cs typeface="B Nazanin+ Bold" panose="02000700000000000000" pitchFamily="2" charset="-78"/>
              </a:rPr>
              <a:t>fvtool</a:t>
            </a:r>
            <a:r>
              <a:rPr lang="fa-IR" dirty="0">
                <a:latin typeface="B Nazanin+ Bold" panose="02000700000000000000" pitchFamily="2" charset="-78"/>
                <a:cs typeface="B Nazanin+ Bold" panose="02000700000000000000" pitchFamily="2" charset="-78"/>
              </a:rPr>
              <a:t>‌ و مقایسه با زمان پیوسته</a:t>
            </a:r>
            <a:endParaRPr lang="en-US" dirty="0">
              <a:latin typeface="B Nazanin+ Bold" panose="02000700000000000000" pitchFamily="2" charset="-78"/>
              <a:cs typeface="B Nazanin+ Bold" panose="02000700000000000000" pitchFamily="2" charset="-78"/>
            </a:endParaRP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61D5A81B-9849-B4F8-C8E0-A8ABEAE5C0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/>
          <a:lstStyle/>
          <a:p>
            <a:pPr algn="ctr" rtl="1"/>
            <a:r>
              <a:rPr lang="fa-IR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مکان هندسی تابع تبدیل پیوسته</a:t>
            </a:r>
            <a:endParaRPr lang="en-US" dirty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65913E-07DD-BA5C-41AF-2D0150E93B2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92" t="6420" r="8049" b="4866"/>
          <a:stretch/>
        </p:blipFill>
        <p:spPr>
          <a:xfrm>
            <a:off x="1855580" y="73930"/>
            <a:ext cx="8480839" cy="4754880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9867536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F4B50-5698-BD93-261B-3FC769620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 Introdution to FVTOOL, HajiHeidari-Shahini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6005B-0285-E00D-2312-8353A6631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A4907-F3B4-4574-AF4F-C67FB964E61D}" type="slidenum">
              <a:rPr lang="en-US" smtClean="0"/>
              <a:t>24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00631B-62BA-0E62-7484-B8C727247D9A}"/>
              </a:ext>
            </a:extLst>
          </p:cNvPr>
          <p:cNvSpPr/>
          <p:nvPr/>
        </p:nvSpPr>
        <p:spPr>
          <a:xfrm>
            <a:off x="0" y="0"/>
            <a:ext cx="12192000" cy="49027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C2F2BEE-B661-FBF2-424E-B2DA71275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/>
          <a:lstStyle/>
          <a:p>
            <a:pPr algn="ctr" rtl="1"/>
            <a:r>
              <a:rPr lang="fa-IR" dirty="0">
                <a:latin typeface="B Nazanin+ Bold" panose="02000700000000000000" pitchFamily="2" charset="-78"/>
                <a:cs typeface="B Nazanin+ Bold" panose="02000700000000000000" pitchFamily="2" charset="-78"/>
              </a:rPr>
              <a:t>آنالیز خروجی </a:t>
            </a:r>
            <a:r>
              <a:rPr lang="en-US" dirty="0" err="1">
                <a:latin typeface="B Nazanin+ Bold" panose="02000700000000000000" pitchFamily="2" charset="-78"/>
                <a:cs typeface="B Nazanin+ Bold" panose="02000700000000000000" pitchFamily="2" charset="-78"/>
              </a:rPr>
              <a:t>fvtool</a:t>
            </a:r>
            <a:r>
              <a:rPr lang="fa-IR" dirty="0">
                <a:latin typeface="B Nazanin+ Bold" panose="02000700000000000000" pitchFamily="2" charset="-78"/>
                <a:cs typeface="B Nazanin+ Bold" panose="02000700000000000000" pitchFamily="2" charset="-78"/>
              </a:rPr>
              <a:t>‌ و مقایسه با زمان پیوسته</a:t>
            </a:r>
            <a:endParaRPr lang="en-US" dirty="0">
              <a:latin typeface="B Nazanin+ Bold" panose="02000700000000000000" pitchFamily="2" charset="-78"/>
              <a:cs typeface="B Nazanin+ Bold" panose="02000700000000000000" pitchFamily="2" charset="-78"/>
            </a:endParaRP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61D5A81B-9849-B4F8-C8E0-A8ABEAE5C0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/>
          <a:lstStyle/>
          <a:p>
            <a:pPr algn="ctr" rtl="1"/>
            <a:r>
              <a:rPr lang="fa-IR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مکان هندسی تابع تبدیل گسسته</a:t>
            </a:r>
            <a:endParaRPr lang="en-US" dirty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391E68-5233-02E2-BA40-9AA2AF2CD8A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14" t="4196" r="12553" b="5049"/>
          <a:stretch/>
        </p:blipFill>
        <p:spPr>
          <a:xfrm>
            <a:off x="2587936" y="73930"/>
            <a:ext cx="7016128" cy="475488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448102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D9D8F-DBF2-C7FC-2210-D6C98348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latin typeface="B Nazanin+ Black" panose="02000700000000000000" pitchFamily="2" charset="-78"/>
                <a:cs typeface="B Nazanin+ Black" panose="02000700000000000000" pitchFamily="2" charset="-78"/>
              </a:rPr>
              <a:t>معرفی اجمالی</a:t>
            </a:r>
            <a:br>
              <a:rPr lang="en-US" dirty="0">
                <a:latin typeface="B Nazanin+ Black" panose="02000700000000000000" pitchFamily="2" charset="-78"/>
                <a:cs typeface="B Nazanin+ Black" panose="02000700000000000000" pitchFamily="2" charset="-78"/>
              </a:rPr>
            </a:br>
            <a:r>
              <a:rPr lang="fa-IR" sz="2800" dirty="0">
                <a:latin typeface="B Nazanin+ Black" panose="02000700000000000000" pitchFamily="2" charset="-78"/>
                <a:cs typeface="B Nazanin+ Black" panose="02000700000000000000" pitchFamily="2" charset="-78"/>
              </a:rPr>
              <a:t>نحوه باز شدن و ساختار ورودی</a:t>
            </a:r>
            <a:endParaRPr lang="en-US" dirty="0">
              <a:latin typeface="B Nazanin+ Black" panose="02000700000000000000" pitchFamily="2" charset="-78"/>
              <a:cs typeface="B Nazanin+ Black" panose="02000700000000000000" pitchFamily="2" charset="-7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C6534A-7C5A-B62F-9A5C-CA35FA44BDAC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6243898" y="1845734"/>
                <a:ext cx="4937760" cy="4023359"/>
              </a:xfrm>
            </p:spPr>
            <p:txBody>
              <a:bodyPr>
                <a:normAutofit/>
              </a:bodyPr>
              <a:lstStyle/>
              <a:p>
                <a:pPr algn="r" rtl="1">
                  <a:buFont typeface="Wingdings" panose="05000000000000000000" pitchFamily="2" charset="2"/>
                  <a:buChar char="v"/>
                </a:pPr>
                <a:r>
                  <a:rPr lang="fa-IR" sz="1800" dirty="0">
                    <a:latin typeface="B Nazanin+ Regular" panose="01000506000000020004" pitchFamily="2" charset="-78"/>
                    <a:cs typeface="B Nazanin+ Regular" panose="01000506000000020004" pitchFamily="2" charset="-78"/>
                  </a:rPr>
                  <a:t>مبتنی بر </a:t>
                </a:r>
                <a:r>
                  <a:rPr lang="fa-IR" sz="1800" dirty="0" err="1">
                    <a:latin typeface="B Nazanin+ Regular" panose="01000506000000020004" pitchFamily="2" charset="-78"/>
                    <a:cs typeface="B Nazanin+ Regular" panose="01000506000000020004" pitchFamily="2" charset="-78"/>
                  </a:rPr>
                  <a:t>سیستم‌ها</a:t>
                </a:r>
                <a:r>
                  <a:rPr lang="fa-IR" sz="1800" dirty="0">
                    <a:latin typeface="B Nazanin+ Regular" panose="01000506000000020004" pitchFamily="2" charset="-78"/>
                    <a:cs typeface="B Nazanin+ Regular" panose="01000506000000020004" pitchFamily="2" charset="-78"/>
                  </a:rPr>
                  <a:t> و فیلترهای دیجیتال و تجزیه و تحلیل </a:t>
                </a:r>
                <a:r>
                  <a:rPr lang="fa-IR" sz="1800" dirty="0" err="1">
                    <a:latin typeface="B Nazanin+ Regular" panose="01000506000000020004" pitchFamily="2" charset="-78"/>
                    <a:cs typeface="B Nazanin+ Regular" panose="01000506000000020004" pitchFamily="2" charset="-78"/>
                  </a:rPr>
                  <a:t>آن‌ها</a:t>
                </a:r>
                <a:endParaRPr lang="fa-IR" sz="1800" dirty="0">
                  <a:latin typeface="B Nazanin+ Regular" panose="01000506000000020004" pitchFamily="2" charset="-78"/>
                  <a:cs typeface="B Nazanin+ Regular" panose="01000506000000020004" pitchFamily="2" charset="-78"/>
                </a:endParaRPr>
              </a:p>
              <a:p>
                <a:pPr algn="r" rtl="1">
                  <a:buFont typeface="Wingdings" panose="05000000000000000000" pitchFamily="2" charset="2"/>
                  <a:buChar char="v"/>
                </a:pPr>
                <a:r>
                  <a:rPr lang="fa-IR" dirty="0" err="1">
                    <a:latin typeface="B Nazanin+ Regular" panose="01000506000000020004" pitchFamily="2" charset="-78"/>
                    <a:cs typeface="B Nazanin+ Regular" panose="01000506000000020004" pitchFamily="2" charset="-78"/>
                  </a:rPr>
                  <a:t>نحوه‌ی</a:t>
                </a:r>
                <a:r>
                  <a:rPr lang="fa-IR" dirty="0">
                    <a:latin typeface="B Nazanin+ Regular" panose="01000506000000020004" pitchFamily="2" charset="-78"/>
                    <a:cs typeface="B Nazanin+ Regular" panose="01000506000000020004" pitchFamily="2" charset="-78"/>
                  </a:rPr>
                  <a:t> باز کردن - ورودی دادن:</a:t>
                </a:r>
              </a:p>
              <a:p>
                <a:pPr lvl="1" algn="r" rtl="1">
                  <a:buFont typeface="Arial" panose="020B0604020202020204" pitchFamily="34" charset="0"/>
                  <a:buChar char="•"/>
                </a:pPr>
                <a:r>
                  <a:rPr lang="fa-IR" dirty="0">
                    <a:latin typeface="B Nazanin+ Regular" panose="01000506000000020004" pitchFamily="2" charset="-78"/>
                    <a:cs typeface="B Nazanin+ Regular" panose="01000506000000020004" pitchFamily="2" charset="-78"/>
                  </a:rPr>
                  <a:t>ضرایب صورت و مخرج تابع تبدیل </a:t>
                </a:r>
                <a:r>
                  <a:rPr lang="fa-IR" u="sng" dirty="0">
                    <a:latin typeface="B Nazanin+ Regular" panose="01000506000000020004" pitchFamily="2" charset="-78"/>
                    <a:cs typeface="B Nazanin+ Regular" panose="01000506000000020004" pitchFamily="2" charset="-78"/>
                  </a:rPr>
                  <a:t>فیلتر دیجیتال</a:t>
                </a:r>
                <a:r>
                  <a:rPr lang="fa-IR" dirty="0">
                    <a:latin typeface="B Nazanin+ Regular" panose="01000506000000020004" pitchFamily="2" charset="-78"/>
                    <a:cs typeface="B Nazanin+ Regular" panose="01000506000000020004" pitchFamily="2" charset="-78"/>
                  </a:rPr>
                  <a:t> (ضرایب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B Nazanin+ Regular" panose="01000506000000020004" pitchFamily="2" charset="-78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B Nazanin+ Regular" panose="01000506000000020004" pitchFamily="2" charset="-78"/>
                          </a:rPr>
                          <m:t>𝑧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B Nazanin+ Regular" panose="01000506000000020004" pitchFamily="2" charset="-78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B Nazanin+ Regular" panose="01000506000000020004" pitchFamily="2" charset="-78"/>
                          </a:rPr>
                          <m:t>1</m:t>
                        </m:r>
                      </m:sup>
                    </m:sSup>
                  </m:oMath>
                </a14:m>
                <a:r>
                  <a:rPr lang="fa-IR" dirty="0">
                    <a:latin typeface="B Nazanin+ Regular" panose="01000506000000020004" pitchFamily="2" charset="-78"/>
                    <a:cs typeface="B Nazanin+ Regular" panose="01000506000000020004" pitchFamily="2" charset="-78"/>
                  </a:rPr>
                  <a:t> )</a:t>
                </a:r>
              </a:p>
              <a:p>
                <a:pPr lvl="1" algn="r" rtl="1">
                  <a:buFont typeface="Arial" panose="020B0604020202020204" pitchFamily="34" charset="0"/>
                  <a:buChar char="•"/>
                </a:pPr>
                <a:endParaRPr lang="fa-IR" dirty="0">
                  <a:latin typeface="B Nazanin+ Regular" panose="01000506000000020004" pitchFamily="2" charset="-78"/>
                  <a:cs typeface="B Nazanin+ Regular" panose="01000506000000020004" pitchFamily="2" charset="-78"/>
                </a:endParaRPr>
              </a:p>
              <a:p>
                <a:pPr marL="201168" lvl="1" indent="0" algn="r" rtl="1">
                  <a:buNone/>
                </a:pPr>
                <a:endParaRPr lang="fa-IR" dirty="0">
                  <a:latin typeface="B Nazanin+ Regular" panose="01000506000000020004" pitchFamily="2" charset="-78"/>
                  <a:cs typeface="B Nazanin+ Regular" panose="01000506000000020004" pitchFamily="2" charset="-78"/>
                </a:endParaRPr>
              </a:p>
              <a:p>
                <a:pPr lvl="1" algn="r" rtl="1">
                  <a:buFont typeface="Arial" panose="020B0604020202020204" pitchFamily="34" charset="0"/>
                  <a:buChar char="•"/>
                </a:pPr>
                <a:r>
                  <a:rPr lang="fa-IR" dirty="0" err="1">
                    <a:latin typeface="B Nazanin+ Regular" panose="01000506000000020004" pitchFamily="2" charset="-78"/>
                    <a:cs typeface="B Nazanin+ Regular" panose="01000506000000020004" pitchFamily="2" charset="-78"/>
                  </a:rPr>
                  <a:t>ماتریس</a:t>
                </a:r>
                <a:r>
                  <a:rPr lang="fa-IR" dirty="0">
                    <a:latin typeface="B Nazanin+ Regular" panose="01000506000000020004" pitchFamily="2" charset="-78"/>
                    <a:cs typeface="B Nazanin+ Regular" panose="01000506000000020004" pitchFamily="2" charset="-78"/>
                  </a:rPr>
                  <a:t> </a:t>
                </a:r>
                <a:r>
                  <a:rPr lang="en-US" dirty="0" err="1">
                    <a:latin typeface="B Nazanin+ Regular" panose="01000506000000020004" pitchFamily="2" charset="-78"/>
                    <a:cs typeface="B Nazanin+ Regular" panose="01000506000000020004" pitchFamily="2" charset="-78"/>
                  </a:rPr>
                  <a:t>sos</a:t>
                </a:r>
                <a:r>
                  <a:rPr lang="fa-IR" dirty="0">
                    <a:latin typeface="B Nazanin+ Regular" panose="01000506000000020004" pitchFamily="2" charset="-78"/>
                    <a:cs typeface="B Nazanin+ Regular" panose="01000506000000020004" pitchFamily="2" charset="-78"/>
                  </a:rPr>
                  <a:t> به عنوان ورودی</a:t>
                </a:r>
              </a:p>
              <a:p>
                <a:pPr lvl="1" algn="r" rtl="1">
                  <a:buFont typeface="Arial" panose="020B0604020202020204" pitchFamily="34" charset="0"/>
                  <a:buChar char="•"/>
                </a:pPr>
                <a:endParaRPr lang="fa-IR" dirty="0">
                  <a:latin typeface="B Nazanin+ Regular" panose="01000506000000020004" pitchFamily="2" charset="-78"/>
                  <a:cs typeface="B Nazanin+ Regular" panose="01000506000000020004" pitchFamily="2" charset="-78"/>
                </a:endParaRPr>
              </a:p>
              <a:p>
                <a:pPr lvl="1" algn="r" rtl="1">
                  <a:buFont typeface="Arial" panose="020B0604020202020204" pitchFamily="34" charset="0"/>
                  <a:buChar char="•"/>
                </a:pPr>
                <a:endParaRPr lang="fa-IR" dirty="0">
                  <a:latin typeface="B Nazanin+ Regular" panose="01000506000000020004" pitchFamily="2" charset="-78"/>
                  <a:cs typeface="B Nazanin+ Regular" panose="01000506000000020004" pitchFamily="2" charset="-78"/>
                </a:endParaRPr>
              </a:p>
              <a:p>
                <a:pPr lvl="1" algn="r" rtl="1">
                  <a:buFont typeface="Arial" panose="020B0604020202020204" pitchFamily="34" charset="0"/>
                  <a:buChar char="•"/>
                </a:pPr>
                <a:endParaRPr lang="fa-IR" dirty="0">
                  <a:latin typeface="B Nazanin+ Regular" panose="01000506000000020004" pitchFamily="2" charset="-78"/>
                  <a:cs typeface="B Nazanin+ Regular" panose="01000506000000020004" pitchFamily="2" charset="-78"/>
                </a:endParaRPr>
              </a:p>
              <a:p>
                <a:pPr marL="201168" lvl="1" indent="0" algn="r" rtl="1">
                  <a:buNone/>
                </a:pPr>
                <a:endParaRPr lang="fa-IR" dirty="0">
                  <a:latin typeface="B Nazanin+ Regular" panose="01000506000000020004" pitchFamily="2" charset="-78"/>
                  <a:cs typeface="B Nazanin+ Regular" panose="01000506000000020004" pitchFamily="2" charset="-78"/>
                </a:endParaRPr>
              </a:p>
              <a:p>
                <a:pPr lvl="1" algn="r" rtl="1">
                  <a:buFont typeface="Arial" panose="020B0604020202020204" pitchFamily="34" charset="0"/>
                  <a:buChar char="•"/>
                </a:pPr>
                <a:r>
                  <a:rPr lang="fa-IR" dirty="0">
                    <a:latin typeface="B Nazanin+ Regular" panose="01000506000000020004" pitchFamily="2" charset="-78"/>
                    <a:cs typeface="B Nazanin+ Regular" panose="01000506000000020004" pitchFamily="2" charset="-78"/>
                  </a:rPr>
                  <a:t>فیلتر </a:t>
                </a:r>
                <a:r>
                  <a:rPr lang="en-US" dirty="0">
                    <a:latin typeface="B Nazanin+ Regular" panose="01000506000000020004" pitchFamily="2" charset="-78"/>
                    <a:cs typeface="B Nazanin+ Regular" panose="01000506000000020004" pitchFamily="2" charset="-78"/>
                  </a:rPr>
                  <a:t>d</a:t>
                </a:r>
                <a:r>
                  <a:rPr lang="fa-IR" dirty="0">
                    <a:latin typeface="B Nazanin+ Regular" panose="01000506000000020004" pitchFamily="2" charset="-78"/>
                    <a:cs typeface="B Nazanin+ Regular" panose="01000506000000020004" pitchFamily="2" charset="-78"/>
                  </a:rPr>
                  <a:t> ساخته شده با </a:t>
                </a:r>
                <a:r>
                  <a:rPr lang="en-US" dirty="0" err="1">
                    <a:latin typeface="B Nazanin+ Regular" panose="01000506000000020004" pitchFamily="2" charset="-78"/>
                    <a:cs typeface="B Nazanin+ Regular" panose="01000506000000020004" pitchFamily="2" charset="-78"/>
                  </a:rPr>
                  <a:t>designfilt</a:t>
                </a:r>
                <a:endParaRPr lang="en-US" dirty="0">
                  <a:latin typeface="B Nazanin+ Regular" panose="01000506000000020004" pitchFamily="2" charset="-78"/>
                  <a:cs typeface="B Nazanin+ Regular" panose="01000506000000020004" pitchFamily="2" charset="-78"/>
                </a:endParaRPr>
              </a:p>
              <a:p>
                <a:pPr lvl="1" algn="r" rtl="1">
                  <a:buFont typeface="Arial" panose="020B0604020202020204" pitchFamily="34" charset="0"/>
                  <a:buChar char="•"/>
                </a:pPr>
                <a:endParaRPr lang="fa-IR" dirty="0">
                  <a:latin typeface="B Nazanin+ Regular" panose="01000506000000020004" pitchFamily="2" charset="-78"/>
                  <a:cs typeface="B Nazanin+ Regular" panose="01000506000000020004" pitchFamily="2" charset="-78"/>
                </a:endParaRPr>
              </a:p>
              <a:p>
                <a:pPr algn="r" rtl="1"/>
                <a:endParaRPr lang="en-US" dirty="0">
                  <a:latin typeface="B Nazanin+ Regular" panose="01000506000000020004" pitchFamily="2" charset="-78"/>
                  <a:cs typeface="B Nazanin+ Regular" panose="01000506000000020004" pitchFamily="2" charset="-78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C6534A-7C5A-B62F-9A5C-CA35FA44BD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243898" y="1845734"/>
                <a:ext cx="4937760" cy="4023359"/>
              </a:xfrm>
              <a:blipFill>
                <a:blip r:embed="rId2"/>
                <a:stretch>
                  <a:fillRect l="-1111" t="-1970" r="-3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B525C81-AFE2-CB65-E0D8-94FA95841BE1}"/>
                  </a:ext>
                </a:extLst>
              </p:cNvPr>
              <p:cNvSpPr txBox="1"/>
              <p:nvPr/>
            </p:nvSpPr>
            <p:spPr>
              <a:xfrm>
                <a:off x="960445" y="2634503"/>
                <a:ext cx="484632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𝑓𝑣𝑡𝑜𝑜𝑙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1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en-US" sz="1600" b="0" dirty="0">
                  <a:solidFill>
                    <a:srgbClr val="0070C0"/>
                  </a:solidFill>
                  <a:latin typeface="Consolas" panose="020B0609020204030204" pitchFamily="49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𝑓𝑣𝑡𝑜𝑜𝑙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1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dirty="0">
                  <a:solidFill>
                    <a:srgbClr val="0070C0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B525C81-AFE2-CB65-E0D8-94FA95841B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445" y="2634503"/>
                <a:ext cx="4846320" cy="584775"/>
              </a:xfrm>
              <a:prstGeom prst="rect">
                <a:avLst/>
              </a:prstGeom>
              <a:blipFill>
                <a:blip r:embed="rId3"/>
                <a:stretch>
                  <a:fillRect b="-5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1C6670A-8614-4F71-D024-9ACC1D840ACC}"/>
                  </a:ext>
                </a:extLst>
              </p:cNvPr>
              <p:cNvSpPr txBox="1"/>
              <p:nvPr/>
            </p:nvSpPr>
            <p:spPr>
              <a:xfrm>
                <a:off x="960445" y="3609547"/>
                <a:ext cx="4846320" cy="24599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𝑓𝑣𝑡𝑜𝑜𝑙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𝑠𝑜𝑠</m:t>
                          </m:r>
                        </m:e>
                      </m:d>
                    </m:oMath>
                  </m:oMathPara>
                </a14:m>
                <a:endParaRPr lang="en-US" b="0" i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𝑓𝑣𝑡𝑜𝑜𝑙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𝑠𝑜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𝑠𝑜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⋯,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𝑠𝑜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b="0" i="1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𝑠𝑜𝑠</m:t>
                      </m:r>
                      <m:r>
                        <a:rPr lang="en-US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  <m:r>
                                            <a:rPr lang="en-US" b="0" i="1" smtClean="0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b="0" i="1" smtClean="0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b="0" i="1" smtClean="0">
                                                    <a:solidFill>
                                                      <a:schemeClr val="tx1">
                                                        <a:lumMod val="75000"/>
                                                        <a:lumOff val="2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b="0" i="1" smtClean="0">
                                                    <a:solidFill>
                                                      <a:schemeClr val="tx1">
                                                        <a:lumMod val="75000"/>
                                                        <a:lumOff val="2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𝑏</m:t>
                                                </m:r>
                                              </m:e>
                                              <m:sub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b="0" i="1" smtClean="0">
                                                    <a:solidFill>
                                                      <a:schemeClr val="tx1">
                                                        <a:lumMod val="75000"/>
                                                        <a:lumOff val="2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  <m:r>
                                                  <a:rPr lang="en-US" b="0" i="1" smtClean="0">
                                                    <a:solidFill>
                                                      <a:schemeClr val="tx1">
                                                        <a:lumMod val="75000"/>
                                                        <a:lumOff val="2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b="0" i="1" smtClean="0">
                                                <a:solidFill>
                                                  <a:schemeClr val="tx1">
                                                    <a:lumMod val="75000"/>
                                                    <a:lumOff val="2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i="1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b="0" i="1" smtClean="0">
                                                    <a:solidFill>
                                                      <a:schemeClr val="tx1">
                                                        <a:lumMod val="75000"/>
                                                        <a:lumOff val="2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b="0" i="1" smtClean="0">
                                                    <a:solidFill>
                                                      <a:schemeClr val="tx1">
                                                        <a:lumMod val="75000"/>
                                                        <a:lumOff val="2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𝑏</m:t>
                                                </m:r>
                                              </m:e>
                                              <m:sub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b="0" i="1" smtClean="0">
                                                    <a:solidFill>
                                                      <a:schemeClr val="tx1">
                                                        <a:lumMod val="75000"/>
                                                        <a:lumOff val="2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  <m:r>
                                                  <a:rPr lang="en-US" b="0" i="1" smtClean="0">
                                                    <a:solidFill>
                                                      <a:schemeClr val="tx1">
                                                        <a:lumMod val="75000"/>
                                                        <a:lumOff val="2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i="1" smtClean="0">
                                                <a:solidFill>
                                                  <a:schemeClr val="tx1">
                                                    <a:lumMod val="75000"/>
                                                    <a:lumOff val="2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b="0" i="1" smtClean="0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b="0" i="1" smtClean="0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b="0" i="1" smtClean="0">
                                                <a:solidFill>
                                                  <a:schemeClr val="tx1">
                                                    <a:lumMod val="75000"/>
                                                    <a:lumOff val="2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b="0" i="1" smtClean="0">
                                                    <a:solidFill>
                                                      <a:schemeClr val="tx1">
                                                        <a:lumMod val="75000"/>
                                                        <a:lumOff val="2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b="0" i="1" smtClean="0">
                                                          <a:solidFill>
                                                            <a:schemeClr val="tx1">
                                                              <a:lumMod val="75000"/>
                                                              <a:lumOff val="25000"/>
                                                            </a:schemeClr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m:rPr>
                                                          <m:brk m:alnAt="7"/>
                                                        </m:rPr>
                                                        <a:rPr lang="en-US" b="0" i="1" smtClean="0">
                                                          <a:solidFill>
                                                            <a:schemeClr val="tx1">
                                                              <a:lumMod val="75000"/>
                                                              <a:lumOff val="25000"/>
                                                            </a:schemeClr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𝑎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m:rPr>
                                                          <m:brk m:alnAt="7"/>
                                                        </m:rPr>
                                                        <a:rPr lang="en-US" b="0" i="1" smtClean="0">
                                                          <a:solidFill>
                                                            <a:schemeClr val="tx1">
                                                              <a:lumMod val="75000"/>
                                                              <a:lumOff val="25000"/>
                                                            </a:schemeClr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1</m:t>
                                                      </m:r>
                                                      <m:r>
                                                        <a:rPr lang="en-US" b="0" i="1" smtClean="0">
                                                          <a:solidFill>
                                                            <a:schemeClr val="tx1">
                                                              <a:lumMod val="75000"/>
                                                              <a:lumOff val="25000"/>
                                                            </a:schemeClr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1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b="0" i="1" smtClean="0">
                                                          <a:solidFill>
                                                            <a:schemeClr val="tx1">
                                                              <a:lumMod val="75000"/>
                                                              <a:lumOff val="25000"/>
                                                            </a:schemeClr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b="0" i="1" smtClean="0">
                                                          <a:solidFill>
                                                            <a:schemeClr val="tx1">
                                                              <a:lumMod val="75000"/>
                                                              <a:lumOff val="25000"/>
                                                            </a:schemeClr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𝑎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b="0" i="1" smtClean="0">
                                                          <a:solidFill>
                                                            <a:schemeClr val="tx1">
                                                              <a:lumMod val="75000"/>
                                                              <a:lumOff val="25000"/>
                                                            </a:schemeClr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21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i="1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b="0" i="1" smtClean="0">
                                                    <a:solidFill>
                                                      <a:schemeClr val="tx1">
                                                        <a:lumMod val="75000"/>
                                                        <a:lumOff val="2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b="0" i="1" smtClean="0">
                                                    <a:solidFill>
                                                      <a:schemeClr val="tx1">
                                                        <a:lumMod val="75000"/>
                                                        <a:lumOff val="2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𝑏</m:t>
                                                </m:r>
                                              </m:e>
                                              <m:sub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b="0" i="1" smtClean="0">
                                                    <a:solidFill>
                                                      <a:schemeClr val="tx1">
                                                        <a:lumMod val="75000"/>
                                                        <a:lumOff val="2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  <m:r>
                                                  <a:rPr lang="en-US" b="0" i="1" smtClean="0">
                                                    <a:solidFill>
                                                      <a:schemeClr val="tx1">
                                                        <a:lumMod val="75000"/>
                                                        <a:lumOff val="2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chemeClr val="tx1">
                                                    <a:lumMod val="75000"/>
                                                    <a:lumOff val="2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b="0" i="1" smtClean="0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b="0" i="1" smtClean="0">
                                                    <a:solidFill>
                                                      <a:schemeClr val="tx1">
                                                        <a:lumMod val="75000"/>
                                                        <a:lumOff val="2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b="0" i="1" smtClean="0">
                                                      <a:solidFill>
                                                        <a:schemeClr val="tx1">
                                                          <a:lumMod val="75000"/>
                                                          <a:lumOff val="2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b="0" i="1" smtClean="0">
                                                      <a:solidFill>
                                                        <a:schemeClr val="tx1">
                                                          <a:lumMod val="75000"/>
                                                          <a:lumOff val="2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⋮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b="0" i="1" smtClean="0">
                                                    <a:solidFill>
                                                      <a:schemeClr val="tx1">
                                                        <a:lumMod val="75000"/>
                                                        <a:lumOff val="2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m>
                                                    <m:mPr>
                                                      <m:mcs>
                                                        <m:mc>
                                                          <m:mcPr>
                                                            <m:count m:val="1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lang="en-US" b="0" i="1" smtClean="0">
                                                          <a:solidFill>
                                                            <a:schemeClr val="tx1">
                                                              <a:lumMod val="75000"/>
                                                              <a:lumOff val="25000"/>
                                                            </a:schemeClr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>
                                                        <m:sSub>
                                                          <m:sSubPr>
                                                            <m:ctrlPr>
                                                              <a:rPr lang="en-US" b="0" i="1" smtClean="0">
                                                                <a:solidFill>
                                                                  <a:schemeClr val="tx1">
                                                                    <a:lumMod val="75000"/>
                                                                    <a:lumOff val="25000"/>
                                                                  </a:schemeClr>
                                                                </a:solidFill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bPr>
                                                          <m:e>
                                                            <m:r>
                                                              <m:rPr>
                                                                <m:brk m:alnAt="7"/>
                                                              </m:rPr>
                                                              <a:rPr lang="en-US" b="0" i="1" smtClean="0">
                                                                <a:solidFill>
                                                                  <a:schemeClr val="tx1">
                                                                    <a:lumMod val="75000"/>
                                                                    <a:lumOff val="25000"/>
                                                                  </a:schemeClr>
                                                                </a:solidFill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𝑎</m:t>
                                                            </m:r>
                                                          </m:e>
                                                          <m:sub>
                                                            <m:r>
                                                              <m:rPr>
                                                                <m:brk m:alnAt="7"/>
                                                              </m:rPr>
                                                              <a:rPr lang="en-US" b="0" i="1" smtClean="0">
                                                                <a:solidFill>
                                                                  <a:schemeClr val="tx1">
                                                                    <a:lumMod val="75000"/>
                                                                    <a:lumOff val="25000"/>
                                                                  </a:schemeClr>
                                                                </a:solidFill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1</m:t>
                                                            </m:r>
                                                            <m:r>
                                                              <a:rPr lang="en-US" b="0" i="1" smtClean="0">
                                                                <a:solidFill>
                                                                  <a:schemeClr val="tx1">
                                                                    <a:lumMod val="75000"/>
                                                                    <a:lumOff val="25000"/>
                                                                  </a:schemeClr>
                                                                </a:solidFill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2</m:t>
                                                            </m:r>
                                                          </m:sub>
                                                        </m:sSub>
                                                      </m:e>
                                                    </m:mr>
                                                    <m:mr>
                                                      <m:e>
                                                        <m:r>
                                                          <a:rPr lang="en-US" b="0" i="1" smtClean="0">
                                                            <a:solidFill>
                                                              <a:schemeClr val="tx1">
                                                                <a:lumMod val="75000"/>
                                                                <a:lumOff val="25000"/>
                                                              </a:schemeClr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  <m:t>⋮</m:t>
                                                        </m:r>
                                                      </m:e>
                                                    </m:mr>
                                                  </m:m>
                                                </m:e>
                                                <m:e>
                                                  <m:m>
                                                    <m:mPr>
                                                      <m:mcs>
                                                        <m:mc>
                                                          <m:mcPr>
                                                            <m:count m:val="1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lang="en-US" b="0" i="1" smtClean="0">
                                                          <a:solidFill>
                                                            <a:schemeClr val="tx1">
                                                              <a:lumMod val="75000"/>
                                                              <a:lumOff val="25000"/>
                                                            </a:schemeClr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>
                                                        <m:sSub>
                                                          <m:sSubPr>
                                                            <m:ctrlPr>
                                                              <a:rPr lang="en-US" b="0" i="1" smtClean="0">
                                                                <a:solidFill>
                                                                  <a:schemeClr val="tx1">
                                                                    <a:lumMod val="75000"/>
                                                                    <a:lumOff val="25000"/>
                                                                  </a:schemeClr>
                                                                </a:solidFill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bPr>
                                                          <m:e>
                                                            <m:r>
                                                              <m:rPr>
                                                                <m:brk m:alnAt="7"/>
                                                              </m:rPr>
                                                              <a:rPr lang="en-US" b="0" i="1" smtClean="0">
                                                                <a:solidFill>
                                                                  <a:schemeClr val="tx1">
                                                                    <a:lumMod val="75000"/>
                                                                    <a:lumOff val="25000"/>
                                                                  </a:schemeClr>
                                                                </a:solidFill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𝑎</m:t>
                                                            </m:r>
                                                          </m:e>
                                                          <m:sub>
                                                            <m:r>
                                                              <m:rPr>
                                                                <m:brk m:alnAt="7"/>
                                                              </m:rPr>
                                                              <a:rPr lang="en-US" b="0" i="1" smtClean="0">
                                                                <a:solidFill>
                                                                  <a:schemeClr val="tx1">
                                                                    <a:lumMod val="75000"/>
                                                                    <a:lumOff val="25000"/>
                                                                  </a:schemeClr>
                                                                </a:solidFill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2</m:t>
                                                            </m:r>
                                                            <m:r>
                                                              <a:rPr lang="en-US" b="0" i="1" smtClean="0">
                                                                <a:solidFill>
                                                                  <a:schemeClr val="tx1">
                                                                    <a:lumMod val="75000"/>
                                                                    <a:lumOff val="25000"/>
                                                                  </a:schemeClr>
                                                                </a:solidFill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2</m:t>
                                                            </m:r>
                                                          </m:sub>
                                                        </m:sSub>
                                                      </m:e>
                                                    </m:mr>
                                                    <m:mr>
                                                      <m:e>
                                                        <m:r>
                                                          <a:rPr lang="en-US" b="0" i="1" smtClean="0">
                                                            <a:solidFill>
                                                              <a:schemeClr val="tx1">
                                                                <a:lumMod val="75000"/>
                                                                <a:lumOff val="25000"/>
                                                              </a:schemeClr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  <m:t>⋮</m:t>
                                                        </m:r>
                                                      </m:e>
                                                    </m:mr>
                                                  </m:m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𝐿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b="0" i="1" smtClean="0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𝐿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𝐿</m:t>
                                          </m:r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b="0" i="1" smtClean="0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b="0" i="1" smtClean="0">
                                                <a:solidFill>
                                                  <a:schemeClr val="tx1">
                                                    <a:lumMod val="75000"/>
                                                    <a:lumOff val="2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b="0" i="1" smtClean="0">
                                                    <a:solidFill>
                                                      <a:schemeClr val="tx1">
                                                        <a:lumMod val="75000"/>
                                                        <a:lumOff val="2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b="0" i="1" smtClean="0">
                                                          <a:solidFill>
                                                            <a:schemeClr val="tx1">
                                                              <a:lumMod val="75000"/>
                                                              <a:lumOff val="25000"/>
                                                            </a:schemeClr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m:rPr>
                                                          <m:brk m:alnAt="7"/>
                                                        </m:rPr>
                                                        <a:rPr lang="en-US" b="0" i="1" smtClean="0">
                                                          <a:solidFill>
                                                            <a:schemeClr val="tx1">
                                                              <a:lumMod val="75000"/>
                                                              <a:lumOff val="25000"/>
                                                            </a:schemeClr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𝑎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m:rPr>
                                                          <m:brk m:alnAt="7"/>
                                                        </m:rPr>
                                                        <a:rPr lang="en-US" b="0" i="1" smtClean="0">
                                                          <a:solidFill>
                                                            <a:schemeClr val="tx1">
                                                              <a:lumMod val="75000"/>
                                                              <a:lumOff val="25000"/>
                                                            </a:schemeClr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1</m:t>
                                                      </m:r>
                                                      <m:r>
                                                        <m:rPr>
                                                          <m:brk m:alnAt="7"/>
                                                        </m:rPr>
                                                        <a:rPr lang="en-US" b="0" i="1" smtClean="0">
                                                          <a:solidFill>
                                                            <a:schemeClr val="tx1">
                                                              <a:lumMod val="75000"/>
                                                              <a:lumOff val="25000"/>
                                                            </a:schemeClr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𝐿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b="0" i="1" smtClean="0">
                                                          <a:solidFill>
                                                            <a:schemeClr val="tx1">
                                                              <a:lumMod val="75000"/>
                                                              <a:lumOff val="25000"/>
                                                            </a:schemeClr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b="0" i="1" smtClean="0">
                                                          <a:solidFill>
                                                            <a:schemeClr val="tx1">
                                                              <a:lumMod val="75000"/>
                                                              <a:lumOff val="25000"/>
                                                            </a:schemeClr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𝑎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b="0" i="1" smtClean="0">
                                                          <a:solidFill>
                                                            <a:schemeClr val="tx1">
                                                              <a:lumMod val="75000"/>
                                                              <a:lumOff val="25000"/>
                                                            </a:schemeClr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  <m:r>
                                                        <a:rPr lang="en-US" b="0" i="1" smtClean="0">
                                                          <a:solidFill>
                                                            <a:schemeClr val="tx1">
                                                              <a:lumMod val="75000"/>
                                                              <a:lumOff val="25000"/>
                                                            </a:schemeClr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𝐿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nary>
                        <m:naryPr>
                          <m:chr m:val="∏"/>
                          <m:ctrlP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</m:nary>
                      <m:r>
                        <a:rPr lang="en-US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nary>
                        <m:naryPr>
                          <m:chr m:val="∏"/>
                          <m:ctrlP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  <m:e>
                          <m:box>
                            <m:boxPr>
                              <m:ctrlPr>
                                <a:rPr lang="en-US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n-US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b="0" i="1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b="0" i="1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b="0" i="1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b="0" i="1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box>
                        </m:e>
                      </m:nary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1C6670A-8614-4F71-D024-9ACC1D840A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445" y="3609547"/>
                <a:ext cx="4846320" cy="245996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6FC033B-B32B-A4CE-04E7-5F1009323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 Introdution to FVTOOL, HajiHeidari-Shahini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230A5B6-2F9E-13E6-517A-55738A568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A4907-F3B4-4574-AF4F-C67FB964E61D}" type="slidenum">
              <a:rPr lang="en-US" smtClean="0"/>
              <a:t>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5691EC4-CFC8-6341-ED5E-9AFCA75A7657}"/>
                  </a:ext>
                </a:extLst>
              </p:cNvPr>
              <p:cNvSpPr txBox="1"/>
              <p:nvPr/>
            </p:nvSpPr>
            <p:spPr>
              <a:xfrm>
                <a:off x="6385236" y="2908570"/>
                <a:ext cx="49377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𝑓𝑣𝑡𝑜𝑜𝑙</m:t>
                      </m:r>
                      <m:d>
                        <m:dPr>
                          <m:ctrlP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5691EC4-CFC8-6341-ED5E-9AFCA75A76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5236" y="2908570"/>
                <a:ext cx="4937760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F0A5ED3-0B74-D2A9-E73E-8532EDD8CEE7}"/>
                  </a:ext>
                </a:extLst>
              </p:cNvPr>
              <p:cNvSpPr txBox="1"/>
              <p:nvPr/>
            </p:nvSpPr>
            <p:spPr>
              <a:xfrm>
                <a:off x="6385236" y="3913906"/>
                <a:ext cx="49377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𝑓𝑣𝑡𝑜𝑜𝑙</m:t>
                      </m:r>
                      <m:d>
                        <m:dPr>
                          <m:ctrlP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𝑠𝑜𝑠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F0A5ED3-0B74-D2A9-E73E-8532EDD8CE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5236" y="3913906"/>
                <a:ext cx="4937760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73F6013-315F-4CC7-68AD-A5BDB61D9D0F}"/>
                  </a:ext>
                </a:extLst>
              </p:cNvPr>
              <p:cNvSpPr txBox="1"/>
              <p:nvPr/>
            </p:nvSpPr>
            <p:spPr>
              <a:xfrm>
                <a:off x="6385236" y="5499761"/>
                <a:ext cx="49377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𝑓𝑣𝑡𝑜𝑜𝑙</m:t>
                      </m:r>
                      <m:d>
                        <m:dPr>
                          <m:ctrlP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73F6013-315F-4CC7-68AD-A5BDB61D9D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5236" y="5499761"/>
                <a:ext cx="4937760" cy="369332"/>
              </a:xfrm>
              <a:prstGeom prst="rect">
                <a:avLst/>
              </a:prstGeom>
              <a:blipFill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1404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C041F-D791-B612-B13D-9596044F1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kumimoji="0" lang="fa-IR" sz="4800" b="0" i="0" u="none" strike="noStrike" kern="1200" cap="none" spc="-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B Nazanin+ Black" panose="02000700000000000000" pitchFamily="2" charset="-78"/>
                <a:ea typeface="+mj-ea"/>
                <a:cs typeface="B Nazanin+ Black" panose="02000700000000000000" pitchFamily="2" charset="-78"/>
              </a:rPr>
              <a:t>معرفی اجمالی</a:t>
            </a:r>
            <a:br>
              <a:rPr kumimoji="0" lang="en-US" sz="4800" b="0" i="0" u="none" strike="noStrike" kern="1200" cap="none" spc="-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B Nazanin+ Black" panose="02000700000000000000" pitchFamily="2" charset="-78"/>
                <a:ea typeface="+mj-ea"/>
                <a:cs typeface="B Nazanin+ Black" panose="02000700000000000000" pitchFamily="2" charset="-78"/>
              </a:rPr>
            </a:br>
            <a:r>
              <a:rPr kumimoji="0" lang="fa-IR" sz="2800" b="0" i="0" u="none" strike="noStrike" kern="1200" cap="none" spc="-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B Nazanin+ Black" panose="02000700000000000000" pitchFamily="2" charset="-78"/>
                <a:ea typeface="+mj-ea"/>
                <a:cs typeface="B Nazanin+ Black" panose="02000700000000000000" pitchFamily="2" charset="-78"/>
              </a:rPr>
              <a:t>نتایج و خروجی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7D14D-2167-A933-8012-1DC7EDAC7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fa-IR" sz="32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۱. اندازه‌ی پاسخ فرکانسی تابع تبدیل</a:t>
            </a:r>
          </a:p>
          <a:p>
            <a:pPr marL="0" indent="0" algn="r" rtl="1">
              <a:buNone/>
            </a:pPr>
            <a:r>
              <a:rPr lang="fa-IR" sz="32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۲. فاز تابع تبدیل</a:t>
            </a:r>
          </a:p>
          <a:p>
            <a:pPr marL="0" indent="0" algn="r" rtl="1">
              <a:buNone/>
            </a:pPr>
            <a:r>
              <a:rPr lang="fa-IR" sz="32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۳. نمایش همزمان اندازه‌ی پاسخ و فاز پاسخ</a:t>
            </a:r>
          </a:p>
          <a:p>
            <a:pPr marL="0" indent="0" algn="r" rtl="1">
              <a:buNone/>
            </a:pPr>
            <a:r>
              <a:rPr lang="fa-IR" sz="32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۴. نمودار صفر-قطب در صفحه‌ی موهومی</a:t>
            </a:r>
          </a:p>
          <a:p>
            <a:pPr marL="0" indent="0" algn="r" rtl="1">
              <a:buNone/>
            </a:pPr>
            <a:r>
              <a:rPr lang="fa-IR" sz="32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۵. پاسخ تابع تبدیل به ورودی‌های پله یا ضربه</a:t>
            </a:r>
          </a:p>
          <a:p>
            <a:pPr marL="0" indent="0" algn="r" rtl="1">
              <a:buNone/>
            </a:pPr>
            <a:r>
              <a:rPr lang="fa-IR" sz="32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۶. اطلاعاتی از پیاده‌سازی فیلتر</a:t>
            </a:r>
          </a:p>
          <a:p>
            <a:pPr marL="0" indent="0" algn="r" rtl="1">
              <a:buNone/>
            </a:pPr>
            <a:endParaRPr lang="en-US" sz="3200" dirty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C9D0FB-8713-1064-B20B-7FD8F8180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 Introdution to FVTOOL, HajiHeidari-Shahini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93AB7A-8C54-7A34-C688-B34B49D3B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A4907-F3B4-4574-AF4F-C67FB964E61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33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6614F-96B8-2D38-8173-777CF4E5E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latin typeface="B Nazanin+ Black" panose="02000700000000000000" pitchFamily="2" charset="-78"/>
                <a:cs typeface="B Nazanin+ Black" panose="02000700000000000000" pitchFamily="2" charset="-78"/>
              </a:rPr>
              <a:t>فضای آنالوگ</a:t>
            </a:r>
            <a:endParaRPr lang="en-US" dirty="0">
              <a:latin typeface="B Nazanin+ Black" panose="02000700000000000000" pitchFamily="2" charset="-78"/>
              <a:cs typeface="B Nazanin+ Black" panose="02000700000000000000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779B3-E262-5847-E2D9-52A686C67BF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fa-IR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روش‌ها: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fa-IR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نوشتن مستقیم نام متد</a:t>
            </a:r>
            <a:endParaRPr lang="en-US" dirty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  <a:p>
            <a:pPr lvl="2" algn="l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B Nazanin+ Regular" panose="01000506000000020004" pitchFamily="2" charset="-78"/>
              </a:rPr>
              <a:t>[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B Nazanin+ Regular" panose="01000506000000020004" pitchFamily="2" charset="-78"/>
              </a:rPr>
              <a:t>zd,pd,kd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B Nazanin+ Regular" panose="01000506000000020004" pitchFamily="2" charset="-78"/>
              </a:rPr>
              <a:t>] = bilinear(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B Nazanin+ Regular" panose="01000506000000020004" pitchFamily="2" charset="-78"/>
              </a:rPr>
              <a:t>z,p,k,fs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B Nazanin+ Regular" panose="01000506000000020004" pitchFamily="2" charset="-78"/>
              </a:rPr>
              <a:t>)</a:t>
            </a:r>
          </a:p>
          <a:p>
            <a:pPr lvl="2" algn="l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B Nazanin+ Regular" panose="01000506000000020004" pitchFamily="2" charset="-78"/>
              </a:rPr>
              <a:t>[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B Nazanin+ Regular" panose="01000506000000020004" pitchFamily="2" charset="-78"/>
              </a:rPr>
              <a:t>numd,dend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B Nazanin+ Regular" panose="01000506000000020004" pitchFamily="2" charset="-78"/>
              </a:rPr>
              <a:t>] = bilinear(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B Nazanin+ Regular" panose="01000506000000020004" pitchFamily="2" charset="-78"/>
              </a:rPr>
              <a:t>num,den,fs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B Nazanin+ Regular" panose="01000506000000020004" pitchFamily="2" charset="-78"/>
              </a:rPr>
              <a:t>)</a:t>
            </a:r>
          </a:p>
          <a:p>
            <a:pPr lvl="2" algn="l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B Nazanin+ Regular" panose="01000506000000020004" pitchFamily="2" charset="-78"/>
              </a:rPr>
              <a:t>[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B Nazanin+ Regular" panose="01000506000000020004" pitchFamily="2" charset="-78"/>
              </a:rPr>
              <a:t>Ad,Bd,Cd,Dd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B Nazanin+ Regular" panose="01000506000000020004" pitchFamily="2" charset="-78"/>
              </a:rPr>
              <a:t>] = bilinear(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B Nazanin+ Regular" panose="01000506000000020004" pitchFamily="2" charset="-78"/>
              </a:rPr>
              <a:t>A,B,C,D,fs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B Nazanin+ Regular" panose="01000506000000020004" pitchFamily="2" charset="-78"/>
              </a:rPr>
              <a:t>)</a:t>
            </a:r>
            <a:endParaRPr lang="fa-IR" dirty="0">
              <a:solidFill>
                <a:srgbClr val="0070C0"/>
              </a:solidFill>
              <a:latin typeface="Consolas" panose="020B0609020204030204" pitchFamily="49" charset="0"/>
              <a:cs typeface="B Nazanin+ Regular" panose="01000506000000020004" pitchFamily="2" charset="-78"/>
            </a:endParaRPr>
          </a:p>
          <a:p>
            <a:pPr lvl="2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B Nazanin+ Regular" panose="01000506000000020004" pitchFamily="2" charset="-78"/>
              </a:rPr>
              <a:t>[p, z] =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B Nazanin+ Regular" panose="01000506000000020004" pitchFamily="2" charset="-78"/>
              </a:rPr>
              <a:t>pzmap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B Nazanin+ Regular" panose="01000506000000020004" pitchFamily="2" charset="-78"/>
              </a:rPr>
              <a:t>(sys1, sys2, …,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B Nazanin+ Regular" panose="01000506000000020004" pitchFamily="2" charset="-78"/>
              </a:rPr>
              <a:t>sysn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B Nazanin+ Regular" panose="01000506000000020004" pitchFamily="2" charset="-78"/>
              </a:rPr>
              <a:t>)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B Nazanin+ Regular" panose="01000506000000020004" pitchFamily="2" charset="-78"/>
              </a:rPr>
              <a:t>[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B Nazanin+ Regular" panose="01000506000000020004" pitchFamily="2" charset="-78"/>
              </a:rPr>
              <a:t>bz,az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B Nazanin+ Regular" panose="01000506000000020004" pitchFamily="2" charset="-78"/>
              </a:rPr>
              <a:t>] =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B Nazanin+ Regular" panose="01000506000000020004" pitchFamily="2" charset="-78"/>
              </a:rPr>
              <a:t>impinvar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B Nazanin+ Regular" panose="01000506000000020004" pitchFamily="2" charset="-78"/>
              </a:rPr>
              <a:t>(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B Nazanin+ Regular" panose="01000506000000020004" pitchFamily="2" charset="-78"/>
              </a:rPr>
              <a:t>b,a,fs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B Nazanin+ Regular" panose="01000506000000020004" pitchFamily="2" charset="-78"/>
              </a:rPr>
              <a:t>)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B Nazanin+ Regular" panose="01000506000000020004" pitchFamily="2" charset="-78"/>
              </a:rPr>
              <a:t>[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B Nazanin+ Regular" panose="01000506000000020004" pitchFamily="2" charset="-78"/>
              </a:rPr>
              <a:t>bz,az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B Nazanin+ Regular" panose="01000506000000020004" pitchFamily="2" charset="-78"/>
              </a:rPr>
              <a:t>] =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B Nazanin+ Regular" panose="01000506000000020004" pitchFamily="2" charset="-78"/>
              </a:rPr>
              <a:t>impinvar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B Nazanin+ Regular" panose="01000506000000020004" pitchFamily="2" charset="-78"/>
              </a:rPr>
              <a:t>(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B Nazanin+ Regular" panose="01000506000000020004" pitchFamily="2" charset="-78"/>
              </a:rPr>
              <a:t>b,a,fs,tol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B Nazanin+ Regular" panose="01000506000000020004" pitchFamily="2" charset="-78"/>
              </a:rPr>
              <a:t>)</a:t>
            </a:r>
            <a:endParaRPr lang="fa-IR" dirty="0">
              <a:solidFill>
                <a:srgbClr val="0070C0"/>
              </a:solidFill>
              <a:latin typeface="Consolas" panose="020B0609020204030204" pitchFamily="49" charset="0"/>
              <a:cs typeface="B Nazanin+ Regular" panose="01000506000000020004" pitchFamily="2" charset="-78"/>
            </a:endParaRP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fa-IR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استفاده از دستور </a:t>
            </a:r>
            <a:r>
              <a:rPr lang="en-US" dirty="0">
                <a:latin typeface="Consolas" panose="020B0609020204030204" pitchFamily="49" charset="0"/>
                <a:cs typeface="B Nazanin+ Regular" panose="01000506000000020004" pitchFamily="2" charset="-78"/>
              </a:rPr>
              <a:t>c2d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B Nazanin+ Regular" panose="01000506000000020004" pitchFamily="2" charset="-78"/>
              </a:rPr>
              <a:t>sysd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B Nazanin+ Regular" panose="01000506000000020004" pitchFamily="2" charset="-78"/>
              </a:rPr>
              <a:t> = c2d(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B Nazanin+ Regular" panose="01000506000000020004" pitchFamily="2" charset="-78"/>
              </a:rPr>
              <a:t>sysc,Ts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B Nazanin+ Regular" panose="01000506000000020004" pitchFamily="2" charset="-78"/>
              </a:rPr>
              <a:t>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B Nazanin+ Regular" panose="01000506000000020004" pitchFamily="2" charset="-78"/>
              </a:rPr>
              <a:t>sysd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B Nazanin+ Regular" panose="01000506000000020004" pitchFamily="2" charset="-78"/>
              </a:rPr>
              <a:t> = c2d(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B Nazanin+ Regular" panose="01000506000000020004" pitchFamily="2" charset="-78"/>
              </a:rPr>
              <a:t>sysc,Ts,method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B Nazanin+ Regular" panose="01000506000000020004" pitchFamily="2" charset="-78"/>
              </a:rPr>
              <a:t>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cs typeface="B Nazanin+ Regular" panose="01000506000000020004" pitchFamily="2" charset="-78"/>
              </a:rPr>
              <a:t>Methods: {</a:t>
            </a:r>
            <a:r>
              <a:rPr lang="en-US" dirty="0">
                <a:solidFill>
                  <a:schemeClr val="tx1"/>
                </a:solidFill>
              </a:rPr>
              <a:t>'</a:t>
            </a:r>
            <a:r>
              <a:rPr lang="en-US" dirty="0" err="1">
                <a:solidFill>
                  <a:schemeClr val="tx1"/>
                </a:solidFill>
                <a:cs typeface="B Nazanin+ Regular" panose="01000506000000020004" pitchFamily="2" charset="-78"/>
              </a:rPr>
              <a:t>zoh</a:t>
            </a:r>
            <a:r>
              <a:rPr lang="en-US" dirty="0">
                <a:solidFill>
                  <a:schemeClr val="tx1"/>
                </a:solidFill>
              </a:rPr>
              <a:t>'</a:t>
            </a:r>
            <a:r>
              <a:rPr lang="en-US" dirty="0">
                <a:solidFill>
                  <a:schemeClr val="tx1"/>
                </a:solidFill>
                <a:cs typeface="B Nazanin+ Regular" panose="01000506000000020004" pitchFamily="2" charset="-78"/>
              </a:rPr>
              <a:t>, </a:t>
            </a:r>
            <a:r>
              <a:rPr lang="en-US" dirty="0">
                <a:solidFill>
                  <a:schemeClr val="tx1"/>
                </a:solidFill>
              </a:rPr>
              <a:t>'</a:t>
            </a:r>
            <a:r>
              <a:rPr lang="en-US" dirty="0" err="1">
                <a:solidFill>
                  <a:schemeClr val="tx1"/>
                </a:solidFill>
                <a:cs typeface="B Nazanin+ Regular" panose="01000506000000020004" pitchFamily="2" charset="-78"/>
              </a:rPr>
              <a:t>foh</a:t>
            </a:r>
            <a:r>
              <a:rPr lang="en-US" dirty="0">
                <a:solidFill>
                  <a:schemeClr val="tx1"/>
                </a:solidFill>
              </a:rPr>
              <a:t>'</a:t>
            </a:r>
            <a:r>
              <a:rPr lang="en-US" dirty="0">
                <a:solidFill>
                  <a:schemeClr val="tx1"/>
                </a:solidFill>
                <a:cs typeface="B Nazanin+ Regular" panose="01000506000000020004" pitchFamily="2" charset="-78"/>
              </a:rPr>
              <a:t>, </a:t>
            </a:r>
            <a:r>
              <a:rPr lang="en-US" dirty="0">
                <a:solidFill>
                  <a:schemeClr val="tx1"/>
                </a:solidFill>
              </a:rPr>
              <a:t>'impulse'</a:t>
            </a:r>
            <a:r>
              <a:rPr lang="en-US" dirty="0">
                <a:solidFill>
                  <a:schemeClr val="tx1"/>
                </a:solidFill>
                <a:cs typeface="B Nazanin+ Regular" panose="01000506000000020004" pitchFamily="2" charset="-78"/>
              </a:rPr>
              <a:t>, </a:t>
            </a:r>
            <a:r>
              <a:rPr lang="en-US" dirty="0">
                <a:solidFill>
                  <a:schemeClr val="tx1"/>
                </a:solidFill>
              </a:rPr>
              <a:t>'Tustin', 'matched', 'least-squares', 'damped'</a:t>
            </a:r>
            <a:r>
              <a:rPr lang="en-US" dirty="0">
                <a:solidFill>
                  <a:schemeClr val="tx1"/>
                </a:solidFill>
                <a:cs typeface="B Nazanin+ Regular" panose="01000506000000020004" pitchFamily="2" charset="-78"/>
              </a:rPr>
              <a:t>}</a:t>
            </a:r>
          </a:p>
          <a:p>
            <a:pPr algn="r" rtl="1">
              <a:buFont typeface="Wingdings" panose="05000000000000000000" pitchFamily="2" charset="2"/>
              <a:buChar char="Ø"/>
            </a:pPr>
            <a:endParaRPr lang="en-US" dirty="0">
              <a:latin typeface="Consolas" panose="020B0609020204030204" pitchFamily="49" charset="0"/>
              <a:cs typeface="B Nazanin+ Regular" panose="01000506000000020004" pitchFamily="2" charset="-78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9D8FBA-E690-7CB0-C3E5-EB87B8B4112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fa-IR" sz="24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الزام تبدیل فیلترهای فضای «زمان ‌پیوسته» به فیلترهای فضای «زمان گسسته»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fa-IR" sz="20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روش‌های نمونه‌برداری و مبدل‌های </a:t>
            </a:r>
            <a:r>
              <a:rPr lang="en-US" sz="20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A2D</a:t>
            </a:r>
            <a:r>
              <a:rPr lang="fa-IR" sz="20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fa-IR" sz="20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فرکانس نمونه‌برداری</a:t>
            </a:r>
          </a:p>
          <a:p>
            <a:pPr algn="r" rt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12485F-959F-BB35-2E78-426822AA0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 Introdution to FVTOOL, HajiHeidari-Shahini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3ACB8-B5C5-E61B-DEFC-87A224068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A4907-F3B4-4574-AF4F-C67FB964E61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388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>
            <a:extLst>
              <a:ext uri="{FF2B5EF4-FFF2-40B4-BE49-F238E27FC236}">
                <a16:creationId xmlns:a16="http://schemas.microsoft.com/office/drawing/2014/main" id="{198E9053-884D-DCC2-192A-0ECC8DA43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4299237"/>
            <a:ext cx="10113645" cy="822960"/>
          </a:xfrm>
        </p:spPr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DC738B4-AC2D-691B-D807-5D4516AD0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 Introdution to FVTOOL, HajiHeidari-Shahini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A50ADA6-321C-4AC6-1025-6632CC8A9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A4907-F3B4-4574-AF4F-C67FB964E61D}" type="slidenum">
              <a:rPr lang="en-US" smtClean="0"/>
              <a:t>6</a:t>
            </a:fld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110197D-E93A-9D51-5481-1947045D3F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84" b="65212"/>
          <a:stretch/>
        </p:blipFill>
        <p:spPr>
          <a:xfrm>
            <a:off x="0" y="33090"/>
            <a:ext cx="12192000" cy="171069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609446F-CB3C-9284-309A-69E44ED5BF9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788" r="40558" b="25854"/>
          <a:stretch/>
        </p:blipFill>
        <p:spPr>
          <a:xfrm>
            <a:off x="0" y="1743781"/>
            <a:ext cx="7247106" cy="2130358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AD36DF0B-A718-63AD-6CA0-1754A60FA0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442" t="34788" b="21361"/>
          <a:stretch/>
        </p:blipFill>
        <p:spPr>
          <a:xfrm>
            <a:off x="7247106" y="1743781"/>
            <a:ext cx="4944894" cy="237355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CC92419E-D444-2950-4503-BFBFF86B40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584" r="40558" b="1"/>
          <a:stretch/>
        </p:blipFill>
        <p:spPr>
          <a:xfrm>
            <a:off x="-3" y="3846828"/>
            <a:ext cx="7247106" cy="1321583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1C285063-E227-C577-F70B-75234F88B4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442" t="78639"/>
          <a:stretch/>
        </p:blipFill>
        <p:spPr>
          <a:xfrm>
            <a:off x="7247104" y="4117331"/>
            <a:ext cx="4944895" cy="1156212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DB455C9F-B865-273F-8D74-95DEF32500AA}"/>
              </a:ext>
            </a:extLst>
          </p:cNvPr>
          <p:cNvSpPr txBox="1"/>
          <p:nvPr/>
        </p:nvSpPr>
        <p:spPr>
          <a:xfrm>
            <a:off x="-3" y="5168411"/>
            <a:ext cx="7247106" cy="1005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8" name="Title 11">
            <a:extLst>
              <a:ext uri="{FF2B5EF4-FFF2-40B4-BE49-F238E27FC236}">
                <a16:creationId xmlns:a16="http://schemas.microsoft.com/office/drawing/2014/main" id="{508317AA-68A6-B483-32A2-57A1123F46F5}"/>
              </a:ext>
            </a:extLst>
          </p:cNvPr>
          <p:cNvSpPr txBox="1">
            <a:spLocks/>
          </p:cNvSpPr>
          <p:nvPr/>
        </p:nvSpPr>
        <p:spPr>
          <a:xfrm>
            <a:off x="1097280" y="5350052"/>
            <a:ext cx="10113645" cy="822960"/>
          </a:xfrm>
          <a:prstGeom prst="rect">
            <a:avLst/>
          </a:prstGeom>
        </p:spPr>
        <p:txBody>
          <a:bodyPr vert="horz" lIns="91440" tIns="0" rIns="91440" bIns="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b="0" kern="1200" spc="-5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1"/>
            <a:r>
              <a:rPr lang="fa-IR">
                <a:latin typeface="B Nazanin+ Bold" panose="02000700000000000000" pitchFamily="2" charset="-78"/>
                <a:cs typeface="B Nazanin+ Bold" panose="02000700000000000000" pitchFamily="2" charset="-78"/>
              </a:rPr>
              <a:t>حل مثال در متلب</a:t>
            </a:r>
            <a:endParaRPr lang="en-US" dirty="0">
              <a:latin typeface="B Nazanin+ Bold" panose="02000700000000000000" pitchFamily="2" charset="-78"/>
              <a:cs typeface="B Nazanin+ Bold" panose="02000700000000000000" pitchFamily="2" charset="-78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50AD283-5BD4-ABE4-8387-398F9CCD9EB9}"/>
              </a:ext>
            </a:extLst>
          </p:cNvPr>
          <p:cNvSpPr txBox="1"/>
          <p:nvPr/>
        </p:nvSpPr>
        <p:spPr>
          <a:xfrm>
            <a:off x="5823625" y="6169987"/>
            <a:ext cx="544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الف</a:t>
            </a:r>
            <a:endParaRPr lang="en-US" dirty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86873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0DD38DA6-A6E9-8FD0-BF41-90E5A58BB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fa-IR" dirty="0">
                <a:latin typeface="B Nazanin+ Bold" panose="02000700000000000000" pitchFamily="2" charset="-78"/>
                <a:cs typeface="B Nazanin+ Bold" panose="02000700000000000000" pitchFamily="2" charset="-78"/>
              </a:rPr>
              <a:t>حل مثال در متلب</a:t>
            </a:r>
            <a:endParaRPr lang="en-US" dirty="0">
              <a:latin typeface="B Nazanin+ Bold" panose="02000700000000000000" pitchFamily="2" charset="-78"/>
              <a:cs typeface="B Nazanin+ Bold" panose="02000700000000000000" pitchFamily="2" charset="-78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243B9EF-6614-740B-4C48-C851936FD1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7280" y="3356253"/>
            <a:ext cx="10113264" cy="594360"/>
          </a:xfrm>
        </p:spPr>
        <p:txBody>
          <a:bodyPr anchor="ctr"/>
          <a:lstStyle/>
          <a:p>
            <a:pPr algn="ctr" rtl="1"/>
            <a:r>
              <a:rPr lang="fa-IR" dirty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نکته : باز شدن پنجره پنل </a:t>
            </a:r>
            <a:r>
              <a:rPr lang="en-US" dirty="0" err="1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fvtool</a:t>
            </a:r>
            <a:r>
              <a:rPr lang="fa-IR" dirty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 پس از دستور </a:t>
            </a:r>
            <a:r>
              <a:rPr lang="en-US" dirty="0" err="1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fvtool</a:t>
            </a:r>
            <a:endParaRPr lang="en-US" dirty="0">
              <a:solidFill>
                <a:schemeClr val="tx1"/>
              </a:solidFill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FD74997-7682-A256-1C9B-9210C780B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 Introdution to FVTOOL, HajiHeidari-Shahini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562F42-86C1-F3CF-C7B0-B60B46B45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A4907-F3B4-4574-AF4F-C67FB964E61D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E57228-905E-B341-D248-C8BE2D883C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473" b="38470"/>
          <a:stretch/>
        </p:blipFill>
        <p:spPr>
          <a:xfrm>
            <a:off x="0" y="960120"/>
            <a:ext cx="7013643" cy="12718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A3063F5-EB74-376D-D045-78BA8D8A55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527"/>
          <a:stretch/>
        </p:blipFill>
        <p:spPr>
          <a:xfrm>
            <a:off x="7013642" y="960120"/>
            <a:ext cx="5178357" cy="206699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9936740-7B94-421A-AF87-452F688342B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530" r="42473"/>
          <a:stretch/>
        </p:blipFill>
        <p:spPr>
          <a:xfrm>
            <a:off x="0" y="2231947"/>
            <a:ext cx="7013641" cy="79517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B777B02-6CC2-1DA5-0C97-87F551BF5BD6}"/>
              </a:ext>
            </a:extLst>
          </p:cNvPr>
          <p:cNvSpPr txBox="1"/>
          <p:nvPr/>
        </p:nvSpPr>
        <p:spPr>
          <a:xfrm>
            <a:off x="5823625" y="6169987"/>
            <a:ext cx="544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ب</a:t>
            </a:r>
            <a:endParaRPr lang="en-US" dirty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762317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AC6586-DA61-955F-5F3D-89C7A5788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 Introdution to FVTOOL, HajiHeidari-Shahini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177E50-79D7-7996-80D4-38B8D51B0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A4907-F3B4-4574-AF4F-C67FB964E61D}" type="slidenum">
              <a:rPr lang="en-US" smtClean="0"/>
              <a:t>8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A853963-D6BB-9AF1-B237-6C8C18B73E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01184"/>
            <a:ext cx="10972800" cy="6172200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265870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C5134-56AD-C070-ED6B-9CA20D5B9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fa-IR" dirty="0">
                <a:latin typeface="B Nazanin+ Bold" panose="02000700000000000000" pitchFamily="2" charset="-78"/>
                <a:cs typeface="B Nazanin+ Bold" panose="02000700000000000000" pitchFamily="2" charset="-78"/>
              </a:rPr>
              <a:t>آنالیز خروجی </a:t>
            </a:r>
            <a:r>
              <a:rPr lang="en-US" dirty="0" err="1">
                <a:latin typeface="B Nazanin+ Bold" panose="02000700000000000000" pitchFamily="2" charset="-78"/>
                <a:cs typeface="B Nazanin+ Bold" panose="02000700000000000000" pitchFamily="2" charset="-78"/>
              </a:rPr>
              <a:t>fvtool</a:t>
            </a:r>
            <a:r>
              <a:rPr lang="fa-IR" dirty="0">
                <a:latin typeface="B Nazanin+ Bold" panose="02000700000000000000" pitchFamily="2" charset="-78"/>
                <a:cs typeface="B Nazanin+ Bold" panose="02000700000000000000" pitchFamily="2" charset="-78"/>
              </a:rPr>
              <a:t>‌ و مقایسه با زمان پیوسته</a:t>
            </a:r>
            <a:endParaRPr lang="en-US" dirty="0">
              <a:latin typeface="B Nazanin+ Bold" panose="02000700000000000000" pitchFamily="2" charset="-78"/>
              <a:cs typeface="B Nazanin+ Bold" panose="02000700000000000000" pitchFamily="2" charset="-78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C7E926-CDEC-4045-051A-4538CA71E6A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ctr" rtl="1"/>
            <a:r>
              <a:rPr lang="fa-IR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نمودار </a:t>
            </a:r>
            <a:r>
              <a:rPr lang="en-US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Bode</a:t>
            </a:r>
            <a:r>
              <a:rPr lang="fa-IR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تابع تبدیل پیوسته (اندازه با </a:t>
            </a:r>
            <a:r>
              <a:rPr lang="fa-IR" dirty="0" err="1">
                <a:latin typeface="B Nazanin+ Regular" panose="01000506000000020004" pitchFamily="2" charset="-78"/>
                <a:cs typeface="B Nazanin+ Regular" panose="01000506000000020004" pitchFamily="2" charset="-78"/>
              </a:rPr>
              <a:t>یکای</a:t>
            </a:r>
            <a:r>
              <a:rPr lang="fa-IR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en-US" dirty="0" err="1">
                <a:latin typeface="B Nazanin+ Regular" panose="01000506000000020004" pitchFamily="2" charset="-78"/>
                <a:cs typeface="B Nazanin+ Regular" panose="01000506000000020004" pitchFamily="2" charset="-78"/>
              </a:rPr>
              <a:t>db</a:t>
            </a:r>
            <a:r>
              <a:rPr lang="fa-IR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)</a:t>
            </a:r>
            <a:endParaRPr lang="en-US" dirty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8F9553-55B1-CD2D-C6A4-591D2DA92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 Introdution to FVTOOL, HajiHeidari-Shahini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176990-3260-09DE-BAD6-784A36DA5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A4907-F3B4-4574-AF4F-C67FB964E61D}" type="slidenum">
              <a:rPr lang="en-US" smtClean="0"/>
              <a:t>9</a:t>
            </a:fld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BA80952-A5BB-9011-AD71-7849BDCAAA63}"/>
              </a:ext>
            </a:extLst>
          </p:cNvPr>
          <p:cNvSpPr/>
          <p:nvPr/>
        </p:nvSpPr>
        <p:spPr>
          <a:xfrm>
            <a:off x="0" y="0"/>
            <a:ext cx="12192000" cy="49027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8989DE1-71FF-96AC-DF0E-B3AB46D40F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75" r="8034"/>
          <a:stretch/>
        </p:blipFill>
        <p:spPr>
          <a:xfrm>
            <a:off x="2047663" y="39088"/>
            <a:ext cx="8096673" cy="4754880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347910219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1941</TotalTime>
  <Words>795</Words>
  <Application>Microsoft Office PowerPoint</Application>
  <PresentationFormat>Widescreen</PresentationFormat>
  <Paragraphs>146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5" baseType="lpstr">
      <vt:lpstr>Arial</vt:lpstr>
      <vt:lpstr>B Nazanin+ Black</vt:lpstr>
      <vt:lpstr>B Nazanin+ Bold</vt:lpstr>
      <vt:lpstr>B Nazanin+ Regular</vt:lpstr>
      <vt:lpstr>Calibri</vt:lpstr>
      <vt:lpstr>Calibri Light</vt:lpstr>
      <vt:lpstr>Cambria Math</vt:lpstr>
      <vt:lpstr>Consolas</vt:lpstr>
      <vt:lpstr>Courier New</vt:lpstr>
      <vt:lpstr>Wingdings</vt:lpstr>
      <vt:lpstr>Retrospect</vt:lpstr>
      <vt:lpstr>به نام خدا</vt:lpstr>
      <vt:lpstr>فهرست مطالب</vt:lpstr>
      <vt:lpstr>معرفی اجمالی نحوه باز شدن و ساختار ورودی</vt:lpstr>
      <vt:lpstr>معرفی اجمالی نتایج و خروجی</vt:lpstr>
      <vt:lpstr>فضای آنالوگ</vt:lpstr>
      <vt:lpstr>PowerPoint Presentation</vt:lpstr>
      <vt:lpstr>حل مثال در متلب</vt:lpstr>
      <vt:lpstr>PowerPoint Presentation</vt:lpstr>
      <vt:lpstr>آنالیز خروجی fvtool‌ و مقایسه با زمان پیوسته</vt:lpstr>
      <vt:lpstr>آنالیز خروجی fvtool‌ و مقایسه با زمان پیوسته</vt:lpstr>
      <vt:lpstr>آنالیز خروجی fvtool‌ و مقایسه با زمان پیوسته</vt:lpstr>
      <vt:lpstr>آنالیز خروجی fvtool‌ و مقایسه با زمان پیوسته</vt:lpstr>
      <vt:lpstr>آنالیز خروجی fvtool‌ و مقایسه با زمان پیوسته</vt:lpstr>
      <vt:lpstr>آنالیز خروجی fvtool‌ و مقایسه با زمان پیوسته</vt:lpstr>
      <vt:lpstr>آنالیز خروجی fvtool‌ و مقایسه با زمان پیوسته</vt:lpstr>
      <vt:lpstr>آنالیز خروجی fvtool‌ و مقایسه با زمان پیوسته</vt:lpstr>
      <vt:lpstr>آنالیز خروجی fvtool‌ و مقایسه با زمان پیوسته</vt:lpstr>
      <vt:lpstr>آنالیز خروجی fvtool‌ و مقایسه با زمان پیوسته</vt:lpstr>
      <vt:lpstr>آنالیز خروجی fvtool‌ و مقایسه با زمان پیوسته</vt:lpstr>
      <vt:lpstr>آنالیز خروجی fvtool‌ و مقایسه با زمان پیوسته</vt:lpstr>
      <vt:lpstr>آنالیز خروجی fvtool‌ و مقایسه با زمان پیوسته</vt:lpstr>
      <vt:lpstr>آنالیز خروجی fvtool‌ و مقایسه با زمان پیوسته</vt:lpstr>
      <vt:lpstr>آنالیز خروجی fvtool‌ و مقایسه با زمان پیوسته</vt:lpstr>
      <vt:lpstr>آنالیز خروجی fvtool‌ و مقایسه با زمان پیوسته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Mahdi</cp:lastModifiedBy>
  <cp:revision>27</cp:revision>
  <dcterms:created xsi:type="dcterms:W3CDTF">2023-05-10T17:47:00Z</dcterms:created>
  <dcterms:modified xsi:type="dcterms:W3CDTF">2023-05-21T19:34:51Z</dcterms:modified>
</cp:coreProperties>
</file>