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8" r:id="rId5"/>
    <p:sldId id="263" r:id="rId6"/>
    <p:sldId id="259" r:id="rId7"/>
    <p:sldId id="265" r:id="rId8"/>
    <p:sldId id="270" r:id="rId9"/>
    <p:sldId id="266" r:id="rId10"/>
    <p:sldId id="267" r:id="rId11"/>
    <p:sldId id="269" r:id="rId12"/>
    <p:sldId id="268"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70" d="100"/>
          <a:sy n="70" d="100"/>
        </p:scale>
        <p:origin x="9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55744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735246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29652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85968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52287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4210" y="620486"/>
            <a:ext cx="7231784" cy="2949326"/>
          </a:xfrm>
        </p:spPr>
        <p:txBody>
          <a:bodyPr anchor="ctr">
            <a:normAutofit/>
          </a:bodyPr>
          <a:lstStyle/>
          <a:p>
            <a:br>
              <a:rPr lang="en-US" sz="4800" dirty="0">
                <a:solidFill>
                  <a:schemeClr val="tx2"/>
                </a:solidFill>
                <a:latin typeface="Agency FB" panose="020B0503020202020204" pitchFamily="34" charset="0"/>
              </a:rPr>
            </a:br>
            <a:r>
              <a:rPr lang="en-US" sz="4800" dirty="0">
                <a:solidFill>
                  <a:schemeClr val="accent4">
                    <a:lumMod val="50000"/>
                  </a:schemeClr>
                </a:solidFill>
                <a:highlight>
                  <a:srgbClr val="C0C0C0"/>
                </a:highlight>
                <a:latin typeface="Agency FB" panose="020B0503020202020204" pitchFamily="34" charset="0"/>
              </a:rPr>
              <a:t>Applications of TM1637</a:t>
            </a:r>
            <a:r>
              <a:rPr lang="en-US" sz="4800" dirty="0">
                <a:solidFill>
                  <a:schemeClr val="accent4">
                    <a:lumMod val="50000"/>
                  </a:schemeClr>
                </a:solidFill>
                <a:highlight>
                  <a:srgbClr val="C0C0C0"/>
                </a:highlight>
              </a:rPr>
              <a:t> </a:t>
            </a:r>
            <a:r>
              <a:rPr lang="en-US" sz="4800" dirty="0">
                <a:solidFill>
                  <a:schemeClr val="accent4">
                    <a:lumMod val="50000"/>
                  </a:schemeClr>
                </a:solidFill>
                <a:highlight>
                  <a:srgbClr val="C0C0C0"/>
                </a:highlight>
                <a:latin typeface="Agency FB" panose="020B0503020202020204" pitchFamily="34" charset="0"/>
              </a:rPr>
              <a:t>Display</a:t>
            </a:r>
            <a:br>
              <a:rPr lang="en-US" sz="4800" dirty="0">
                <a:solidFill>
                  <a:schemeClr val="tx2"/>
                </a:solidFill>
                <a:latin typeface="Agency FB" panose="020B0503020202020204" pitchFamily="34" charset="0"/>
              </a:rPr>
            </a:br>
            <a:r>
              <a:rPr lang="en-US" sz="2800" dirty="0">
                <a:solidFill>
                  <a:schemeClr val="tx2">
                    <a:lumMod val="60000"/>
                    <a:lumOff val="40000"/>
                  </a:schemeClr>
                </a:solidFill>
                <a:latin typeface="Agency FB" panose="020B0503020202020204" pitchFamily="34" charset="0"/>
              </a:rPr>
              <a:t>ELECTRONICS AND COMMUNICATION DEPARTMENT, SUK </a:t>
            </a:r>
            <a:r>
              <a:rPr lang="en-US" sz="2800" dirty="0">
                <a:solidFill>
                  <a:schemeClr val="tx2">
                    <a:lumMod val="60000"/>
                    <a:lumOff val="40000"/>
                  </a:schemeClr>
                </a:solidFill>
              </a:rPr>
              <a:t> </a:t>
            </a:r>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extBox 4">
            <a:extLst>
              <a:ext uri="{FF2B5EF4-FFF2-40B4-BE49-F238E27FC236}">
                <a16:creationId xmlns:a16="http://schemas.microsoft.com/office/drawing/2014/main" id="{29FB0BE6-4860-5083-EC9A-56053DC07DD4}"/>
              </a:ext>
            </a:extLst>
          </p:cNvPr>
          <p:cNvSpPr txBox="1"/>
          <p:nvPr/>
        </p:nvSpPr>
        <p:spPr>
          <a:xfrm flipH="1">
            <a:off x="7870370" y="4759699"/>
            <a:ext cx="3771331" cy="646331"/>
          </a:xfrm>
          <a:prstGeom prst="rect">
            <a:avLst/>
          </a:prstGeom>
          <a:noFill/>
        </p:spPr>
        <p:txBody>
          <a:bodyPr wrap="square" rtlCol="0">
            <a:spAutoFit/>
          </a:bodyPr>
          <a:lstStyle/>
          <a:p>
            <a:endParaRPr lang="en-US" dirty="0">
              <a:solidFill>
                <a:schemeClr val="accent2">
                  <a:lumMod val="50000"/>
                </a:schemeClr>
              </a:solidFill>
            </a:endParaRPr>
          </a:p>
          <a:p>
            <a:r>
              <a:rPr lang="en-US" dirty="0">
                <a:solidFill>
                  <a:schemeClr val="accent2">
                    <a:lumMod val="50000"/>
                  </a:schemeClr>
                </a:solidFill>
              </a:rPr>
              <a:t>By BHIMASHANKAR  (SG20ECE027)</a:t>
            </a:r>
            <a:endParaRPr lang="en-IN" dirty="0">
              <a:solidFill>
                <a:schemeClr val="accent2">
                  <a:lumMod val="50000"/>
                </a:schemeClr>
              </a:solidFill>
            </a:endParaRPr>
          </a:p>
        </p:txBody>
      </p:sp>
    </p:spTree>
    <p:extLst>
      <p:ext uri="{BB962C8B-B14F-4D97-AF65-F5344CB8AC3E}">
        <p14:creationId xmlns:p14="http://schemas.microsoft.com/office/powerpoint/2010/main" val="3156126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565ECC-8760-ADDB-3770-26DB9F92D483}"/>
              </a:ext>
            </a:extLst>
          </p:cNvPr>
          <p:cNvSpPr/>
          <p:nvPr/>
        </p:nvSpPr>
        <p:spPr>
          <a:xfrm>
            <a:off x="493853" y="671332"/>
            <a:ext cx="11204294" cy="69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APPLICATIONS</a:t>
            </a:r>
            <a:endParaRPr lang="en-IN"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1769CFA-9BAF-BD62-3971-14165BF657FC}"/>
              </a:ext>
            </a:extLst>
          </p:cNvPr>
          <p:cNvSpPr txBox="1"/>
          <p:nvPr/>
        </p:nvSpPr>
        <p:spPr>
          <a:xfrm>
            <a:off x="2525485" y="1797186"/>
            <a:ext cx="6096000" cy="3531993"/>
          </a:xfrm>
          <a:prstGeom prst="rect">
            <a:avLst/>
          </a:prstGeom>
          <a:noFill/>
        </p:spPr>
        <p:txBody>
          <a:bodyPr wrap="square">
            <a:spAutoFit/>
          </a:bodyPr>
          <a:lstStyle/>
          <a:p>
            <a:pPr algn="just">
              <a:lnSpc>
                <a:spcPct val="150000"/>
              </a:lnSpc>
              <a:spcAft>
                <a:spcPts val="800"/>
              </a:spcAft>
              <a:tabLst>
                <a:tab pos="1390650" algn="l"/>
              </a:tabLst>
            </a:pPr>
            <a:r>
              <a:rPr lang="en-IN" sz="1800" dirty="0">
                <a:effectLst/>
                <a:latin typeface="Times New Roman" panose="02020603050405020304" pitchFamily="18" charset="0"/>
                <a:ea typeface="Calibri" panose="020F0502020204030204" pitchFamily="34" charset="0"/>
                <a:cs typeface="Tunga" panose="020B0502040204020203" pitchFamily="34" charset="0"/>
              </a:rPr>
              <a:t>1. Displaying String and a Number</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spcAft>
                <a:spcPts val="800"/>
              </a:spcAft>
              <a:tabLst>
                <a:tab pos="1390650" algn="l"/>
              </a:tabLst>
            </a:pPr>
            <a:r>
              <a:rPr lang="en-IN" sz="1800" dirty="0">
                <a:effectLst/>
                <a:latin typeface="Times New Roman" panose="02020603050405020304" pitchFamily="18" charset="0"/>
                <a:ea typeface="Calibri" panose="020F0502020204030204" pitchFamily="34" charset="0"/>
                <a:cs typeface="Tunga" panose="020B0502040204020203" pitchFamily="34" charset="0"/>
              </a:rPr>
              <a:t>2. Displaying Scrolling and Displaying Text</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spcAft>
                <a:spcPts val="800"/>
              </a:spcAft>
              <a:tabLst>
                <a:tab pos="1390650" algn="l"/>
              </a:tabLst>
            </a:pPr>
            <a:r>
              <a:rPr lang="en-IN" sz="1800" dirty="0">
                <a:effectLst/>
                <a:latin typeface="Times New Roman" panose="02020603050405020304" pitchFamily="18" charset="0"/>
                <a:ea typeface="Calibri" panose="020F0502020204030204" pitchFamily="34" charset="0"/>
                <a:cs typeface="Tunga" panose="020B0502040204020203" pitchFamily="34" charset="0"/>
              </a:rPr>
              <a:t>3. Creating a 4-Digit Counter</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spcAft>
                <a:spcPts val="800"/>
              </a:spcAft>
              <a:tabLst>
                <a:tab pos="1390650" algn="l"/>
              </a:tabLst>
            </a:pPr>
            <a:r>
              <a:rPr lang="en-IN" sz="1800" dirty="0">
                <a:effectLst/>
                <a:latin typeface="Times New Roman" panose="02020603050405020304" pitchFamily="18" charset="0"/>
                <a:ea typeface="Calibri" panose="020F0502020204030204" pitchFamily="34" charset="0"/>
                <a:cs typeface="Tunga" panose="020B0502040204020203" pitchFamily="34" charset="0"/>
              </a:rPr>
              <a:t>4. Displaying Temperature (</a:t>
            </a:r>
            <a:r>
              <a:rPr lang="en-IN"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°C</a:t>
            </a:r>
            <a:r>
              <a:rPr lang="en-IN" sz="1400" dirty="0">
                <a:solidFill>
                  <a:srgbClr val="666666"/>
                </a:solidFill>
                <a:effectLst/>
                <a:latin typeface="Roboto" panose="02000000000000000000" pitchFamily="2" charset="0"/>
                <a:ea typeface="Calibri" panose="020F0502020204030204" pitchFamily="34" charset="0"/>
                <a:cs typeface="Tunga" panose="020B0502040204020203" pitchFamily="34" charset="0"/>
              </a:rPr>
              <a:t> </a:t>
            </a:r>
            <a:r>
              <a:rPr lang="en-IN" sz="1800" dirty="0">
                <a:effectLst/>
                <a:latin typeface="Times New Roman" panose="02020603050405020304" pitchFamily="18" charset="0"/>
                <a:ea typeface="Calibri" panose="020F0502020204030204" pitchFamily="34" charset="0"/>
                <a:cs typeface="Tunga" panose="020B0502040204020203" pitchFamily="34" charset="0"/>
              </a:rPr>
              <a:t>and F) using DHT11/22</a:t>
            </a:r>
          </a:p>
          <a:p>
            <a:pPr algn="just">
              <a:lnSpc>
                <a:spcPct val="150000"/>
              </a:lnSpc>
              <a:spcAft>
                <a:spcPts val="800"/>
              </a:spcAft>
              <a:tabLst>
                <a:tab pos="1390650" algn="l"/>
              </a:tabLst>
            </a:pPr>
            <a:r>
              <a:rPr lang="en-IN" dirty="0">
                <a:latin typeface="Times New Roman" panose="02020603050405020304" pitchFamily="18" charset="0"/>
                <a:ea typeface="Calibri" panose="020F0502020204030204" pitchFamily="34" charset="0"/>
                <a:cs typeface="Tunga" panose="020B0502040204020203" pitchFamily="34" charset="0"/>
              </a:rPr>
              <a:t>5. Advertising and Promotions</a:t>
            </a:r>
          </a:p>
          <a:p>
            <a:pPr algn="just">
              <a:lnSpc>
                <a:spcPct val="150000"/>
              </a:lnSpc>
              <a:spcAft>
                <a:spcPts val="800"/>
              </a:spcAft>
              <a:tabLst>
                <a:tab pos="1390650" algn="l"/>
              </a:tabLst>
            </a:pPr>
            <a:r>
              <a:rPr lang="en-IN" dirty="0">
                <a:latin typeface="Times New Roman" panose="02020603050405020304" pitchFamily="18" charset="0"/>
                <a:ea typeface="Calibri" panose="020F0502020204030204" pitchFamily="34" charset="0"/>
                <a:cs typeface="Tunga" panose="020B0502040204020203" pitchFamily="34" charset="0"/>
              </a:rPr>
              <a:t>Other Applications</a:t>
            </a:r>
          </a:p>
          <a:p>
            <a:pPr algn="just">
              <a:lnSpc>
                <a:spcPct val="150000"/>
              </a:lnSpc>
              <a:spcAft>
                <a:spcPts val="800"/>
              </a:spcAft>
              <a:tabLst>
                <a:tab pos="1390650" algn="l"/>
              </a:tabLst>
            </a:pPr>
            <a:endParaRPr lang="en-IN" sz="16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40274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2A4C5-FCDD-A41F-F8C0-F9620540011C}"/>
              </a:ext>
            </a:extLst>
          </p:cNvPr>
          <p:cNvSpPr txBox="1"/>
          <p:nvPr/>
        </p:nvSpPr>
        <p:spPr>
          <a:xfrm flipH="1">
            <a:off x="5009605" y="3059668"/>
            <a:ext cx="2597333" cy="369332"/>
          </a:xfrm>
          <a:prstGeom prst="rect">
            <a:avLst/>
          </a:prstGeom>
          <a:noFill/>
        </p:spPr>
        <p:txBody>
          <a:bodyPr wrap="square" rtlCol="0">
            <a:spAutoFit/>
          </a:bodyPr>
          <a:lstStyle/>
          <a:p>
            <a:r>
              <a:rPr lang="en-US" dirty="0"/>
              <a:t>THANK YOU</a:t>
            </a:r>
            <a:r>
              <a:rPr lang="en-US" dirty="0">
                <a:latin typeface="Segoe UI Symbol" panose="020B0502040204020203" pitchFamily="34" charset="0"/>
                <a:ea typeface="Segoe UI Symbol" panose="020B0502040204020203" pitchFamily="34" charset="0"/>
              </a:rPr>
              <a:t>!❤</a:t>
            </a:r>
            <a:endParaRPr lang="en-IN" dirty="0"/>
          </a:p>
        </p:txBody>
      </p:sp>
    </p:spTree>
    <p:extLst>
      <p:ext uri="{BB962C8B-B14F-4D97-AF65-F5344CB8AC3E}">
        <p14:creationId xmlns:p14="http://schemas.microsoft.com/office/powerpoint/2010/main" val="242091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3675-2D75-D19E-572A-8E118442D487}"/>
              </a:ext>
            </a:extLst>
          </p:cNvPr>
          <p:cNvSpPr>
            <a:spLocks noGrp="1"/>
          </p:cNvSpPr>
          <p:nvPr>
            <p:ph type="title"/>
          </p:nvPr>
        </p:nvSpPr>
        <p:spPr>
          <a:xfrm>
            <a:off x="581192" y="702156"/>
            <a:ext cx="11029616" cy="1061330"/>
          </a:xfrm>
        </p:spPr>
        <p:txBody>
          <a:bodyPr>
            <a:normAutofit/>
          </a:bodyPr>
          <a:lstStyle/>
          <a:p>
            <a:r>
              <a:rPr lang="en-US" sz="3600" dirty="0"/>
              <a:t>INTRODUCATION</a:t>
            </a:r>
            <a:endParaRPr lang="en-IN" sz="3600" dirty="0"/>
          </a:p>
        </p:txBody>
      </p:sp>
      <p:sp>
        <p:nvSpPr>
          <p:cNvPr id="3" name="Content Placeholder 2">
            <a:extLst>
              <a:ext uri="{FF2B5EF4-FFF2-40B4-BE49-F238E27FC236}">
                <a16:creationId xmlns:a16="http://schemas.microsoft.com/office/drawing/2014/main" id="{5BD2D3A6-F054-2534-3898-F65B26471873}"/>
              </a:ext>
            </a:extLst>
          </p:cNvPr>
          <p:cNvSpPr>
            <a:spLocks noGrp="1"/>
          </p:cNvSpPr>
          <p:nvPr>
            <p:ph idx="1"/>
          </p:nvPr>
        </p:nvSpPr>
        <p:spPr>
          <a:xfrm>
            <a:off x="762000" y="2122714"/>
            <a:ext cx="10014857" cy="4365171"/>
          </a:xfrm>
        </p:spPr>
        <p:txBody>
          <a:bodyPr>
            <a:normAutofit fontScale="92500" lnSpcReduction="10000"/>
          </a:bodyPr>
          <a:lstStyle/>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Explore the versatility of the TM1637 4-Digit 7-Segment Display Module in this project, showcasing its applications through step-by-step guides, sample code, and circuit diagrams, inspiring creativity in electronics enthusiasts.</a:t>
            </a:r>
          </a:p>
          <a:p>
            <a:pPr marL="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Demonstrating how the TM1637 can be used to showcase real-time data, such as the current time and ambient temperature. We will explore various sensor options to collect this data and then present it on the display in a user-friendly format.</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Creating digital counters and timers using the TM1637 display module. This will be useful for applications where event tracking, elapsed time, or countdowns are essential, such as in sports timing, kitchen timers, or data logging.</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Unveiling the Potential: Discover Innovative Uses of the TM1637 Display Module in Electronics and Embedded Systems.</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34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8A0B39D-673D-47DB-AF94-2D15174D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0BBAAC85-3967-456F-858E-A7B660076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56124464-57E5-400F-B084-340F5F0E33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B975B959-703A-4CBD-B6B4-87EFD5C40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5" name="Rectangle 24">
            <a:extLst>
              <a:ext uri="{FF2B5EF4-FFF2-40B4-BE49-F238E27FC236}">
                <a16:creationId xmlns:a16="http://schemas.microsoft.com/office/drawing/2014/main" id="{BFFB3542-839A-4F03-BEB3-5B5B0E479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10A3A63-30AE-4C45-D03E-A23BD09C7003}"/>
              </a:ext>
            </a:extLst>
          </p:cNvPr>
          <p:cNvSpPr txBox="1"/>
          <p:nvPr/>
        </p:nvSpPr>
        <p:spPr>
          <a:xfrm>
            <a:off x="446535" y="723901"/>
            <a:ext cx="11128206" cy="669470"/>
          </a:xfrm>
          <a:prstGeom prst="rect">
            <a:avLst/>
          </a:prstGeom>
        </p:spPr>
        <p:txBody>
          <a:bodyPr vert="horz" lIns="91440" tIns="45720" rIns="91440" bIns="45720" rtlCol="0" anchor="b">
            <a:normAutofit/>
          </a:bodyPr>
          <a:lstStyle/>
          <a:p>
            <a:pPr algn="ctr">
              <a:spcBef>
                <a:spcPct val="0"/>
              </a:spcBef>
              <a:spcAft>
                <a:spcPts val="600"/>
              </a:spcAft>
            </a:pPr>
            <a:r>
              <a:rPr lang="en-US" sz="3600" u="sng" cap="all" dirty="0">
                <a:solidFill>
                  <a:schemeClr val="accent1"/>
                </a:solidFill>
                <a:latin typeface="+mj-lt"/>
                <a:ea typeface="+mj-ea"/>
                <a:cs typeface="+mj-cs"/>
              </a:rPr>
              <a:t>TM1637 4-Digit 7-Segment Display</a:t>
            </a:r>
          </a:p>
        </p:txBody>
      </p:sp>
      <p:sp>
        <p:nvSpPr>
          <p:cNvPr id="27" name="Rectangle 26">
            <a:extLst>
              <a:ext uri="{FF2B5EF4-FFF2-40B4-BE49-F238E27FC236}">
                <a16:creationId xmlns:a16="http://schemas.microsoft.com/office/drawing/2014/main" id="{86082481-A4EA-4F11-9006-FB76DB52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E6AF45"/>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2" name="Picture 11">
            <a:extLst>
              <a:ext uri="{FF2B5EF4-FFF2-40B4-BE49-F238E27FC236}">
                <a16:creationId xmlns:a16="http://schemas.microsoft.com/office/drawing/2014/main" id="{E60352FA-6D96-AE15-AE95-3B139E24C457}"/>
              </a:ext>
            </a:extLst>
          </p:cNvPr>
          <p:cNvPicPr>
            <a:picLocks noChangeAspect="1"/>
          </p:cNvPicPr>
          <p:nvPr/>
        </p:nvPicPr>
        <p:blipFill>
          <a:blip r:embed="rId3"/>
          <a:stretch>
            <a:fillRect/>
          </a:stretch>
        </p:blipFill>
        <p:spPr>
          <a:xfrm>
            <a:off x="6540024" y="1653930"/>
            <a:ext cx="4106027" cy="1928800"/>
          </a:xfrm>
          <a:prstGeom prst="rect">
            <a:avLst/>
          </a:prstGeom>
          <a:effectLst>
            <a:outerShdw blurRad="50800" dist="38100" dir="16200000" rotWithShape="0">
              <a:prstClr val="black">
                <a:alpha val="40000"/>
              </a:prstClr>
            </a:outerShdw>
          </a:effectLst>
        </p:spPr>
      </p:pic>
      <p:pic>
        <p:nvPicPr>
          <p:cNvPr id="7" name="Picture 6">
            <a:extLst>
              <a:ext uri="{FF2B5EF4-FFF2-40B4-BE49-F238E27FC236}">
                <a16:creationId xmlns:a16="http://schemas.microsoft.com/office/drawing/2014/main" id="{F2B9B36D-ED07-9ACD-B751-AEADECAE4162}"/>
              </a:ext>
            </a:extLst>
          </p:cNvPr>
          <p:cNvPicPr>
            <a:picLocks noChangeAspect="1"/>
          </p:cNvPicPr>
          <p:nvPr/>
        </p:nvPicPr>
        <p:blipFill>
          <a:blip r:embed="rId4"/>
          <a:stretch>
            <a:fillRect/>
          </a:stretch>
        </p:blipFill>
        <p:spPr>
          <a:xfrm>
            <a:off x="1327931" y="1601250"/>
            <a:ext cx="4765559" cy="2517175"/>
          </a:xfrm>
          <a:prstGeom prst="rect">
            <a:avLst/>
          </a:prstGeom>
          <a:effectLst>
            <a:outerShdw blurRad="50800" dist="38100" dir="16200000" rotWithShape="0">
              <a:prstClr val="black">
                <a:alpha val="40000"/>
              </a:prstClr>
            </a:outerShdw>
          </a:effectLst>
        </p:spPr>
      </p:pic>
      <p:sp>
        <p:nvSpPr>
          <p:cNvPr id="15" name="TextBox 14">
            <a:extLst>
              <a:ext uri="{FF2B5EF4-FFF2-40B4-BE49-F238E27FC236}">
                <a16:creationId xmlns:a16="http://schemas.microsoft.com/office/drawing/2014/main" id="{FCCE13E7-19AA-50D8-48BF-1271B4B02ED2}"/>
              </a:ext>
            </a:extLst>
          </p:cNvPr>
          <p:cNvSpPr txBox="1"/>
          <p:nvPr/>
        </p:nvSpPr>
        <p:spPr>
          <a:xfrm>
            <a:off x="1603788" y="4602110"/>
            <a:ext cx="8792069" cy="2031325"/>
          </a:xfrm>
          <a:prstGeom prst="rect">
            <a:avLst/>
          </a:prstGeom>
          <a:noFill/>
        </p:spPr>
        <p:txBody>
          <a:bodyPr wrap="square">
            <a:spAutoFit/>
          </a:bodyPr>
          <a:lstStyle/>
          <a:p>
            <a:pPr algn="just"/>
            <a:r>
              <a:rPr lang="en-IN" sz="1800" dirty="0">
                <a:solidFill>
                  <a:schemeClr val="accent3">
                    <a:lumMod val="50000"/>
                  </a:schemeClr>
                </a:solidFill>
                <a:effectLst/>
                <a:latin typeface="Times New Roman" panose="02020603050405020304" pitchFamily="18" charset="0"/>
                <a:ea typeface="Times New Roman" panose="02020603050405020304" pitchFamily="18" charset="0"/>
              </a:rPr>
              <a:t>CLK PIN   </a:t>
            </a:r>
            <a:r>
              <a:rPr lang="en-IN" sz="1800" dirty="0">
                <a:solidFill>
                  <a:srgbClr val="000000"/>
                </a:solidFill>
                <a:effectLst/>
                <a:latin typeface="Times New Roman" panose="02020603050405020304" pitchFamily="18" charset="0"/>
                <a:ea typeface="Times New Roman" panose="02020603050405020304" pitchFamily="18" charset="0"/>
              </a:rPr>
              <a:t>:  A clock input pin. Connect to any digital pin on Arduino.</a:t>
            </a:r>
          </a:p>
          <a:p>
            <a:pPr algn="just"/>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DIO PIN    :  A Data I/O pin. Connect to any digital pinon Arduino.</a:t>
            </a:r>
          </a:p>
          <a:p>
            <a:pPr algn="just"/>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chemeClr val="accent2">
                    <a:lumMod val="50000"/>
                  </a:schemeClr>
                </a:solidFill>
                <a:effectLst/>
                <a:latin typeface="Times New Roman" panose="02020603050405020304" pitchFamily="18" charset="0"/>
                <a:ea typeface="Times New Roman" panose="02020603050405020304" pitchFamily="18" charset="0"/>
              </a:rPr>
              <a:t>VCC PIN   </a:t>
            </a:r>
            <a:r>
              <a:rPr lang="en-IN" sz="1800" dirty="0">
                <a:solidFill>
                  <a:srgbClr val="000000"/>
                </a:solidFill>
                <a:effectLst/>
                <a:latin typeface="Times New Roman" panose="02020603050405020304" pitchFamily="18" charset="0"/>
                <a:ea typeface="Times New Roman" panose="02020603050405020304" pitchFamily="18" charset="0"/>
              </a:rPr>
              <a:t>:  A pin supplies power to the module. Connect it to the 3.3V to 5V power supply.</a:t>
            </a:r>
          </a:p>
          <a:p>
            <a:pPr algn="just"/>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C00000"/>
                </a:solidFill>
                <a:effectLst/>
                <a:latin typeface="Times New Roman" panose="02020603050405020304" pitchFamily="18" charset="0"/>
                <a:ea typeface="Times New Roman" panose="02020603050405020304" pitchFamily="18" charset="0"/>
              </a:rPr>
              <a:t>GND PIN  </a:t>
            </a:r>
            <a:r>
              <a:rPr lang="en-IN" sz="1800" dirty="0">
                <a:solidFill>
                  <a:srgbClr val="000000"/>
                </a:solidFill>
                <a:effectLst/>
                <a:latin typeface="Times New Roman" panose="02020603050405020304" pitchFamily="18" charset="0"/>
                <a:ea typeface="Times New Roman" panose="02020603050405020304" pitchFamily="18" charset="0"/>
              </a:rPr>
              <a:t>:  A ground pin.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6523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E1968-2388-8998-6C2A-8FE3C062DE5A}"/>
              </a:ext>
            </a:extLst>
          </p:cNvPr>
          <p:cNvSpPr>
            <a:spLocks noGrp="1"/>
          </p:cNvSpPr>
          <p:nvPr>
            <p:ph type="title"/>
          </p:nvPr>
        </p:nvSpPr>
        <p:spPr>
          <a:xfrm>
            <a:off x="581192" y="532888"/>
            <a:ext cx="11029616" cy="988332"/>
          </a:xfrm>
        </p:spPr>
        <p:txBody>
          <a:bodyPr/>
          <a:lstStyle/>
          <a:p>
            <a:r>
              <a:rPr lang="en-US"/>
              <a:t>Interfacing of Arduino with tm1637 display</a:t>
            </a:r>
            <a:endParaRPr lang="en-IN" dirty="0"/>
          </a:p>
        </p:txBody>
      </p:sp>
      <p:pic>
        <p:nvPicPr>
          <p:cNvPr id="3" name="Picture 2">
            <a:extLst>
              <a:ext uri="{FF2B5EF4-FFF2-40B4-BE49-F238E27FC236}">
                <a16:creationId xmlns:a16="http://schemas.microsoft.com/office/drawing/2014/main" id="{18153AAC-63AA-41D8-070F-FAE0529CFB81}"/>
              </a:ext>
            </a:extLst>
          </p:cNvPr>
          <p:cNvPicPr>
            <a:picLocks noChangeAspect="1"/>
          </p:cNvPicPr>
          <p:nvPr/>
        </p:nvPicPr>
        <p:blipFill>
          <a:blip r:embed="rId2"/>
          <a:stretch>
            <a:fillRect/>
          </a:stretch>
        </p:blipFill>
        <p:spPr>
          <a:xfrm>
            <a:off x="581192" y="2288359"/>
            <a:ext cx="5074252" cy="323725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effectLst>
            <a:outerShdw blurRad="50800" dist="38100" dir="13500000" algn="br" rotWithShape="0">
              <a:prstClr val="black">
                <a:alpha val="40000"/>
              </a:prstClr>
            </a:outerShdw>
          </a:effectLst>
        </p:spPr>
      </p:pic>
      <p:sp>
        <p:nvSpPr>
          <p:cNvPr id="4" name="TextBox 3">
            <a:extLst>
              <a:ext uri="{FF2B5EF4-FFF2-40B4-BE49-F238E27FC236}">
                <a16:creationId xmlns:a16="http://schemas.microsoft.com/office/drawing/2014/main" id="{493874BA-8B61-4BA9-E195-3EE3BE4FDD20}"/>
              </a:ext>
            </a:extLst>
          </p:cNvPr>
          <p:cNvSpPr txBox="1"/>
          <p:nvPr/>
        </p:nvSpPr>
        <p:spPr>
          <a:xfrm>
            <a:off x="5956385" y="2508084"/>
            <a:ext cx="5823466" cy="2554545"/>
          </a:xfrm>
          <a:prstGeom prst="rect">
            <a:avLst/>
          </a:prstGeom>
          <a:noFill/>
        </p:spPr>
        <p:txBody>
          <a:bodyPr wrap="square" rtlCol="0">
            <a:spAutoFit/>
          </a:bodyPr>
          <a:lstStyle/>
          <a:p>
            <a:pPr marL="285750" lvl="0" indent="-285750" algn="just">
              <a:buFont typeface="Wingdings" panose="05000000000000000000" pitchFamily="2" charset="2"/>
              <a:buChar char="q"/>
            </a:pPr>
            <a:r>
              <a:rPr lang="en-IN" sz="2000" dirty="0">
                <a:solidFill>
                  <a:srgbClr val="121212"/>
                </a:solidFill>
                <a:effectLst/>
                <a:latin typeface="Times New Roman" panose="02020603050405020304" pitchFamily="18" charset="0"/>
                <a:ea typeface="Calibri" panose="020F0502020204030204" pitchFamily="34" charset="0"/>
                <a:cs typeface="Tunga" panose="020B0502040204020203" pitchFamily="34" charset="0"/>
              </a:rPr>
              <a:t>To connect TM1637 display to an Arduino, connect four wires: Two for power lines (3.3V or 5V pin) and two for controlling the display.</a:t>
            </a:r>
          </a:p>
          <a:p>
            <a:pPr marL="285750" lvl="0" indent="-285750" algn="just">
              <a:buFont typeface="Wingdings" panose="05000000000000000000" pitchFamily="2" charset="2"/>
              <a:buChar char="q"/>
            </a:pPr>
            <a:endParaRPr lang="en-IN" sz="2000" dirty="0">
              <a:effectLst/>
              <a:latin typeface="Calibri" panose="020F0502020204030204" pitchFamily="34" charset="0"/>
              <a:ea typeface="Calibri" panose="020F0502020204030204" pitchFamily="34" charset="0"/>
              <a:cs typeface="Tunga" panose="020B0502040204020203" pitchFamily="34" charset="0"/>
            </a:endParaRPr>
          </a:p>
          <a:p>
            <a:pPr marL="457200"/>
            <a:endParaRPr lang="en-IN" sz="2000" dirty="0">
              <a:effectLst/>
              <a:latin typeface="Calibri" panose="020F0502020204030204" pitchFamily="34" charset="0"/>
              <a:ea typeface="Calibri" panose="020F0502020204030204" pitchFamily="34" charset="0"/>
              <a:cs typeface="Tunga" panose="020B0502040204020203" pitchFamily="34" charset="0"/>
            </a:endParaRPr>
          </a:p>
          <a:p>
            <a:pPr marL="285750" lvl="0" indent="-285750" algn="just">
              <a:spcAft>
                <a:spcPts val="800"/>
              </a:spcAft>
              <a:buFont typeface="Wingdings" panose="05000000000000000000" pitchFamily="2" charset="2"/>
              <a:buChar char="q"/>
            </a:pPr>
            <a:r>
              <a:rPr lang="en-IN" sz="2000" dirty="0">
                <a:solidFill>
                  <a:srgbClr val="121212"/>
                </a:solidFill>
                <a:effectLst/>
                <a:latin typeface="Times New Roman" panose="02020603050405020304" pitchFamily="18" charset="0"/>
                <a:ea typeface="Calibri" panose="020F0502020204030204" pitchFamily="34" charset="0"/>
                <a:cs typeface="Tunga" panose="020B0502040204020203" pitchFamily="34" charset="0"/>
              </a:rPr>
              <a:t>The module can be powered from the 3.3V or 5V output of the Arduino. Connect the CLK and DIO pins to any digital pins of Arduino</a:t>
            </a:r>
            <a:r>
              <a:rPr lang="en-IN" sz="1800" dirty="0">
                <a:solidFill>
                  <a:srgbClr val="121212"/>
                </a:solidFill>
                <a:effectLst/>
                <a:latin typeface="Times New Roman" panose="02020603050405020304" pitchFamily="18" charset="0"/>
                <a:ea typeface="Calibri" panose="020F0502020204030204" pitchFamily="34" charset="0"/>
                <a:cs typeface="Tunga" panose="020B0502040204020203" pitchFamily="34" charset="0"/>
              </a:rPr>
              <a:t>.</a:t>
            </a:r>
            <a:endParaRPr lang="en-IN" sz="18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58826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565ECC-8760-ADDB-3770-26DB9F92D483}"/>
              </a:ext>
            </a:extLst>
          </p:cNvPr>
          <p:cNvSpPr/>
          <p:nvPr/>
        </p:nvSpPr>
        <p:spPr>
          <a:xfrm>
            <a:off x="493853" y="671332"/>
            <a:ext cx="11204294" cy="69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b="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EXAMPLE</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b="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DISPLAYING STRING AND A NUMBER</a:t>
            </a:r>
            <a:endParaRPr lang="en-IN"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DB434CF-1591-A24C-9103-59B573B18DAA}"/>
              </a:ext>
            </a:extLst>
          </p:cNvPr>
          <p:cNvPicPr>
            <a:picLocks noChangeAspect="1"/>
          </p:cNvPicPr>
          <p:nvPr/>
        </p:nvPicPr>
        <p:blipFill>
          <a:blip r:embed="rId2"/>
          <a:stretch>
            <a:fillRect/>
          </a:stretch>
        </p:blipFill>
        <p:spPr>
          <a:xfrm>
            <a:off x="927773" y="2069011"/>
            <a:ext cx="5047926" cy="3237257"/>
          </a:xfrm>
          <a:prstGeom prst="rect">
            <a:avLst/>
          </a:prstGeom>
          <a:effectLst>
            <a:glow rad="63500">
              <a:schemeClr val="accent4">
                <a:satMod val="175000"/>
                <a:alpha val="40000"/>
              </a:schemeClr>
            </a:glow>
            <a:outerShdw blurRad="50800" dist="38100" dir="8100000" algn="tr" rotWithShape="0">
              <a:prstClr val="black">
                <a:alpha val="40000"/>
              </a:prstClr>
            </a:outerShdw>
          </a:effectLst>
        </p:spPr>
      </p:pic>
      <p:sp>
        <p:nvSpPr>
          <p:cNvPr id="5" name="TextBox 4">
            <a:extLst>
              <a:ext uri="{FF2B5EF4-FFF2-40B4-BE49-F238E27FC236}">
                <a16:creationId xmlns:a16="http://schemas.microsoft.com/office/drawing/2014/main" id="{A3D386C7-6BCA-B2B8-F624-BD42F036BF08}"/>
              </a:ext>
            </a:extLst>
          </p:cNvPr>
          <p:cNvSpPr txBox="1"/>
          <p:nvPr/>
        </p:nvSpPr>
        <p:spPr>
          <a:xfrm>
            <a:off x="6999515" y="2275921"/>
            <a:ext cx="3951516" cy="2536335"/>
          </a:xfrm>
          <a:prstGeom prst="rect">
            <a:avLst/>
          </a:prstGeom>
          <a:noFill/>
        </p:spPr>
        <p:txBody>
          <a:bodyPr wrap="square">
            <a:spAutoFit/>
          </a:bodyPr>
          <a:lstStyle/>
          <a:p>
            <a:pPr lvl="0" algn="just">
              <a:lnSpc>
                <a:spcPct val="150000"/>
              </a:lnSpc>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STEPS,</a:t>
            </a: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Initialize Communication</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Data Format</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Data Transmission</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String Display</a:t>
            </a:r>
            <a:endParaRPr lang="en-IN" sz="1600" dirty="0">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rPr>
              <a:t>Number Display</a:t>
            </a:r>
            <a:endParaRPr lang="en-IN" dirty="0"/>
          </a:p>
        </p:txBody>
      </p:sp>
    </p:spTree>
    <p:extLst>
      <p:ext uri="{BB962C8B-B14F-4D97-AF65-F5344CB8AC3E}">
        <p14:creationId xmlns:p14="http://schemas.microsoft.com/office/powerpoint/2010/main" val="342318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565ECC-8760-ADDB-3770-26DB9F92D483}"/>
              </a:ext>
            </a:extLst>
          </p:cNvPr>
          <p:cNvSpPr/>
          <p:nvPr/>
        </p:nvSpPr>
        <p:spPr>
          <a:xfrm>
            <a:off x="493853" y="671332"/>
            <a:ext cx="11204294" cy="69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latin typeface="Times New Roman" panose="02020603050405020304" pitchFamily="18" charset="0"/>
                <a:cs typeface="Times New Roman" panose="02020603050405020304" pitchFamily="18" charset="0"/>
              </a:rPr>
              <a:t> </a:t>
            </a:r>
            <a:r>
              <a:rPr lang="en-US" sz="2300" b="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EXAMPLE</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chemeClr val="bg1"/>
                </a:solidFill>
                <a:effectLst/>
                <a:latin typeface="Times New Roman" panose="02020603050405020304" pitchFamily="18" charset="0"/>
                <a:ea typeface="Calibri" panose="020F0502020204030204" pitchFamily="34" charset="0"/>
              </a:rPr>
              <a:t>DISPLAYING SCROLLING AND BLINKING TEXT</a:t>
            </a:r>
            <a:endPar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C522C80-55FB-C39C-301A-69BEABCCEBA3}"/>
              </a:ext>
            </a:extLst>
          </p:cNvPr>
          <p:cNvPicPr>
            <a:picLocks noChangeAspect="1"/>
          </p:cNvPicPr>
          <p:nvPr/>
        </p:nvPicPr>
        <p:blipFill>
          <a:blip r:embed="rId2"/>
          <a:stretch>
            <a:fillRect/>
          </a:stretch>
        </p:blipFill>
        <p:spPr>
          <a:xfrm>
            <a:off x="709955" y="1952746"/>
            <a:ext cx="5285690" cy="3475021"/>
          </a:xfrm>
          <a:prstGeom prst="rect">
            <a:avLst/>
          </a:prstGeom>
        </p:spPr>
      </p:pic>
      <p:sp>
        <p:nvSpPr>
          <p:cNvPr id="6" name="TextBox 5">
            <a:extLst>
              <a:ext uri="{FF2B5EF4-FFF2-40B4-BE49-F238E27FC236}">
                <a16:creationId xmlns:a16="http://schemas.microsoft.com/office/drawing/2014/main" id="{E10A6D10-3825-3D4C-4413-E0B4DC8C7EDC}"/>
              </a:ext>
            </a:extLst>
          </p:cNvPr>
          <p:cNvSpPr txBox="1"/>
          <p:nvPr/>
        </p:nvSpPr>
        <p:spPr>
          <a:xfrm>
            <a:off x="7127758" y="2214339"/>
            <a:ext cx="3962401" cy="2951834"/>
          </a:xfrm>
          <a:prstGeom prst="rect">
            <a:avLst/>
          </a:prstGeom>
          <a:noFill/>
        </p:spPr>
        <p:txBody>
          <a:bodyPr wrap="square">
            <a:spAutoFit/>
          </a:bodyPr>
          <a:lstStyle/>
          <a:p>
            <a:pPr lvl="0" algn="just">
              <a:lnSpc>
                <a:spcPct val="150000"/>
              </a:lnSpc>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STEPS,</a:t>
            </a: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Initialize Communication</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Data Format</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Scrolling Text</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Text Display</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Display Update Frequency </a:t>
            </a:r>
            <a:endParaRPr lang="en-IN" sz="1600" dirty="0">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rPr>
              <a:t>Looping</a:t>
            </a:r>
            <a:endParaRPr lang="en-IN" dirty="0"/>
          </a:p>
        </p:txBody>
      </p:sp>
    </p:spTree>
    <p:extLst>
      <p:ext uri="{BB962C8B-B14F-4D97-AF65-F5344CB8AC3E}">
        <p14:creationId xmlns:p14="http://schemas.microsoft.com/office/powerpoint/2010/main" val="53606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565ECC-8760-ADDB-3770-26DB9F92D483}"/>
              </a:ext>
            </a:extLst>
          </p:cNvPr>
          <p:cNvSpPr/>
          <p:nvPr/>
        </p:nvSpPr>
        <p:spPr>
          <a:xfrm>
            <a:off x="493853" y="671332"/>
            <a:ext cx="11204294" cy="69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latin typeface="Times New Roman" panose="02020603050405020304" pitchFamily="18" charset="0"/>
                <a:cs typeface="Times New Roman" panose="02020603050405020304" pitchFamily="18" charset="0"/>
              </a:rPr>
              <a:t> </a:t>
            </a:r>
            <a:r>
              <a:rPr lang="en-US" sz="2300" b="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EXAMPLE</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b="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chemeClr val="bg1"/>
                </a:solidFill>
                <a:effectLst/>
                <a:latin typeface="Times New Roman" panose="02020603050405020304" pitchFamily="18" charset="0"/>
                <a:ea typeface="Calibri" panose="020F0502020204030204" pitchFamily="34" charset="0"/>
              </a:rPr>
              <a:t>CREATING 4-DIGIT COUNTER</a:t>
            </a:r>
            <a:endPar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8038CD3-EB0E-1B73-832C-329608CC27F6}"/>
              </a:ext>
            </a:extLst>
          </p:cNvPr>
          <p:cNvPicPr>
            <a:picLocks noChangeAspect="1"/>
          </p:cNvPicPr>
          <p:nvPr/>
        </p:nvPicPr>
        <p:blipFill>
          <a:blip r:embed="rId2"/>
          <a:stretch>
            <a:fillRect/>
          </a:stretch>
        </p:blipFill>
        <p:spPr>
          <a:xfrm>
            <a:off x="810310" y="2050718"/>
            <a:ext cx="5285690" cy="3475021"/>
          </a:xfrm>
          <a:prstGeom prst="rect">
            <a:avLst/>
          </a:prstGeom>
        </p:spPr>
      </p:pic>
      <p:sp>
        <p:nvSpPr>
          <p:cNvPr id="5" name="TextBox 4">
            <a:extLst>
              <a:ext uri="{FF2B5EF4-FFF2-40B4-BE49-F238E27FC236}">
                <a16:creationId xmlns:a16="http://schemas.microsoft.com/office/drawing/2014/main" id="{C735E67D-78FB-3DC5-40DF-689BBC837D62}"/>
              </a:ext>
            </a:extLst>
          </p:cNvPr>
          <p:cNvSpPr txBox="1"/>
          <p:nvPr/>
        </p:nvSpPr>
        <p:spPr>
          <a:xfrm>
            <a:off x="7206343" y="2104562"/>
            <a:ext cx="3755571" cy="3367332"/>
          </a:xfrm>
          <a:prstGeom prst="rect">
            <a:avLst/>
          </a:prstGeom>
          <a:noFill/>
        </p:spPr>
        <p:txBody>
          <a:bodyPr wrap="square">
            <a:spAutoFit/>
          </a:bodyPr>
          <a:lstStyle/>
          <a:p>
            <a:pPr lvl="0" algn="just">
              <a:lnSpc>
                <a:spcPct val="150000"/>
              </a:lnSpc>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STEPS,</a:t>
            </a: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Initialize Communication </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Data Format </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Counter Logic </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Update Display </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Send Data </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Delay </a:t>
            </a:r>
            <a:endParaRPr lang="en-IN" sz="1600" dirty="0">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rPr>
              <a:t>Looping</a:t>
            </a:r>
            <a:endParaRPr lang="en-IN" dirty="0"/>
          </a:p>
        </p:txBody>
      </p:sp>
    </p:spTree>
    <p:extLst>
      <p:ext uri="{BB962C8B-B14F-4D97-AF65-F5344CB8AC3E}">
        <p14:creationId xmlns:p14="http://schemas.microsoft.com/office/powerpoint/2010/main" val="285548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565ECC-8760-ADDB-3770-26DB9F92D483}"/>
              </a:ext>
            </a:extLst>
          </p:cNvPr>
          <p:cNvSpPr/>
          <p:nvPr/>
        </p:nvSpPr>
        <p:spPr>
          <a:xfrm>
            <a:off x="493853" y="671332"/>
            <a:ext cx="11204294" cy="69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latin typeface="Times New Roman" panose="02020603050405020304" pitchFamily="18" charset="0"/>
                <a:cs typeface="Times New Roman" panose="02020603050405020304" pitchFamily="18" charset="0"/>
              </a:rPr>
              <a:t> </a:t>
            </a:r>
            <a:r>
              <a:rPr lang="en-US" sz="2300" b="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EXAMPLE</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4</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DISPLAYING </a:t>
            </a:r>
            <a:r>
              <a:rPr lang="en-US" sz="2400" b="1" dirty="0">
                <a:solidFill>
                  <a:schemeClr val="bg1"/>
                </a:solidFill>
                <a:effectLst/>
                <a:latin typeface="Times New Roman" panose="02020603050405020304" pitchFamily="18" charset="0"/>
                <a:ea typeface="Calibri" panose="020F0502020204030204" pitchFamily="34" charset="0"/>
              </a:rPr>
              <a:t>TEMPERATURE USING DTH11/22</a:t>
            </a:r>
            <a:endPar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B7AFED8-0E14-AA57-0EDF-FD05ABDE0E0B}"/>
              </a:ext>
            </a:extLst>
          </p:cNvPr>
          <p:cNvPicPr>
            <a:picLocks noChangeAspect="1"/>
          </p:cNvPicPr>
          <p:nvPr/>
        </p:nvPicPr>
        <p:blipFill>
          <a:blip r:embed="rId2"/>
          <a:stretch>
            <a:fillRect/>
          </a:stretch>
        </p:blipFill>
        <p:spPr>
          <a:xfrm>
            <a:off x="903091" y="2164377"/>
            <a:ext cx="4877223" cy="3182388"/>
          </a:xfrm>
          <a:prstGeom prst="rect">
            <a:avLst/>
          </a:prstGeom>
          <a:effectLst>
            <a:outerShdw blurRad="63500" sx="102000" sy="102000" algn="ctr" rotWithShape="0">
              <a:prstClr val="black">
                <a:alpha val="40000"/>
              </a:prstClr>
            </a:outerShdw>
          </a:effectLst>
        </p:spPr>
      </p:pic>
      <p:sp>
        <p:nvSpPr>
          <p:cNvPr id="5" name="TextBox 4">
            <a:extLst>
              <a:ext uri="{FF2B5EF4-FFF2-40B4-BE49-F238E27FC236}">
                <a16:creationId xmlns:a16="http://schemas.microsoft.com/office/drawing/2014/main" id="{B5FFA6FC-E75A-4424-1B00-D9435B7D576B}"/>
              </a:ext>
            </a:extLst>
          </p:cNvPr>
          <p:cNvSpPr txBox="1"/>
          <p:nvPr/>
        </p:nvSpPr>
        <p:spPr>
          <a:xfrm>
            <a:off x="6999515" y="2071905"/>
            <a:ext cx="4877222" cy="3367332"/>
          </a:xfrm>
          <a:prstGeom prst="rect">
            <a:avLst/>
          </a:prstGeom>
          <a:noFill/>
        </p:spPr>
        <p:txBody>
          <a:bodyPr wrap="square">
            <a:spAutoFit/>
          </a:bodyPr>
          <a:lstStyle/>
          <a:p>
            <a:pPr lvl="0" algn="just">
              <a:lnSpc>
                <a:spcPct val="150000"/>
              </a:lnSpc>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STEPS,</a:t>
            </a: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Initialization</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 Sensor Setup</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Read Temperature </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Convert to Fahrenheit</a:t>
            </a:r>
            <a:r>
              <a:rPr lang="en-US" dirty="0">
                <a:solidFill>
                  <a:srgbClr val="000000"/>
                </a:solidFill>
                <a:latin typeface="Times New Roman" panose="02020603050405020304" pitchFamily="18" charset="0"/>
                <a:ea typeface="Calibri" panose="020F0502020204030204" pitchFamily="34" charset="0"/>
                <a:cs typeface="Tunga" panose="020B0502040204020203" pitchFamily="34" charset="0"/>
              </a:rPr>
              <a:t>:</a:t>
            </a:r>
            <a:r>
              <a:rPr lang="en-IN" sz="1600" dirty="0">
                <a:latin typeface="Calibri" panose="020F0502020204030204" pitchFamily="34" charset="0"/>
                <a:ea typeface="Calibri" panose="020F0502020204030204" pitchFamily="34" charset="0"/>
                <a:cs typeface="Tunga" panose="020B0502040204020203" pitchFamily="34" charset="0"/>
              </a:rPr>
              <a:t> </a:t>
            </a: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F=(Celsius * 9/5) + 32.</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Segment Conversion</a:t>
            </a:r>
            <a:endParaRPr lang="en-US" dirty="0">
              <a:solidFill>
                <a:srgbClr val="000000"/>
              </a:solidFill>
              <a:latin typeface="Times New Roman" panose="02020603050405020304" pitchFamily="18" charset="0"/>
              <a:ea typeface="Calibri" panose="020F0502020204030204" pitchFamily="34" charset="0"/>
              <a:cs typeface="Tunga" panose="020B0502040204020203" pitchFamily="34"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Update Display</a:t>
            </a: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rPr>
              <a:t>Loop and Delay </a:t>
            </a:r>
            <a:endParaRPr lang="en-IN" dirty="0"/>
          </a:p>
        </p:txBody>
      </p:sp>
    </p:spTree>
    <p:extLst>
      <p:ext uri="{BB962C8B-B14F-4D97-AF65-F5344CB8AC3E}">
        <p14:creationId xmlns:p14="http://schemas.microsoft.com/office/powerpoint/2010/main" val="395931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565ECC-8760-ADDB-3770-26DB9F92D483}"/>
              </a:ext>
            </a:extLst>
          </p:cNvPr>
          <p:cNvSpPr/>
          <p:nvPr/>
        </p:nvSpPr>
        <p:spPr>
          <a:xfrm>
            <a:off x="493853" y="671332"/>
            <a:ext cx="11204294" cy="69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ADVANTAGES  AND  DISADVANTAGES</a:t>
            </a:r>
            <a:endParaRPr lang="en-IN"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EE65BF7-D5B2-316B-3A14-3A8AC8F33EBC}"/>
              </a:ext>
            </a:extLst>
          </p:cNvPr>
          <p:cNvSpPr txBox="1"/>
          <p:nvPr/>
        </p:nvSpPr>
        <p:spPr>
          <a:xfrm>
            <a:off x="2002973" y="2198914"/>
            <a:ext cx="4071257" cy="2642903"/>
          </a:xfrm>
          <a:prstGeom prst="rect">
            <a:avLst/>
          </a:prstGeom>
          <a:noFill/>
        </p:spPr>
        <p:txBody>
          <a:bodyPr wrap="square">
            <a:spAutoFit/>
          </a:bodyPr>
          <a:lstStyle/>
          <a:p>
            <a:pPr lvl="0"/>
            <a:r>
              <a:rPr lang="en-IN" sz="1800" dirty="0">
                <a:latin typeface="Times New Roman" panose="02020603050405020304" pitchFamily="18" charset="0"/>
                <a:ea typeface="Calibri" panose="020F0502020204030204" pitchFamily="34" charset="0"/>
                <a:cs typeface="Tunga" panose="020B0502040204020203" pitchFamily="34" charset="0"/>
              </a:rPr>
              <a:t>ADVANTAGES </a:t>
            </a:r>
          </a:p>
          <a:p>
            <a:pPr lvl="0"/>
            <a:endParaRPr lang="en-IN" sz="1800" dirty="0">
              <a:latin typeface="Calibri" panose="020F0502020204030204" pitchFamily="34" charset="0"/>
              <a:ea typeface="Calibri" panose="020F0502020204030204" pitchFamily="34" charset="0"/>
              <a:cs typeface="Tunga" panose="020B0502040204020203" pitchFamily="34" charset="0"/>
            </a:endParaRPr>
          </a:p>
          <a:p>
            <a:pPr marL="285750" lvl="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unga" panose="020B0502040204020203" pitchFamily="34"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Ease of Implementation</a:t>
            </a:r>
          </a:p>
          <a:p>
            <a:pPr marL="285750" lvl="0" indent="-285750">
              <a:buFont typeface="Arial" panose="020B0604020202020204" pitchFamily="34" charset="0"/>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	High Readability</a:t>
            </a:r>
          </a:p>
          <a:p>
            <a:pPr marL="285750" lvl="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Low Complexity</a:t>
            </a:r>
          </a:p>
          <a:p>
            <a:pPr marL="285750" lvl="0" indent="-285750">
              <a:buFont typeface="Arial" panose="020B0604020202020204" pitchFamily="34" charset="0"/>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	Real-Time Updates</a:t>
            </a:r>
          </a:p>
          <a:p>
            <a:pPr marL="285750" lvl="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Bas</a:t>
            </a:r>
            <a:r>
              <a:rPr lang="en-IN" sz="1800" dirty="0">
                <a:latin typeface="Times New Roman" panose="02020603050405020304" pitchFamily="18" charset="0"/>
                <a:ea typeface="Calibri" panose="020F0502020204030204" pitchFamily="34" charset="0"/>
                <a:cs typeface="Times New Roman" panose="02020603050405020304" pitchFamily="18" charset="0"/>
              </a:rPr>
              <a:t>ic Temperature Information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Compact Size</a:t>
            </a:r>
          </a:p>
          <a:p>
            <a:pPr marL="285750" lvl="0" indent="-285750" algn="just">
              <a:buFont typeface="Arial" panose="020B0604020202020204" pitchFamily="34" charset="0"/>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	Easy Integration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E144C6B-EB80-FAD0-9C90-664C6CD4C491}"/>
              </a:ext>
            </a:extLst>
          </p:cNvPr>
          <p:cNvSpPr txBox="1"/>
          <p:nvPr/>
        </p:nvSpPr>
        <p:spPr>
          <a:xfrm>
            <a:off x="6455231" y="2021177"/>
            <a:ext cx="6096000" cy="3577646"/>
          </a:xfrm>
          <a:prstGeom prst="rect">
            <a:avLst/>
          </a:prstGeom>
          <a:noFill/>
        </p:spPr>
        <p:txBody>
          <a:bodyPr wrap="square">
            <a:spAutoFit/>
          </a:bodyPr>
          <a:lstStyle/>
          <a:p>
            <a:pPr lvl="0" algn="just">
              <a:lnSpc>
                <a:spcPct val="115000"/>
              </a:lnSpc>
            </a:pPr>
            <a:r>
              <a:rPr lang="en-IN" sz="1800" dirty="0">
                <a:effectLst/>
                <a:latin typeface="Times New Roman" panose="02020603050405020304" pitchFamily="18" charset="0"/>
                <a:ea typeface="Calibri" panose="020F0502020204030204" pitchFamily="34" charset="0"/>
                <a:cs typeface="Tunga" panose="020B0502040204020203" pitchFamily="34" charset="0"/>
              </a:rPr>
              <a:t>DISADVANTAGES</a:t>
            </a:r>
          </a:p>
          <a:p>
            <a:pPr lvl="0" algn="just">
              <a:lnSpc>
                <a:spcPct val="115000"/>
              </a:lnSpc>
            </a:pPr>
            <a:endParaRPr lang="en-IN" sz="1800" dirty="0">
              <a:effectLst/>
              <a:latin typeface="Times New Roman" panose="02020603050405020304" pitchFamily="18" charset="0"/>
              <a:ea typeface="Calibri" panose="020F0502020204030204" pitchFamily="34" charset="0"/>
              <a:cs typeface="Tunga" panose="020B0502040204020203" pitchFamily="34" charset="0"/>
            </a:endParaRPr>
          </a:p>
          <a:p>
            <a:pPr marL="285750" lvl="0" indent="-285750" algn="just">
              <a:lnSpc>
                <a:spcPct val="115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unga" panose="020B0502040204020203" pitchFamily="34" charset="0"/>
              </a:rPr>
              <a:t>	Limited Text Display </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285750" lvl="0" indent="-285750" algn="just">
              <a:lnSpc>
                <a:spcPct val="115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unga" panose="020B0502040204020203" pitchFamily="34" charset="0"/>
              </a:rPr>
              <a:t>	Lack of Graphics </a:t>
            </a:r>
          </a:p>
          <a:p>
            <a:pPr marL="285750" lvl="0" indent="-285750" algn="just">
              <a:lnSpc>
                <a:spcPct val="115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unga" panose="020B0502040204020203" pitchFamily="34" charset="0"/>
              </a:rPr>
              <a:t>	Limited Animation </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285750" lvl="0" indent="-285750" algn="just">
              <a:lnSpc>
                <a:spcPct val="115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unga" panose="020B0502040204020203" pitchFamily="34" charset="0"/>
              </a:rPr>
              <a:t>	Limited Text Length</a:t>
            </a:r>
          </a:p>
          <a:p>
            <a:pPr marL="285750" lvl="0" indent="-285750">
              <a:lnSpc>
                <a:spcPct val="115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unga" panose="020B0502040204020203" pitchFamily="34" charset="0"/>
              </a:rPr>
              <a:t>	Limited Digits</a:t>
            </a:r>
          </a:p>
          <a:p>
            <a:pPr marL="285750" lvl="0" indent="-285750">
              <a:lnSpc>
                <a:spcPct val="115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unga" panose="020B0502040204020203" pitchFamily="34" charset="0"/>
              </a:rPr>
              <a:t>	Limited Interactivity </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285750" lvl="0" indent="-285750">
              <a:lnSpc>
                <a:spcPct val="115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unga" panose="020B0502040204020203" pitchFamily="34" charset="0"/>
              </a:rPr>
              <a:t>	Limited Sensor Integration</a:t>
            </a:r>
          </a:p>
          <a:p>
            <a:pPr marL="285750" lvl="0" indent="-285750">
              <a:lnSpc>
                <a:spcPct val="115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unga" panose="020B0502040204020203" pitchFamily="34" charset="0"/>
              </a:rPr>
              <a:t>	Precision and Resolution </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457200" algn="just">
              <a:lnSpc>
                <a:spcPct val="115000"/>
              </a:lnSpc>
            </a:pPr>
            <a:endParaRPr lang="en-IN" sz="1800" dirty="0">
              <a:effectLst/>
              <a:latin typeface="Calibri" panose="020F0502020204030204" pitchFamily="34" charset="0"/>
              <a:ea typeface="Calibri" panose="020F0502020204030204" pitchFamily="34" charset="0"/>
              <a:cs typeface="Tunga" panose="020B0502040204020203" pitchFamily="34" charset="0"/>
            </a:endParaRPr>
          </a:p>
        </p:txBody>
      </p:sp>
      <p:cxnSp>
        <p:nvCxnSpPr>
          <p:cNvPr id="8" name="Straight Connector 7">
            <a:extLst>
              <a:ext uri="{FF2B5EF4-FFF2-40B4-BE49-F238E27FC236}">
                <a16:creationId xmlns:a16="http://schemas.microsoft.com/office/drawing/2014/main" id="{29E45F7C-C768-5E27-242E-9E6CEABD5E22}"/>
              </a:ext>
            </a:extLst>
          </p:cNvPr>
          <p:cNvCxnSpPr>
            <a:cxnSpLocks/>
          </p:cNvCxnSpPr>
          <p:nvPr/>
        </p:nvCxnSpPr>
        <p:spPr>
          <a:xfrm>
            <a:off x="5693229" y="2198914"/>
            <a:ext cx="0" cy="3030508"/>
          </a:xfrm>
          <a:prstGeom prst="line">
            <a:avLst/>
          </a:prstGeom>
          <a:effectLst>
            <a:innerShdw blurRad="114300">
              <a:prstClr val="black"/>
            </a:inn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464386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0100873B21554B9FBB37B40F863DFB" ma:contentTypeVersion="0" ma:contentTypeDescription="Create a new document." ma:contentTypeScope="" ma:versionID="7f5178d620c46b624ca6430a60b9b229">
  <xsd:schema xmlns:xsd="http://www.w3.org/2001/XMLSchema" xmlns:xs="http://www.w3.org/2001/XMLSchema" xmlns:p="http://schemas.microsoft.com/office/2006/metadata/properties" targetNamespace="http://schemas.microsoft.com/office/2006/metadata/properties" ma:root="true" ma:fieldsID="83ede09ddefb7c1ed97f255e6f4ea7b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A049D6-EF1F-4751-8D88-4AF45FD3E76D}">
  <ds:schemaRefs>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658427D7-AD54-4BFD-8000-CE1997C1BF8F}">
  <ds:schemaRefs>
    <ds:schemaRef ds:uri="http://schemas.microsoft.com/sharepoint/v3/contenttype/forms"/>
  </ds:schemaRefs>
</ds:datastoreItem>
</file>

<file path=customXml/itemProps3.xml><?xml version="1.0" encoding="utf-8"?>
<ds:datastoreItem xmlns:ds="http://schemas.openxmlformats.org/officeDocument/2006/customXml" ds:itemID="{404E30CA-32C5-4679-81BD-1C27B5789B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Web5EFA</Template>
  <TotalTime>2</TotalTime>
  <Words>486</Words>
  <Application>Microsoft Office PowerPoint</Application>
  <PresentationFormat>Widescreen</PresentationFormat>
  <Paragraphs>88</Paragraphs>
  <Slides>11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Agency FB</vt:lpstr>
      <vt:lpstr>Arial</vt:lpstr>
      <vt:lpstr>Calibri</vt:lpstr>
      <vt:lpstr>Gill Sans MT</vt:lpstr>
      <vt:lpstr>Roboto</vt:lpstr>
      <vt:lpstr>Segoe UI Symbol</vt:lpstr>
      <vt:lpstr>Times New Roman</vt:lpstr>
      <vt:lpstr>Wingdings</vt:lpstr>
      <vt:lpstr>Wingdings 2</vt:lpstr>
      <vt:lpstr>Dividend</vt:lpstr>
      <vt:lpstr> Applications of TM1637 Display ELECTRONICS AND COMMUNICATION DEPARTMENT, SUK  </vt:lpstr>
      <vt:lpstr>INTRODUCATION</vt:lpstr>
      <vt:lpstr>PowerPoint Presentation</vt:lpstr>
      <vt:lpstr>Interfacing of Arduino with tm1637 display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Applications of TM1637 Display ELECTRONICS AND COMMUNICATION DEPARTMENT, SUK  </dc:title>
  <dc:creator>BHIMASHANKAR B</dc:creator>
  <cp:lastModifiedBy>BHIMASHANKAR B</cp:lastModifiedBy>
  <cp:revision>2</cp:revision>
  <dcterms:created xsi:type="dcterms:W3CDTF">2023-08-22T09:07:22Z</dcterms:created>
  <dcterms:modified xsi:type="dcterms:W3CDTF">2024-01-06T06:52:54Z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2023-08-22T11:14:40Z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5a488e96-da5b-4fb5-b939-840da84c90ff</vt:lpwstr>
  </property>
  <property fmtid="{D5CDD505-2E9C-101B-9397-08002B2CF9AE}" pid="7" name="MSIP_Label_defa4170-0d19-0005-0004-bc88714345d2_ActionId">
    <vt:lpwstr>b0f2b6f8-9d32-42eb-b83a-42f1ec00f0ba</vt:lpwstr>
  </property>
  <property fmtid="{D5CDD505-2E9C-101B-9397-08002B2CF9AE}" pid="8" name="MSIP_Label_defa4170-0d19-0005-0004-bc88714345d2_ContentBits">
    <vt:lpwstr>0</vt:lpwstr>
  </property>
  <property fmtid="{D5CDD505-2E9C-101B-9397-08002B2CF9AE}" pid="9" name="ContentTypeId">
    <vt:lpwstr>0x010100D20100873B21554B9FBB37B40F863DFB</vt:lpwstr>
  </property>
</Properties>
</file>