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1" r:id="rId1"/>
  </p:sldMasterIdLst>
  <p:sldIdLst>
    <p:sldId id="256" r:id="rId2"/>
    <p:sldId id="257" r:id="rId3"/>
    <p:sldId id="264" r:id="rId4"/>
    <p:sldId id="265" r:id="rId5"/>
    <p:sldId id="258" r:id="rId6"/>
    <p:sldId id="259" r:id="rId7"/>
    <p:sldId id="260" r:id="rId8"/>
    <p:sldId id="261" r:id="rId9"/>
    <p:sldId id="262" r:id="rId10"/>
    <p:sldId id="263" r:id="rId11"/>
    <p:sldId id="273"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986E-67B0-44B0-B29B-CF22759CDC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CE1124-6925-4476-BA38-90300263F5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DB1F31-C592-4DFD-878E-4DDED3B08505}"/>
              </a:ext>
            </a:extLst>
          </p:cNvPr>
          <p:cNvSpPr>
            <a:spLocks noGrp="1"/>
          </p:cNvSpPr>
          <p:nvPr>
            <p:ph type="dt" sz="half" idx="10"/>
          </p:nvPr>
        </p:nvSpPr>
        <p:spPr/>
        <p:txBody>
          <a:bodyPr/>
          <a:lstStyle/>
          <a:p>
            <a:fld id="{81949C40-3637-4E9A-B40D-135924510671}" type="datetimeFigureOut">
              <a:rPr lang="en-US" smtClean="0"/>
              <a:t>8/12/2021</a:t>
            </a:fld>
            <a:endParaRPr lang="en-US"/>
          </a:p>
        </p:txBody>
      </p:sp>
      <p:sp>
        <p:nvSpPr>
          <p:cNvPr id="5" name="Footer Placeholder 4">
            <a:extLst>
              <a:ext uri="{FF2B5EF4-FFF2-40B4-BE49-F238E27FC236}">
                <a16:creationId xmlns:a16="http://schemas.microsoft.com/office/drawing/2014/main" id="{911D690A-F090-40E4-A45B-4E7A444E8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ACE58-B7F7-4A51-990B-D3E0B9A715F1}"/>
              </a:ext>
            </a:extLst>
          </p:cNvPr>
          <p:cNvSpPr>
            <a:spLocks noGrp="1"/>
          </p:cNvSpPr>
          <p:nvPr>
            <p:ph type="sldNum" sz="quarter" idx="12"/>
          </p:nvPr>
        </p:nvSpPr>
        <p:spPr/>
        <p:txBody>
          <a:bodyPr/>
          <a:lstStyle/>
          <a:p>
            <a:fld id="{320B1170-0118-4859-B037-2F9B7C8DCBB1}" type="slidenum">
              <a:rPr lang="en-US" smtClean="0"/>
              <a:t>‹#›</a:t>
            </a:fld>
            <a:endParaRPr lang="en-US"/>
          </a:p>
        </p:txBody>
      </p:sp>
    </p:spTree>
    <p:extLst>
      <p:ext uri="{BB962C8B-B14F-4D97-AF65-F5344CB8AC3E}">
        <p14:creationId xmlns:p14="http://schemas.microsoft.com/office/powerpoint/2010/main" val="160317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E10D-3EC7-4C99-9B95-184DEE5672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106012-E735-4116-832C-960F63A459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AC1D3-339F-4C91-AC1E-7BF0557D5A92}"/>
              </a:ext>
            </a:extLst>
          </p:cNvPr>
          <p:cNvSpPr>
            <a:spLocks noGrp="1"/>
          </p:cNvSpPr>
          <p:nvPr>
            <p:ph type="dt" sz="half" idx="10"/>
          </p:nvPr>
        </p:nvSpPr>
        <p:spPr/>
        <p:txBody>
          <a:bodyPr/>
          <a:lstStyle/>
          <a:p>
            <a:fld id="{81949C40-3637-4E9A-B40D-135924510671}" type="datetimeFigureOut">
              <a:rPr lang="en-US" smtClean="0"/>
              <a:t>8/12/2021</a:t>
            </a:fld>
            <a:endParaRPr lang="en-US"/>
          </a:p>
        </p:txBody>
      </p:sp>
      <p:sp>
        <p:nvSpPr>
          <p:cNvPr id="5" name="Footer Placeholder 4">
            <a:extLst>
              <a:ext uri="{FF2B5EF4-FFF2-40B4-BE49-F238E27FC236}">
                <a16:creationId xmlns:a16="http://schemas.microsoft.com/office/drawing/2014/main" id="{2E344F5D-FB5F-488E-A63E-8D40D982B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C62109-558E-46EA-B1EB-F2087A603FD2}"/>
              </a:ext>
            </a:extLst>
          </p:cNvPr>
          <p:cNvSpPr>
            <a:spLocks noGrp="1"/>
          </p:cNvSpPr>
          <p:nvPr>
            <p:ph type="sldNum" sz="quarter" idx="12"/>
          </p:nvPr>
        </p:nvSpPr>
        <p:spPr/>
        <p:txBody>
          <a:bodyPr/>
          <a:lstStyle/>
          <a:p>
            <a:fld id="{320B1170-0118-4859-B037-2F9B7C8DCBB1}" type="slidenum">
              <a:rPr lang="en-US" smtClean="0"/>
              <a:t>‹#›</a:t>
            </a:fld>
            <a:endParaRPr lang="en-US"/>
          </a:p>
        </p:txBody>
      </p:sp>
    </p:spTree>
    <p:extLst>
      <p:ext uri="{BB962C8B-B14F-4D97-AF65-F5344CB8AC3E}">
        <p14:creationId xmlns:p14="http://schemas.microsoft.com/office/powerpoint/2010/main" val="121779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149C05-6569-47B0-A753-EAB33F5CA0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12D91-7496-46E1-8419-25A80EFD86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09A2D-DDCF-4510-B5AE-241D6924BF8E}"/>
              </a:ext>
            </a:extLst>
          </p:cNvPr>
          <p:cNvSpPr>
            <a:spLocks noGrp="1"/>
          </p:cNvSpPr>
          <p:nvPr>
            <p:ph type="dt" sz="half" idx="10"/>
          </p:nvPr>
        </p:nvSpPr>
        <p:spPr/>
        <p:txBody>
          <a:bodyPr/>
          <a:lstStyle/>
          <a:p>
            <a:fld id="{81949C40-3637-4E9A-B40D-135924510671}" type="datetimeFigureOut">
              <a:rPr lang="en-US" smtClean="0"/>
              <a:t>8/12/2021</a:t>
            </a:fld>
            <a:endParaRPr lang="en-US"/>
          </a:p>
        </p:txBody>
      </p:sp>
      <p:sp>
        <p:nvSpPr>
          <p:cNvPr id="5" name="Footer Placeholder 4">
            <a:extLst>
              <a:ext uri="{FF2B5EF4-FFF2-40B4-BE49-F238E27FC236}">
                <a16:creationId xmlns:a16="http://schemas.microsoft.com/office/drawing/2014/main" id="{9D783E01-8711-49F2-8D16-483C07053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BBF98-9982-4AAB-9EDE-DE65B1EBA232}"/>
              </a:ext>
            </a:extLst>
          </p:cNvPr>
          <p:cNvSpPr>
            <a:spLocks noGrp="1"/>
          </p:cNvSpPr>
          <p:nvPr>
            <p:ph type="sldNum" sz="quarter" idx="12"/>
          </p:nvPr>
        </p:nvSpPr>
        <p:spPr/>
        <p:txBody>
          <a:bodyPr/>
          <a:lstStyle/>
          <a:p>
            <a:fld id="{320B1170-0118-4859-B037-2F9B7C8DCBB1}" type="slidenum">
              <a:rPr lang="en-US" smtClean="0"/>
              <a:t>‹#›</a:t>
            </a:fld>
            <a:endParaRPr lang="en-US"/>
          </a:p>
        </p:txBody>
      </p:sp>
    </p:spTree>
    <p:extLst>
      <p:ext uri="{BB962C8B-B14F-4D97-AF65-F5344CB8AC3E}">
        <p14:creationId xmlns:p14="http://schemas.microsoft.com/office/powerpoint/2010/main" val="521438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6F1A-81E3-4A4B-B4D4-B2E94F6FB8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16D67-BD26-411E-9DDE-869B47D346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55208-5BF4-4B97-9FCD-1C999EE903F9}"/>
              </a:ext>
            </a:extLst>
          </p:cNvPr>
          <p:cNvSpPr>
            <a:spLocks noGrp="1"/>
          </p:cNvSpPr>
          <p:nvPr>
            <p:ph type="dt" sz="half" idx="10"/>
          </p:nvPr>
        </p:nvSpPr>
        <p:spPr/>
        <p:txBody>
          <a:bodyPr/>
          <a:lstStyle/>
          <a:p>
            <a:fld id="{81949C40-3637-4E9A-B40D-135924510671}" type="datetimeFigureOut">
              <a:rPr lang="en-US" smtClean="0"/>
              <a:t>8/12/2021</a:t>
            </a:fld>
            <a:endParaRPr lang="en-US"/>
          </a:p>
        </p:txBody>
      </p:sp>
      <p:sp>
        <p:nvSpPr>
          <p:cNvPr id="5" name="Footer Placeholder 4">
            <a:extLst>
              <a:ext uri="{FF2B5EF4-FFF2-40B4-BE49-F238E27FC236}">
                <a16:creationId xmlns:a16="http://schemas.microsoft.com/office/drawing/2014/main" id="{5226283C-D4ED-4ABC-BF7C-634A41097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460E2-0D38-4449-924B-6782B17D40C6}"/>
              </a:ext>
            </a:extLst>
          </p:cNvPr>
          <p:cNvSpPr>
            <a:spLocks noGrp="1"/>
          </p:cNvSpPr>
          <p:nvPr>
            <p:ph type="sldNum" sz="quarter" idx="12"/>
          </p:nvPr>
        </p:nvSpPr>
        <p:spPr/>
        <p:txBody>
          <a:bodyPr/>
          <a:lstStyle/>
          <a:p>
            <a:fld id="{320B1170-0118-4859-B037-2F9B7C8DCBB1}" type="slidenum">
              <a:rPr lang="en-US" smtClean="0"/>
              <a:t>‹#›</a:t>
            </a:fld>
            <a:endParaRPr lang="en-US"/>
          </a:p>
        </p:txBody>
      </p:sp>
    </p:spTree>
    <p:extLst>
      <p:ext uri="{BB962C8B-B14F-4D97-AF65-F5344CB8AC3E}">
        <p14:creationId xmlns:p14="http://schemas.microsoft.com/office/powerpoint/2010/main" val="328031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A8EA-C066-4FBF-88DE-2F1C5B2F32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5D395D-657A-4C34-97DF-F55604110F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7AC1DB-3431-4EE5-99C6-24EB83E14179}"/>
              </a:ext>
            </a:extLst>
          </p:cNvPr>
          <p:cNvSpPr>
            <a:spLocks noGrp="1"/>
          </p:cNvSpPr>
          <p:nvPr>
            <p:ph type="dt" sz="half" idx="10"/>
          </p:nvPr>
        </p:nvSpPr>
        <p:spPr/>
        <p:txBody>
          <a:bodyPr/>
          <a:lstStyle/>
          <a:p>
            <a:fld id="{81949C40-3637-4E9A-B40D-135924510671}" type="datetimeFigureOut">
              <a:rPr lang="en-US" smtClean="0"/>
              <a:t>8/12/2021</a:t>
            </a:fld>
            <a:endParaRPr lang="en-US"/>
          </a:p>
        </p:txBody>
      </p:sp>
      <p:sp>
        <p:nvSpPr>
          <p:cNvPr id="5" name="Footer Placeholder 4">
            <a:extLst>
              <a:ext uri="{FF2B5EF4-FFF2-40B4-BE49-F238E27FC236}">
                <a16:creationId xmlns:a16="http://schemas.microsoft.com/office/drawing/2014/main" id="{50143F3F-AA16-49C5-A77D-DD7911F727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148BB-AC92-48B7-9081-8037F7716E6F}"/>
              </a:ext>
            </a:extLst>
          </p:cNvPr>
          <p:cNvSpPr>
            <a:spLocks noGrp="1"/>
          </p:cNvSpPr>
          <p:nvPr>
            <p:ph type="sldNum" sz="quarter" idx="12"/>
          </p:nvPr>
        </p:nvSpPr>
        <p:spPr/>
        <p:txBody>
          <a:bodyPr/>
          <a:lstStyle/>
          <a:p>
            <a:fld id="{320B1170-0118-4859-B037-2F9B7C8DCBB1}" type="slidenum">
              <a:rPr lang="en-US" smtClean="0"/>
              <a:t>‹#›</a:t>
            </a:fld>
            <a:endParaRPr lang="en-US"/>
          </a:p>
        </p:txBody>
      </p:sp>
    </p:spTree>
    <p:extLst>
      <p:ext uri="{BB962C8B-B14F-4D97-AF65-F5344CB8AC3E}">
        <p14:creationId xmlns:p14="http://schemas.microsoft.com/office/powerpoint/2010/main" val="2400806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20773-A57A-4C57-B77F-88AB977C1A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7798A1-327B-4F42-9E5B-35219EDD6F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66894B-B429-4C43-B99E-4F14F40B54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7889A1-DC83-410C-908F-41F0F47FC0FD}"/>
              </a:ext>
            </a:extLst>
          </p:cNvPr>
          <p:cNvSpPr>
            <a:spLocks noGrp="1"/>
          </p:cNvSpPr>
          <p:nvPr>
            <p:ph type="dt" sz="half" idx="10"/>
          </p:nvPr>
        </p:nvSpPr>
        <p:spPr/>
        <p:txBody>
          <a:bodyPr/>
          <a:lstStyle/>
          <a:p>
            <a:fld id="{81949C40-3637-4E9A-B40D-135924510671}" type="datetimeFigureOut">
              <a:rPr lang="en-US" smtClean="0"/>
              <a:t>8/12/2021</a:t>
            </a:fld>
            <a:endParaRPr lang="en-US"/>
          </a:p>
        </p:txBody>
      </p:sp>
      <p:sp>
        <p:nvSpPr>
          <p:cNvPr id="6" name="Footer Placeholder 5">
            <a:extLst>
              <a:ext uri="{FF2B5EF4-FFF2-40B4-BE49-F238E27FC236}">
                <a16:creationId xmlns:a16="http://schemas.microsoft.com/office/drawing/2014/main" id="{77475004-9BB6-4870-84D4-29413D04C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8E4D2-B8B1-4660-B9C6-3C5CB4C3250E}"/>
              </a:ext>
            </a:extLst>
          </p:cNvPr>
          <p:cNvSpPr>
            <a:spLocks noGrp="1"/>
          </p:cNvSpPr>
          <p:nvPr>
            <p:ph type="sldNum" sz="quarter" idx="12"/>
          </p:nvPr>
        </p:nvSpPr>
        <p:spPr/>
        <p:txBody>
          <a:bodyPr/>
          <a:lstStyle/>
          <a:p>
            <a:fld id="{320B1170-0118-4859-B037-2F9B7C8DCBB1}" type="slidenum">
              <a:rPr lang="en-US" smtClean="0"/>
              <a:t>‹#›</a:t>
            </a:fld>
            <a:endParaRPr lang="en-US"/>
          </a:p>
        </p:txBody>
      </p:sp>
    </p:spTree>
    <p:extLst>
      <p:ext uri="{BB962C8B-B14F-4D97-AF65-F5344CB8AC3E}">
        <p14:creationId xmlns:p14="http://schemas.microsoft.com/office/powerpoint/2010/main" val="1497790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804A4-B058-43AB-8746-634AC92FE3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B2BD48-C166-4897-8D7A-19BEA9A59F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F4A93A-A946-4F87-B66F-980252A460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7E351A-D6BF-4054-965C-EFCADC2463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CA0EF2-1755-4D34-89B9-692C1E6512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927D3C-1F57-4612-A712-8063263FD078}"/>
              </a:ext>
            </a:extLst>
          </p:cNvPr>
          <p:cNvSpPr>
            <a:spLocks noGrp="1"/>
          </p:cNvSpPr>
          <p:nvPr>
            <p:ph type="dt" sz="half" idx="10"/>
          </p:nvPr>
        </p:nvSpPr>
        <p:spPr/>
        <p:txBody>
          <a:bodyPr/>
          <a:lstStyle/>
          <a:p>
            <a:fld id="{81949C40-3637-4E9A-B40D-135924510671}" type="datetimeFigureOut">
              <a:rPr lang="en-US" smtClean="0"/>
              <a:t>8/12/2021</a:t>
            </a:fld>
            <a:endParaRPr lang="en-US"/>
          </a:p>
        </p:txBody>
      </p:sp>
      <p:sp>
        <p:nvSpPr>
          <p:cNvPr id="8" name="Footer Placeholder 7">
            <a:extLst>
              <a:ext uri="{FF2B5EF4-FFF2-40B4-BE49-F238E27FC236}">
                <a16:creationId xmlns:a16="http://schemas.microsoft.com/office/drawing/2014/main" id="{1A0818C4-0670-4E7C-99C2-D0C52317D5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17D4C7-F1ED-4351-B8E3-03CB6658A5A0}"/>
              </a:ext>
            </a:extLst>
          </p:cNvPr>
          <p:cNvSpPr>
            <a:spLocks noGrp="1"/>
          </p:cNvSpPr>
          <p:nvPr>
            <p:ph type="sldNum" sz="quarter" idx="12"/>
          </p:nvPr>
        </p:nvSpPr>
        <p:spPr/>
        <p:txBody>
          <a:bodyPr/>
          <a:lstStyle/>
          <a:p>
            <a:fld id="{320B1170-0118-4859-B037-2F9B7C8DCBB1}" type="slidenum">
              <a:rPr lang="en-US" smtClean="0"/>
              <a:t>‹#›</a:t>
            </a:fld>
            <a:endParaRPr lang="en-US"/>
          </a:p>
        </p:txBody>
      </p:sp>
    </p:spTree>
    <p:extLst>
      <p:ext uri="{BB962C8B-B14F-4D97-AF65-F5344CB8AC3E}">
        <p14:creationId xmlns:p14="http://schemas.microsoft.com/office/powerpoint/2010/main" val="2451154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B142-D918-414C-9BC9-19EC274203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477FC2-87B2-49A4-A8A7-B48982FD6529}"/>
              </a:ext>
            </a:extLst>
          </p:cNvPr>
          <p:cNvSpPr>
            <a:spLocks noGrp="1"/>
          </p:cNvSpPr>
          <p:nvPr>
            <p:ph type="dt" sz="half" idx="10"/>
          </p:nvPr>
        </p:nvSpPr>
        <p:spPr/>
        <p:txBody>
          <a:bodyPr/>
          <a:lstStyle/>
          <a:p>
            <a:fld id="{81949C40-3637-4E9A-B40D-135924510671}" type="datetimeFigureOut">
              <a:rPr lang="en-US" smtClean="0"/>
              <a:t>8/12/2021</a:t>
            </a:fld>
            <a:endParaRPr lang="en-US"/>
          </a:p>
        </p:txBody>
      </p:sp>
      <p:sp>
        <p:nvSpPr>
          <p:cNvPr id="4" name="Footer Placeholder 3">
            <a:extLst>
              <a:ext uri="{FF2B5EF4-FFF2-40B4-BE49-F238E27FC236}">
                <a16:creationId xmlns:a16="http://schemas.microsoft.com/office/drawing/2014/main" id="{D96B312C-98C1-4E9B-A34C-11942A9893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BDFB5E-7C5A-4414-B330-7C0C6FB2C8F0}"/>
              </a:ext>
            </a:extLst>
          </p:cNvPr>
          <p:cNvSpPr>
            <a:spLocks noGrp="1"/>
          </p:cNvSpPr>
          <p:nvPr>
            <p:ph type="sldNum" sz="quarter" idx="12"/>
          </p:nvPr>
        </p:nvSpPr>
        <p:spPr/>
        <p:txBody>
          <a:bodyPr/>
          <a:lstStyle/>
          <a:p>
            <a:fld id="{320B1170-0118-4859-B037-2F9B7C8DCBB1}" type="slidenum">
              <a:rPr lang="en-US" smtClean="0"/>
              <a:t>‹#›</a:t>
            </a:fld>
            <a:endParaRPr lang="en-US"/>
          </a:p>
        </p:txBody>
      </p:sp>
    </p:spTree>
    <p:extLst>
      <p:ext uri="{BB962C8B-B14F-4D97-AF65-F5344CB8AC3E}">
        <p14:creationId xmlns:p14="http://schemas.microsoft.com/office/powerpoint/2010/main" val="728247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2591D9-B2F4-4890-99CB-CE24866F80E4}"/>
              </a:ext>
            </a:extLst>
          </p:cNvPr>
          <p:cNvSpPr>
            <a:spLocks noGrp="1"/>
          </p:cNvSpPr>
          <p:nvPr>
            <p:ph type="dt" sz="half" idx="10"/>
          </p:nvPr>
        </p:nvSpPr>
        <p:spPr/>
        <p:txBody>
          <a:bodyPr/>
          <a:lstStyle/>
          <a:p>
            <a:fld id="{81949C40-3637-4E9A-B40D-135924510671}" type="datetimeFigureOut">
              <a:rPr lang="en-US" smtClean="0"/>
              <a:t>8/12/2021</a:t>
            </a:fld>
            <a:endParaRPr lang="en-US"/>
          </a:p>
        </p:txBody>
      </p:sp>
      <p:sp>
        <p:nvSpPr>
          <p:cNvPr id="3" name="Footer Placeholder 2">
            <a:extLst>
              <a:ext uri="{FF2B5EF4-FFF2-40B4-BE49-F238E27FC236}">
                <a16:creationId xmlns:a16="http://schemas.microsoft.com/office/drawing/2014/main" id="{2167D234-FF6B-4929-9F51-8B1BDA6EB2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305C85-A28D-454D-9949-E8104E7E9008}"/>
              </a:ext>
            </a:extLst>
          </p:cNvPr>
          <p:cNvSpPr>
            <a:spLocks noGrp="1"/>
          </p:cNvSpPr>
          <p:nvPr>
            <p:ph type="sldNum" sz="quarter" idx="12"/>
          </p:nvPr>
        </p:nvSpPr>
        <p:spPr/>
        <p:txBody>
          <a:bodyPr/>
          <a:lstStyle/>
          <a:p>
            <a:fld id="{320B1170-0118-4859-B037-2F9B7C8DCBB1}" type="slidenum">
              <a:rPr lang="en-US" smtClean="0"/>
              <a:t>‹#›</a:t>
            </a:fld>
            <a:endParaRPr lang="en-US"/>
          </a:p>
        </p:txBody>
      </p:sp>
    </p:spTree>
    <p:extLst>
      <p:ext uri="{BB962C8B-B14F-4D97-AF65-F5344CB8AC3E}">
        <p14:creationId xmlns:p14="http://schemas.microsoft.com/office/powerpoint/2010/main" val="175744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6E26-B42E-45A0-B0EE-839723EDD5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ACED2C-5778-44E9-9AD0-61DDA8BFC6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1FBFFF-69C7-4F7F-BBF6-430F0A074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01EBBF-333C-46EB-83CD-F410367866A9}"/>
              </a:ext>
            </a:extLst>
          </p:cNvPr>
          <p:cNvSpPr>
            <a:spLocks noGrp="1"/>
          </p:cNvSpPr>
          <p:nvPr>
            <p:ph type="dt" sz="half" idx="10"/>
          </p:nvPr>
        </p:nvSpPr>
        <p:spPr/>
        <p:txBody>
          <a:bodyPr/>
          <a:lstStyle/>
          <a:p>
            <a:fld id="{81949C40-3637-4E9A-B40D-135924510671}" type="datetimeFigureOut">
              <a:rPr lang="en-US" smtClean="0"/>
              <a:t>8/12/2021</a:t>
            </a:fld>
            <a:endParaRPr lang="en-US"/>
          </a:p>
        </p:txBody>
      </p:sp>
      <p:sp>
        <p:nvSpPr>
          <p:cNvPr id="6" name="Footer Placeholder 5">
            <a:extLst>
              <a:ext uri="{FF2B5EF4-FFF2-40B4-BE49-F238E27FC236}">
                <a16:creationId xmlns:a16="http://schemas.microsoft.com/office/drawing/2014/main" id="{FC9D27DE-E46A-4781-A46E-6757C04D62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AED962-D794-4752-BB54-523019772769}"/>
              </a:ext>
            </a:extLst>
          </p:cNvPr>
          <p:cNvSpPr>
            <a:spLocks noGrp="1"/>
          </p:cNvSpPr>
          <p:nvPr>
            <p:ph type="sldNum" sz="quarter" idx="12"/>
          </p:nvPr>
        </p:nvSpPr>
        <p:spPr/>
        <p:txBody>
          <a:bodyPr/>
          <a:lstStyle/>
          <a:p>
            <a:fld id="{320B1170-0118-4859-B037-2F9B7C8DCBB1}" type="slidenum">
              <a:rPr lang="en-US" smtClean="0"/>
              <a:t>‹#›</a:t>
            </a:fld>
            <a:endParaRPr lang="en-US"/>
          </a:p>
        </p:txBody>
      </p:sp>
    </p:spTree>
    <p:extLst>
      <p:ext uri="{BB962C8B-B14F-4D97-AF65-F5344CB8AC3E}">
        <p14:creationId xmlns:p14="http://schemas.microsoft.com/office/powerpoint/2010/main" val="289045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0DF8E-91DE-465F-AF75-0D58596A9F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D0461C-1DFB-4F99-AAB3-3A2A3A0198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16C5FE-08CF-4DFC-9A10-F496C06A6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04F7DF-2C4E-4D81-A3AB-8451DD9818DC}"/>
              </a:ext>
            </a:extLst>
          </p:cNvPr>
          <p:cNvSpPr>
            <a:spLocks noGrp="1"/>
          </p:cNvSpPr>
          <p:nvPr>
            <p:ph type="dt" sz="half" idx="10"/>
          </p:nvPr>
        </p:nvSpPr>
        <p:spPr/>
        <p:txBody>
          <a:bodyPr/>
          <a:lstStyle/>
          <a:p>
            <a:fld id="{81949C40-3637-4E9A-B40D-135924510671}" type="datetimeFigureOut">
              <a:rPr lang="en-US" smtClean="0"/>
              <a:t>8/12/2021</a:t>
            </a:fld>
            <a:endParaRPr lang="en-US"/>
          </a:p>
        </p:txBody>
      </p:sp>
      <p:sp>
        <p:nvSpPr>
          <p:cNvPr id="6" name="Footer Placeholder 5">
            <a:extLst>
              <a:ext uri="{FF2B5EF4-FFF2-40B4-BE49-F238E27FC236}">
                <a16:creationId xmlns:a16="http://schemas.microsoft.com/office/drawing/2014/main" id="{6067A139-C6C2-4CAE-8CF8-DA7E282A0DA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C9A3965-3115-4DE3-98A6-FEC5E173F776}"/>
              </a:ext>
            </a:extLst>
          </p:cNvPr>
          <p:cNvSpPr>
            <a:spLocks noGrp="1"/>
          </p:cNvSpPr>
          <p:nvPr>
            <p:ph type="sldNum" sz="quarter" idx="12"/>
          </p:nvPr>
        </p:nvSpPr>
        <p:spPr/>
        <p:txBody>
          <a:bodyPr/>
          <a:lstStyle/>
          <a:p>
            <a:fld id="{320B1170-0118-4859-B037-2F9B7C8DCBB1}" type="slidenum">
              <a:rPr lang="en-US" smtClean="0"/>
              <a:t>‹#›</a:t>
            </a:fld>
            <a:endParaRPr lang="en-US"/>
          </a:p>
        </p:txBody>
      </p:sp>
    </p:spTree>
    <p:extLst>
      <p:ext uri="{BB962C8B-B14F-4D97-AF65-F5344CB8AC3E}">
        <p14:creationId xmlns:p14="http://schemas.microsoft.com/office/powerpoint/2010/main" val="391199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694130-81D3-4D65-9B86-8E439BD16B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2DDB75-0BE3-4340-B75F-2C96A4BD1A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D68C81-315C-449B-902F-57E9F9E16C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49C40-3637-4E9A-B40D-135924510671}" type="datetimeFigureOut">
              <a:rPr lang="en-US" smtClean="0"/>
              <a:t>8/12/2021</a:t>
            </a:fld>
            <a:endParaRPr lang="en-US"/>
          </a:p>
        </p:txBody>
      </p:sp>
      <p:sp>
        <p:nvSpPr>
          <p:cNvPr id="5" name="Footer Placeholder 4">
            <a:extLst>
              <a:ext uri="{FF2B5EF4-FFF2-40B4-BE49-F238E27FC236}">
                <a16:creationId xmlns:a16="http://schemas.microsoft.com/office/drawing/2014/main" id="{645116DF-52CA-4360-82E3-AD499E1F24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A4D9F4-D2E8-4753-9BCA-DF5E2F1351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B1170-0118-4859-B037-2F9B7C8DCBB1}" type="slidenum">
              <a:rPr lang="en-US" smtClean="0"/>
              <a:t>‹#›</a:t>
            </a:fld>
            <a:endParaRPr lang="en-US"/>
          </a:p>
        </p:txBody>
      </p:sp>
    </p:spTree>
    <p:extLst>
      <p:ext uri="{BB962C8B-B14F-4D97-AF65-F5344CB8AC3E}">
        <p14:creationId xmlns:p14="http://schemas.microsoft.com/office/powerpoint/2010/main" val="1628715586"/>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B3341-9DA6-4909-A7B1-81B7BE5BBB0C}"/>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Personality Prediction Project</a:t>
            </a:r>
          </a:p>
        </p:txBody>
      </p:sp>
      <p:sp>
        <p:nvSpPr>
          <p:cNvPr id="3" name="Subtitle 2">
            <a:extLst>
              <a:ext uri="{FF2B5EF4-FFF2-40B4-BE49-F238E27FC236}">
                <a16:creationId xmlns:a16="http://schemas.microsoft.com/office/drawing/2014/main" id="{4AA94AA9-A856-48AB-8BE0-CFB6A24D2FE3}"/>
              </a:ext>
            </a:extLst>
          </p:cNvPr>
          <p:cNvSpPr>
            <a:spLocks noGrp="1"/>
          </p:cNvSpPr>
          <p:nvPr>
            <p:ph type="subTitle" idx="1"/>
          </p:nvPr>
        </p:nvSpPr>
        <p:spPr/>
        <p:txBody>
          <a:bodyPr/>
          <a:lstStyle/>
          <a:p>
            <a:pPr marL="342900" indent="-342900" algn="r">
              <a:buFontTx/>
              <a:buChar char="-"/>
            </a:pPr>
            <a:r>
              <a:rPr lang="en-US" dirty="0"/>
              <a:t>B Shruti</a:t>
            </a:r>
          </a:p>
          <a:p>
            <a:pPr marL="342900" indent="-342900" algn="r">
              <a:buFontTx/>
              <a:buChar char="-"/>
            </a:pPr>
            <a:r>
              <a:rPr lang="en-US" dirty="0"/>
              <a:t>321810305017</a:t>
            </a:r>
          </a:p>
        </p:txBody>
      </p:sp>
    </p:spTree>
    <p:extLst>
      <p:ext uri="{BB962C8B-B14F-4D97-AF65-F5344CB8AC3E}">
        <p14:creationId xmlns:p14="http://schemas.microsoft.com/office/powerpoint/2010/main" val="2689488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30FEF-35CB-46C0-86DF-18048E204447}"/>
              </a:ext>
            </a:extLst>
          </p:cNvPr>
          <p:cNvSpPr>
            <a:spLocks noGrp="1"/>
          </p:cNvSpPr>
          <p:nvPr>
            <p:ph type="title"/>
          </p:nvPr>
        </p:nvSpPr>
        <p:spPr/>
        <p:txBody>
          <a:bodyPr/>
          <a:lstStyle/>
          <a:p>
            <a:r>
              <a:rPr lang="en-US" i="0" dirty="0">
                <a:solidFill>
                  <a:srgbClr val="273239"/>
                </a:solidFill>
                <a:effectLst/>
                <a:latin typeface="Times New Roman" panose="02020603050405020304" pitchFamily="18" charset="0"/>
                <a:cs typeface="Times New Roman" panose="02020603050405020304" pitchFamily="18" charset="0"/>
              </a:rPr>
              <a:t>Neuroticism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236B91-85C6-4942-B2BC-DAC9E8B75BD0}"/>
              </a:ext>
            </a:extLst>
          </p:cNvPr>
          <p:cNvSpPr>
            <a:spLocks noGrp="1"/>
          </p:cNvSpPr>
          <p:nvPr>
            <p:ph sz="half" idx="1"/>
          </p:nvPr>
        </p:nvSpPr>
        <p:spPr/>
        <p:txBody>
          <a:bodyPr>
            <a:normAutofit fontScale="85000" lnSpcReduction="20000"/>
          </a:bodyPr>
          <a:lstStyle/>
          <a:p>
            <a:pPr algn="just"/>
            <a:r>
              <a:rPr lang="en-US" i="0" dirty="0">
                <a:effectLst/>
              </a:rPr>
              <a:t>Emotional stability or neuroticism is one of the five personality traits of the </a:t>
            </a:r>
            <a:r>
              <a:rPr lang="en-US" dirty="0"/>
              <a:t>Big Five personality theory.</a:t>
            </a:r>
            <a:r>
              <a:rPr lang="en-US" i="0" dirty="0">
                <a:effectLst/>
              </a:rPr>
              <a:t> Emotional stability refers to a person's ability to remain stable and balanced. At the other end of the scale, a person who is high in neuroticism has a tendency to easily experience negative emotions. </a:t>
            </a:r>
          </a:p>
          <a:p>
            <a:pPr algn="just"/>
            <a:r>
              <a:rPr lang="en-US" i="0" dirty="0">
                <a:effectLst/>
              </a:rPr>
              <a:t>Some psychologists prefer to call neuroticism by the term emotional instability</a:t>
            </a:r>
          </a:p>
          <a:p>
            <a:pPr algn="just"/>
            <a:r>
              <a:rPr lang="en-US" i="0" dirty="0">
                <a:effectLst/>
              </a:rPr>
              <a:t>Individual high in neuroticism is emotionally reactive</a:t>
            </a:r>
          </a:p>
          <a:p>
            <a:pPr algn="just"/>
            <a:endParaRPr lang="en-US" dirty="0"/>
          </a:p>
        </p:txBody>
      </p:sp>
      <p:pic>
        <p:nvPicPr>
          <p:cNvPr id="5124" name="Picture 4" descr="Medibiz Tv | Articles">
            <a:extLst>
              <a:ext uri="{FF2B5EF4-FFF2-40B4-BE49-F238E27FC236}">
                <a16:creationId xmlns:a16="http://schemas.microsoft.com/office/drawing/2014/main" id="{C99830AE-CBA2-4778-AC5F-3818C09E2C4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72200" y="2271935"/>
            <a:ext cx="5181600" cy="3458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142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0DA9C-602C-4A53-8B9D-003ED684206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example:</a:t>
            </a:r>
          </a:p>
        </p:txBody>
      </p:sp>
      <p:pic>
        <p:nvPicPr>
          <p:cNvPr id="5" name="Content Placeholder 4">
            <a:extLst>
              <a:ext uri="{FF2B5EF4-FFF2-40B4-BE49-F238E27FC236}">
                <a16:creationId xmlns:a16="http://schemas.microsoft.com/office/drawing/2014/main" id="{07139179-3CFE-45F3-BDA3-ACF675ED702D}"/>
              </a:ext>
            </a:extLst>
          </p:cNvPr>
          <p:cNvPicPr>
            <a:picLocks noGrp="1" noChangeAspect="1"/>
          </p:cNvPicPr>
          <p:nvPr>
            <p:ph idx="1"/>
          </p:nvPr>
        </p:nvPicPr>
        <p:blipFill>
          <a:blip r:embed="rId2"/>
          <a:stretch>
            <a:fillRect/>
          </a:stretch>
        </p:blipFill>
        <p:spPr>
          <a:xfrm>
            <a:off x="2057399" y="1895975"/>
            <a:ext cx="7515225" cy="4210638"/>
          </a:xfrm>
        </p:spPr>
      </p:pic>
    </p:spTree>
    <p:extLst>
      <p:ext uri="{BB962C8B-B14F-4D97-AF65-F5344CB8AC3E}">
        <p14:creationId xmlns:p14="http://schemas.microsoft.com/office/powerpoint/2010/main" val="183161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7DC4-D652-402A-BB9A-6310EB3CDA0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Prepare the data</a:t>
            </a:r>
          </a:p>
        </p:txBody>
      </p:sp>
      <p:sp>
        <p:nvSpPr>
          <p:cNvPr id="3" name="Content Placeholder 2">
            <a:extLst>
              <a:ext uri="{FF2B5EF4-FFF2-40B4-BE49-F238E27FC236}">
                <a16:creationId xmlns:a16="http://schemas.microsoft.com/office/drawing/2014/main" id="{2CBB8853-C9C0-4BB6-8D97-BF7A84072CEE}"/>
              </a:ext>
            </a:extLst>
          </p:cNvPr>
          <p:cNvSpPr>
            <a:spLocks noGrp="1"/>
          </p:cNvSpPr>
          <p:nvPr>
            <p:ph idx="1"/>
          </p:nvPr>
        </p:nvSpPr>
        <p:spPr>
          <a:xfrm>
            <a:off x="838200" y="1825625"/>
            <a:ext cx="4676775" cy="4351338"/>
          </a:xfrm>
        </p:spPr>
        <p:txBody>
          <a:bodyPr>
            <a:normAutofit/>
          </a:bodyPr>
          <a:lstStyle/>
          <a:p>
            <a:r>
              <a:rPr lang="en-US" sz="2400" dirty="0"/>
              <a:t>This step is also famously known as cleaning the data.</a:t>
            </a:r>
          </a:p>
          <a:p>
            <a:r>
              <a:rPr lang="en-US" sz="2400" dirty="0"/>
              <a:t>Based on the model check weather the features in the data set is suitable or not.</a:t>
            </a:r>
          </a:p>
          <a:p>
            <a:r>
              <a:rPr lang="en-US" sz="2400" dirty="0"/>
              <a:t>Check if the data contains missing or NULL values, if so handle it.</a:t>
            </a:r>
          </a:p>
          <a:p>
            <a:r>
              <a:rPr lang="en-US" sz="2400" dirty="0"/>
              <a:t>Divide the data into training and testing data with </a:t>
            </a:r>
            <a:r>
              <a:rPr lang="en-US" sz="2400" b="0" i="0" dirty="0">
                <a:solidFill>
                  <a:srgbClr val="0A0A0A"/>
                </a:solidFill>
                <a:effectLst/>
              </a:rPr>
              <a:t>balanced amount of data we have for each result.</a:t>
            </a:r>
            <a:endParaRPr lang="en-US" sz="2400" dirty="0"/>
          </a:p>
        </p:txBody>
      </p:sp>
      <p:pic>
        <p:nvPicPr>
          <p:cNvPr id="1026" name="Picture 2" descr="6 steps for data cleaning and why it matters | GPG International">
            <a:extLst>
              <a:ext uri="{FF2B5EF4-FFF2-40B4-BE49-F238E27FC236}">
                <a16:creationId xmlns:a16="http://schemas.microsoft.com/office/drawing/2014/main" id="{F6187D5F-3420-417E-909D-F2B8B3159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9826" y="1690689"/>
            <a:ext cx="5133973" cy="3900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613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A1A-3E5D-4E8A-80E9-1D2CE870548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Choose the model</a:t>
            </a:r>
          </a:p>
        </p:txBody>
      </p:sp>
      <p:sp>
        <p:nvSpPr>
          <p:cNvPr id="3" name="Content Placeholder 2">
            <a:extLst>
              <a:ext uri="{FF2B5EF4-FFF2-40B4-BE49-F238E27FC236}">
                <a16:creationId xmlns:a16="http://schemas.microsoft.com/office/drawing/2014/main" id="{CCFC5008-88F0-405A-84B0-153241520229}"/>
              </a:ext>
            </a:extLst>
          </p:cNvPr>
          <p:cNvSpPr>
            <a:spLocks noGrp="1"/>
          </p:cNvSpPr>
          <p:nvPr>
            <p:ph idx="1"/>
          </p:nvPr>
        </p:nvSpPr>
        <p:spPr>
          <a:xfrm>
            <a:off x="838200" y="1825625"/>
            <a:ext cx="5467350" cy="4351338"/>
          </a:xfrm>
        </p:spPr>
        <p:txBody>
          <a:bodyPr>
            <a:normAutofit/>
          </a:bodyPr>
          <a:lstStyle/>
          <a:p>
            <a:pPr algn="just"/>
            <a:r>
              <a:rPr lang="en-US" sz="2400" dirty="0"/>
              <a:t>T</a:t>
            </a:r>
            <a:r>
              <a:rPr lang="en-US" sz="2400" b="0" i="0" dirty="0">
                <a:solidFill>
                  <a:srgbClr val="0A0A0A"/>
                </a:solidFill>
                <a:effectLst/>
              </a:rPr>
              <a:t>here are several models that you can choose according to the objective that you might have: you will use algorithms of </a:t>
            </a:r>
            <a:r>
              <a:rPr lang="en-US" sz="2400" dirty="0">
                <a:solidFill>
                  <a:srgbClr val="0A0A0A"/>
                </a:solidFill>
              </a:rPr>
              <a:t>classification</a:t>
            </a:r>
            <a:r>
              <a:rPr lang="en-US" sz="2400" b="0" i="0" dirty="0">
                <a:solidFill>
                  <a:srgbClr val="0A0A0A"/>
                </a:solidFill>
                <a:effectLst/>
              </a:rPr>
              <a:t>, prediction, </a:t>
            </a:r>
            <a:r>
              <a:rPr lang="en-US" sz="2400" dirty="0">
                <a:solidFill>
                  <a:srgbClr val="0A0A0A"/>
                </a:solidFill>
              </a:rPr>
              <a:t>linear regression</a:t>
            </a:r>
            <a:r>
              <a:rPr lang="en-US" sz="2400" b="0" i="0" dirty="0">
                <a:solidFill>
                  <a:srgbClr val="0A0A0A"/>
                </a:solidFill>
                <a:effectLst/>
              </a:rPr>
              <a:t>, </a:t>
            </a:r>
            <a:r>
              <a:rPr lang="en-US" sz="2400" dirty="0">
                <a:solidFill>
                  <a:srgbClr val="0A0A0A"/>
                </a:solidFill>
              </a:rPr>
              <a:t>clustering</a:t>
            </a:r>
            <a:r>
              <a:rPr lang="en-US" sz="2400" b="0" i="0" dirty="0">
                <a:solidFill>
                  <a:srgbClr val="0A0A0A"/>
                </a:solidFill>
                <a:effectLst/>
              </a:rPr>
              <a:t>, i.e. </a:t>
            </a:r>
            <a:r>
              <a:rPr lang="en-US" sz="2400" dirty="0">
                <a:solidFill>
                  <a:srgbClr val="0A0A0A"/>
                </a:solidFill>
              </a:rPr>
              <a:t>k-means </a:t>
            </a:r>
            <a:r>
              <a:rPr lang="en-US" sz="2400" b="0" i="0" dirty="0">
                <a:solidFill>
                  <a:srgbClr val="0A0A0A"/>
                </a:solidFill>
                <a:effectLst/>
              </a:rPr>
              <a:t>or K-Nearest Neighbor, Deep Learning, </a:t>
            </a:r>
            <a:r>
              <a:rPr lang="en-US" sz="2400" b="0" i="0" dirty="0" err="1">
                <a:solidFill>
                  <a:srgbClr val="0A0A0A"/>
                </a:solidFill>
                <a:effectLst/>
              </a:rPr>
              <a:t>i.e</a:t>
            </a:r>
            <a:r>
              <a:rPr lang="en-US" sz="2400" b="0" i="0" dirty="0">
                <a:solidFill>
                  <a:srgbClr val="0A0A0A"/>
                </a:solidFill>
                <a:effectLst/>
              </a:rPr>
              <a:t> Neural Networks, </a:t>
            </a:r>
            <a:r>
              <a:rPr lang="en-US" sz="2400" dirty="0">
                <a:solidFill>
                  <a:srgbClr val="0A0A0A"/>
                </a:solidFill>
              </a:rPr>
              <a:t>Bayesian</a:t>
            </a:r>
            <a:r>
              <a:rPr lang="en-US" sz="2400" b="0" i="0" dirty="0">
                <a:solidFill>
                  <a:srgbClr val="0A0A0A"/>
                </a:solidFill>
                <a:effectLst/>
              </a:rPr>
              <a:t>, etc.</a:t>
            </a:r>
          </a:p>
          <a:p>
            <a:pPr algn="just"/>
            <a:r>
              <a:rPr lang="en-US" sz="2400" b="0" i="0" dirty="0">
                <a:solidFill>
                  <a:srgbClr val="0A0A0A"/>
                </a:solidFill>
                <a:effectLst/>
              </a:rPr>
              <a:t>There are various models to be used depending on the data you are going to process such as images, sound, text, and numerical values. </a:t>
            </a:r>
          </a:p>
          <a:p>
            <a:endParaRPr lang="en-US" sz="2400" dirty="0"/>
          </a:p>
        </p:txBody>
      </p:sp>
      <p:pic>
        <p:nvPicPr>
          <p:cNvPr id="2050" name="Picture 2" descr="How to Choose a Machine Learning Model – Some Guidelines – Data Science  Central">
            <a:extLst>
              <a:ext uri="{FF2B5EF4-FFF2-40B4-BE49-F238E27FC236}">
                <a16:creationId xmlns:a16="http://schemas.microsoft.com/office/drawing/2014/main" id="{E674D1B9-0601-482D-97D2-D91822DBB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171700"/>
            <a:ext cx="5543550" cy="2876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947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3AED-86E2-499A-AB6D-106AECDB5828}"/>
              </a:ext>
            </a:extLst>
          </p:cNvPr>
          <p:cNvSpPr>
            <a:spLocks noGrp="1"/>
          </p:cNvSpPr>
          <p:nvPr>
            <p:ph type="title"/>
          </p:nvPr>
        </p:nvSpPr>
        <p:spPr/>
        <p:txBody>
          <a:bodyPr/>
          <a:lstStyle/>
          <a:p>
            <a:r>
              <a:rPr lang="en-US" dirty="0"/>
              <a:t>Train the machine model</a:t>
            </a:r>
          </a:p>
        </p:txBody>
      </p:sp>
      <p:sp>
        <p:nvSpPr>
          <p:cNvPr id="3" name="Content Placeholder 2">
            <a:extLst>
              <a:ext uri="{FF2B5EF4-FFF2-40B4-BE49-F238E27FC236}">
                <a16:creationId xmlns:a16="http://schemas.microsoft.com/office/drawing/2014/main" id="{15F612E7-2478-489D-9B07-645A3AA1DB3C}"/>
              </a:ext>
            </a:extLst>
          </p:cNvPr>
          <p:cNvSpPr>
            <a:spLocks noGrp="1"/>
          </p:cNvSpPr>
          <p:nvPr>
            <p:ph idx="1"/>
          </p:nvPr>
        </p:nvSpPr>
        <p:spPr>
          <a:xfrm>
            <a:off x="838199" y="1825625"/>
            <a:ext cx="10277476" cy="2794000"/>
          </a:xfrm>
        </p:spPr>
        <p:txBody>
          <a:bodyPr/>
          <a:lstStyle/>
          <a:p>
            <a:pPr algn="just"/>
            <a:r>
              <a:rPr lang="en-US" dirty="0"/>
              <a:t>Train the machine learning model by using the algorithm that we have choose.</a:t>
            </a:r>
          </a:p>
          <a:p>
            <a:pPr algn="just"/>
            <a:r>
              <a:rPr lang="en-US" dirty="0"/>
              <a:t>Choose the parameters with different combination parameters into the algorithm.</a:t>
            </a:r>
          </a:p>
          <a:p>
            <a:pPr algn="just"/>
            <a:r>
              <a:rPr lang="en-US" dirty="0"/>
              <a:t>Fit the model by feeding the training data.</a:t>
            </a:r>
          </a:p>
        </p:txBody>
      </p:sp>
      <p:pic>
        <p:nvPicPr>
          <p:cNvPr id="5" name="Picture 4">
            <a:extLst>
              <a:ext uri="{FF2B5EF4-FFF2-40B4-BE49-F238E27FC236}">
                <a16:creationId xmlns:a16="http://schemas.microsoft.com/office/drawing/2014/main" id="{AE2C6820-F63C-4AF8-9DFB-04393C551F9F}"/>
              </a:ext>
            </a:extLst>
          </p:cNvPr>
          <p:cNvPicPr>
            <a:picLocks noChangeAspect="1"/>
          </p:cNvPicPr>
          <p:nvPr/>
        </p:nvPicPr>
        <p:blipFill>
          <a:blip r:embed="rId2"/>
          <a:stretch>
            <a:fillRect/>
          </a:stretch>
        </p:blipFill>
        <p:spPr>
          <a:xfrm>
            <a:off x="838200" y="4886325"/>
            <a:ext cx="10992673" cy="1219200"/>
          </a:xfrm>
          <a:prstGeom prst="rect">
            <a:avLst/>
          </a:prstGeom>
        </p:spPr>
      </p:pic>
    </p:spTree>
    <p:extLst>
      <p:ext uri="{BB962C8B-B14F-4D97-AF65-F5344CB8AC3E}">
        <p14:creationId xmlns:p14="http://schemas.microsoft.com/office/powerpoint/2010/main" val="2294667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065B-315D-4265-97E5-E2C15593B5F2}"/>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BDBE137D-8D4A-4170-AB75-09FCA2D87355}"/>
              </a:ext>
            </a:extLst>
          </p:cNvPr>
          <p:cNvSpPr>
            <a:spLocks noGrp="1"/>
          </p:cNvSpPr>
          <p:nvPr>
            <p:ph idx="1"/>
          </p:nvPr>
        </p:nvSpPr>
        <p:spPr>
          <a:xfrm>
            <a:off x="838200" y="1825624"/>
            <a:ext cx="4810125" cy="4022725"/>
          </a:xfrm>
        </p:spPr>
        <p:txBody>
          <a:bodyPr>
            <a:normAutofit lnSpcReduction="10000"/>
          </a:bodyPr>
          <a:lstStyle/>
          <a:p>
            <a:pPr algn="just"/>
            <a:r>
              <a:rPr lang="en-US" sz="2400" b="0" i="0" dirty="0">
                <a:solidFill>
                  <a:srgbClr val="0A0A0A"/>
                </a:solidFill>
                <a:effectLst/>
                <a:latin typeface="Times New Roman" panose="02020603050405020304" pitchFamily="18" charset="0"/>
                <a:cs typeface="Times New Roman" panose="02020603050405020304" pitchFamily="18" charset="0"/>
              </a:rPr>
              <a:t>You will have to check the machine created against your evaluation data set that contains inputs that the model does not know and verify the precision of your already trained model. If the accuracy is less than or equal to 50%, that model will not be useful since it would be like tossing a coin to make decisions. If you reach 90% or more, you can have good confidence in the results that the model gives you.</a:t>
            </a:r>
            <a:endParaRPr lang="en-US" sz="2400" dirty="0">
              <a:latin typeface="Times New Roman" panose="02020603050405020304" pitchFamily="18" charset="0"/>
              <a:cs typeface="Times New Roman" panose="02020603050405020304" pitchFamily="18" charset="0"/>
            </a:endParaRPr>
          </a:p>
        </p:txBody>
      </p:sp>
      <p:pic>
        <p:nvPicPr>
          <p:cNvPr id="1026" name="Picture 2" descr="Evaluating a Machine Learning Model | by Skyl.ai | Medium">
            <a:extLst>
              <a:ext uri="{FF2B5EF4-FFF2-40B4-BE49-F238E27FC236}">
                <a16:creationId xmlns:a16="http://schemas.microsoft.com/office/drawing/2014/main" id="{9D457550-BE90-42ED-B32C-549B66D13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5025" y="1825623"/>
            <a:ext cx="6019800" cy="390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20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2484D-67D7-4A63-99D6-B310ABD9B6A8}"/>
              </a:ext>
            </a:extLst>
          </p:cNvPr>
          <p:cNvSpPr>
            <a:spLocks noGrp="1"/>
          </p:cNvSpPr>
          <p:nvPr>
            <p:ph type="title"/>
          </p:nvPr>
        </p:nvSpPr>
        <p:spPr/>
        <p:txBody>
          <a:bodyPr/>
          <a:lstStyle/>
          <a:p>
            <a:r>
              <a:rPr lang="en-US" sz="4400" b="0" i="0" dirty="0">
                <a:solidFill>
                  <a:srgbClr val="202124"/>
                </a:solidFill>
                <a:effectLst/>
                <a:latin typeface="Times New Roman" panose="02020603050405020304" pitchFamily="18" charset="0"/>
                <a:cs typeface="Times New Roman" panose="02020603050405020304" pitchFamily="18" charset="0"/>
              </a:rPr>
              <a:t>Parameter Tuning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B87C4-F33E-4DC7-9541-1F1A6E5E9072}"/>
              </a:ext>
            </a:extLst>
          </p:cNvPr>
          <p:cNvSpPr>
            <a:spLocks noGrp="1"/>
          </p:cNvSpPr>
          <p:nvPr>
            <p:ph idx="1"/>
          </p:nvPr>
        </p:nvSpPr>
        <p:spPr>
          <a:xfrm>
            <a:off x="447675" y="1825625"/>
            <a:ext cx="5276850" cy="4351338"/>
          </a:xfrm>
        </p:spPr>
        <p:txBody>
          <a:bodyPr>
            <a:normAutofit/>
          </a:bodyPr>
          <a:lstStyle/>
          <a:p>
            <a:pPr algn="just"/>
            <a:r>
              <a:rPr lang="en-US" sz="2400" b="0" i="0" dirty="0">
                <a:solidFill>
                  <a:srgbClr val="0A0A0A"/>
                </a:solidFill>
                <a:effectLst/>
              </a:rPr>
              <a:t>If during the evaluation you did not obtain good predictions and your precision is not the minimum desired, it is possible that you have overfitting -or underfitting problems and you must return to the training step before making a new configuration of parameters in your model. You can increase the number of times you iterate your training data- termed epochs.</a:t>
            </a:r>
            <a:endParaRPr lang="en-US" sz="2400" dirty="0"/>
          </a:p>
        </p:txBody>
      </p:sp>
      <p:pic>
        <p:nvPicPr>
          <p:cNvPr id="2050" name="Picture 2" descr="Underfitting and Overfitting in Machine Learning - GeeksforGeeks">
            <a:extLst>
              <a:ext uri="{FF2B5EF4-FFF2-40B4-BE49-F238E27FC236}">
                <a16:creationId xmlns:a16="http://schemas.microsoft.com/office/drawing/2014/main" id="{B7894448-BF29-4E42-ABF4-BEE3B0073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0" y="1515266"/>
            <a:ext cx="5838825" cy="43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304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5DFC8-FE57-4C00-993F-F5223E88B0BD}"/>
              </a:ext>
            </a:extLst>
          </p:cNvPr>
          <p:cNvSpPr>
            <a:spLocks noGrp="1"/>
          </p:cNvSpPr>
          <p:nvPr>
            <p:ph type="title"/>
          </p:nvPr>
        </p:nvSpPr>
        <p:spPr/>
        <p:txBody>
          <a:bodyPr>
            <a:normAutofit/>
          </a:bodyPr>
          <a:lstStyle/>
          <a:p>
            <a:r>
              <a:rPr lang="en-US" sz="4400" b="0" i="0" dirty="0">
                <a:solidFill>
                  <a:srgbClr val="202124"/>
                </a:solidFill>
                <a:effectLst/>
                <a:latin typeface="Times New Roman" panose="02020603050405020304" pitchFamily="18" charset="0"/>
                <a:cs typeface="Times New Roman" panose="02020603050405020304" pitchFamily="18" charset="0"/>
              </a:rPr>
              <a:t>Prediction or Inference</a:t>
            </a:r>
            <a:br>
              <a:rPr lang="en-US" sz="4400" b="0" i="0" dirty="0">
                <a:solidFill>
                  <a:srgbClr val="202124"/>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3E3978-2933-457D-8C02-BEA3F6B4B6F2}"/>
              </a:ext>
            </a:extLst>
          </p:cNvPr>
          <p:cNvSpPr>
            <a:spLocks noGrp="1"/>
          </p:cNvSpPr>
          <p:nvPr>
            <p:ph idx="1"/>
          </p:nvPr>
        </p:nvSpPr>
        <p:spPr>
          <a:xfrm>
            <a:off x="838200" y="1825625"/>
            <a:ext cx="2428875" cy="4351338"/>
          </a:xfrm>
        </p:spPr>
        <p:txBody>
          <a:bodyPr>
            <a:normAutofit/>
          </a:bodyPr>
          <a:lstStyle/>
          <a:p>
            <a:pPr algn="just"/>
            <a:r>
              <a:rPr lang="en-US" sz="2400" dirty="0">
                <a:solidFill>
                  <a:srgbClr val="0A0A0A"/>
                </a:solidFill>
              </a:rPr>
              <a:t>We</a:t>
            </a:r>
            <a:r>
              <a:rPr lang="en-US" sz="2400" b="0" i="0" dirty="0">
                <a:solidFill>
                  <a:srgbClr val="0A0A0A"/>
                </a:solidFill>
                <a:effectLst/>
              </a:rPr>
              <a:t> are now ready to use your Machine Learning model inferring results in real-life scenarios.</a:t>
            </a:r>
            <a:endParaRPr lang="en-US" sz="2400" dirty="0"/>
          </a:p>
        </p:txBody>
      </p:sp>
      <p:pic>
        <p:nvPicPr>
          <p:cNvPr id="3074" name="Picture 2" descr="Could robots be marking your homework? - BBC News">
            <a:extLst>
              <a:ext uri="{FF2B5EF4-FFF2-40B4-BE49-F238E27FC236}">
                <a16:creationId xmlns:a16="http://schemas.microsoft.com/office/drawing/2014/main" id="{DE398780-AC0B-4B9D-A6F7-E3291EDC1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150" y="1415257"/>
            <a:ext cx="6705600" cy="4933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525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52351-434F-4667-A80E-392A837ADAC0}"/>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D4BE5E14-1FD1-4A2E-90A3-E37118CE51C2}"/>
              </a:ext>
            </a:extLst>
          </p:cNvPr>
          <p:cNvSpPr>
            <a:spLocks noGrp="1"/>
          </p:cNvSpPr>
          <p:nvPr>
            <p:ph idx="1"/>
          </p:nvPr>
        </p:nvSpPr>
        <p:spPr/>
        <p:txBody>
          <a:bodyPr/>
          <a:lstStyle/>
          <a:p>
            <a:r>
              <a:rPr lang="en-US" b="0" i="0" dirty="0">
                <a:solidFill>
                  <a:srgbClr val="202124"/>
                </a:solidFill>
                <a:effectLst/>
                <a:latin typeface="arial" panose="020B0604020202020204" pitchFamily="34" charset="0"/>
              </a:rPr>
              <a:t>Job performance </a:t>
            </a:r>
            <a:r>
              <a:rPr lang="en-US" dirty="0">
                <a:solidFill>
                  <a:srgbClr val="202124"/>
                </a:solidFill>
                <a:latin typeface="arial" panose="020B0604020202020204" pitchFamily="34" charset="0"/>
              </a:rPr>
              <a:t>p</a:t>
            </a:r>
            <a:r>
              <a:rPr lang="en-US" b="0" i="0" dirty="0">
                <a:solidFill>
                  <a:srgbClr val="202124"/>
                </a:solidFill>
                <a:effectLst/>
                <a:latin typeface="arial" panose="020B0604020202020204" pitchFamily="34" charset="0"/>
              </a:rPr>
              <a:t>rediction.</a:t>
            </a:r>
          </a:p>
          <a:p>
            <a:pPr algn="l">
              <a:buFont typeface="Arial" panose="020B0604020202020204" pitchFamily="34" charset="0"/>
              <a:buChar char="•"/>
            </a:pPr>
            <a:r>
              <a:rPr lang="en-US" b="0" i="0" dirty="0">
                <a:solidFill>
                  <a:srgbClr val="202124"/>
                </a:solidFill>
                <a:effectLst/>
                <a:latin typeface="arial" panose="020B0604020202020204" pitchFamily="34" charset="0"/>
              </a:rPr>
              <a:t>Better </a:t>
            </a:r>
            <a:r>
              <a:rPr lang="en-US" dirty="0">
                <a:solidFill>
                  <a:srgbClr val="202124"/>
                </a:solidFill>
                <a:latin typeface="arial" panose="020B0604020202020204" pitchFamily="34" charset="0"/>
              </a:rPr>
              <a:t>u</a:t>
            </a:r>
            <a:r>
              <a:rPr lang="en-US" b="0" i="0" dirty="0">
                <a:solidFill>
                  <a:srgbClr val="202124"/>
                </a:solidFill>
                <a:effectLst/>
                <a:latin typeface="arial" panose="020B0604020202020204" pitchFamily="34" charset="0"/>
              </a:rPr>
              <a:t>nderstand </a:t>
            </a:r>
            <a:r>
              <a:rPr lang="en-US" dirty="0">
                <a:solidFill>
                  <a:srgbClr val="202124"/>
                </a:solidFill>
                <a:latin typeface="arial" panose="020B0604020202020204" pitchFamily="34" charset="0"/>
              </a:rPr>
              <a:t>o</a:t>
            </a:r>
            <a:r>
              <a:rPr lang="en-US" b="0" i="0" dirty="0">
                <a:solidFill>
                  <a:srgbClr val="202124"/>
                </a:solidFill>
                <a:effectLst/>
                <a:latin typeface="arial" panose="020B0604020202020204" pitchFamily="34" charset="0"/>
              </a:rPr>
              <a:t>ther people.</a:t>
            </a:r>
          </a:p>
          <a:p>
            <a:pPr algn="l">
              <a:buFont typeface="Arial" panose="020B0604020202020204" pitchFamily="34" charset="0"/>
              <a:buChar char="•"/>
            </a:pPr>
            <a:r>
              <a:rPr lang="en-US" b="0" i="0" dirty="0">
                <a:solidFill>
                  <a:srgbClr val="202124"/>
                </a:solidFill>
                <a:effectLst/>
                <a:latin typeface="arial" panose="020B0604020202020204" pitchFamily="34" charset="0"/>
              </a:rPr>
              <a:t>Identify their likes and dislikes.</a:t>
            </a:r>
          </a:p>
          <a:p>
            <a:pPr algn="l">
              <a:buFont typeface="Arial" panose="020B0604020202020204" pitchFamily="34" charset="0"/>
              <a:buChar char="•"/>
            </a:pPr>
            <a:r>
              <a:rPr lang="en-US" b="0" i="0" dirty="0">
                <a:solidFill>
                  <a:srgbClr val="202124"/>
                </a:solidFill>
                <a:effectLst/>
                <a:latin typeface="arial" panose="020B0604020202020204" pitchFamily="34" charset="0"/>
              </a:rPr>
              <a:t>Know which </a:t>
            </a:r>
            <a:r>
              <a:rPr lang="en-US" dirty="0">
                <a:solidFill>
                  <a:srgbClr val="202124"/>
                </a:solidFill>
                <a:latin typeface="arial" panose="020B0604020202020204" pitchFamily="34" charset="0"/>
              </a:rPr>
              <a:t>s</a:t>
            </a:r>
            <a:r>
              <a:rPr lang="en-US" b="0" i="0" dirty="0">
                <a:solidFill>
                  <a:srgbClr val="202124"/>
                </a:solidFill>
                <a:effectLst/>
                <a:latin typeface="arial" panose="020B0604020202020204" pitchFamily="34" charset="0"/>
              </a:rPr>
              <a:t>ituations </a:t>
            </a:r>
            <a:r>
              <a:rPr lang="en-US" dirty="0">
                <a:solidFill>
                  <a:srgbClr val="202124"/>
                </a:solidFill>
                <a:latin typeface="arial" panose="020B0604020202020204" pitchFamily="34" charset="0"/>
              </a:rPr>
              <a:t>a</a:t>
            </a:r>
            <a:r>
              <a:rPr lang="en-US" b="0" i="0" dirty="0">
                <a:solidFill>
                  <a:srgbClr val="202124"/>
                </a:solidFill>
                <a:effectLst/>
                <a:latin typeface="arial" panose="020B0604020202020204" pitchFamily="34" charset="0"/>
              </a:rPr>
              <a:t>re </a:t>
            </a:r>
            <a:r>
              <a:rPr lang="en-US" dirty="0">
                <a:solidFill>
                  <a:srgbClr val="202124"/>
                </a:solidFill>
                <a:latin typeface="arial" panose="020B0604020202020204" pitchFamily="34" charset="0"/>
              </a:rPr>
              <a:t>i</a:t>
            </a:r>
            <a:r>
              <a:rPr lang="en-US" b="0" i="0" dirty="0">
                <a:solidFill>
                  <a:srgbClr val="202124"/>
                </a:solidFill>
                <a:effectLst/>
                <a:latin typeface="arial" panose="020B0604020202020204" pitchFamily="34" charset="0"/>
              </a:rPr>
              <a:t>deal for them.</a:t>
            </a:r>
          </a:p>
          <a:p>
            <a:pPr algn="l">
              <a:buFont typeface="Arial" panose="020B0604020202020204" pitchFamily="34" charset="0"/>
              <a:buChar char="•"/>
            </a:pPr>
            <a:r>
              <a:rPr lang="en-US" b="0" i="0" dirty="0">
                <a:solidFill>
                  <a:srgbClr val="202124"/>
                </a:solidFill>
                <a:effectLst/>
                <a:latin typeface="arial" panose="020B0604020202020204" pitchFamily="34" charset="0"/>
              </a:rPr>
              <a:t>Recognize their </a:t>
            </a:r>
            <a:r>
              <a:rPr lang="en-US" dirty="0">
                <a:solidFill>
                  <a:srgbClr val="202124"/>
                </a:solidFill>
                <a:latin typeface="arial" panose="020B0604020202020204" pitchFamily="34" charset="0"/>
              </a:rPr>
              <a:t>s</a:t>
            </a:r>
            <a:r>
              <a:rPr lang="en-US" b="0" i="0" dirty="0">
                <a:solidFill>
                  <a:srgbClr val="202124"/>
                </a:solidFill>
                <a:effectLst/>
                <a:latin typeface="arial" panose="020B0604020202020204" pitchFamily="34" charset="0"/>
              </a:rPr>
              <a:t>trengths and </a:t>
            </a:r>
            <a:r>
              <a:rPr lang="en-US" dirty="0">
                <a:solidFill>
                  <a:srgbClr val="202124"/>
                </a:solidFill>
                <a:latin typeface="arial" panose="020B0604020202020204" pitchFamily="34" charset="0"/>
              </a:rPr>
              <a:t>w</a:t>
            </a:r>
            <a:r>
              <a:rPr lang="en-US" b="0" i="0" dirty="0">
                <a:solidFill>
                  <a:srgbClr val="202124"/>
                </a:solidFill>
                <a:effectLst/>
                <a:latin typeface="arial" panose="020B0604020202020204" pitchFamily="34" charset="0"/>
              </a:rPr>
              <a:t>eaknesses.</a:t>
            </a:r>
          </a:p>
          <a:p>
            <a:endParaRPr lang="en-US" dirty="0"/>
          </a:p>
        </p:txBody>
      </p:sp>
    </p:spTree>
    <p:extLst>
      <p:ext uri="{BB962C8B-B14F-4D97-AF65-F5344CB8AC3E}">
        <p14:creationId xmlns:p14="http://schemas.microsoft.com/office/powerpoint/2010/main" val="235047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2CD4-8FF6-4B98-AB21-5095F3356C7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A247070A-4FF3-405B-B162-4A3EFE817A7E}"/>
              </a:ext>
            </a:extLst>
          </p:cNvPr>
          <p:cNvSpPr>
            <a:spLocks noGrp="1"/>
          </p:cNvSpPr>
          <p:nvPr>
            <p:ph idx="1"/>
          </p:nvPr>
        </p:nvSpPr>
        <p:spPr/>
        <p:txBody>
          <a:bodyPr>
            <a:normAutofit/>
          </a:bodyPr>
          <a:lstStyle/>
          <a:p>
            <a:pPr algn="just"/>
            <a:r>
              <a:rPr lang="en-US" sz="2400" b="0" i="0" dirty="0">
                <a:solidFill>
                  <a:srgbClr val="202124"/>
                </a:solidFill>
                <a:effectLst/>
                <a:cs typeface="Times New Roman" panose="02020603050405020304" pitchFamily="18" charset="0"/>
              </a:rPr>
              <a:t>The process </a:t>
            </a:r>
            <a:r>
              <a:rPr lang="en-US" sz="2400" b="0" dirty="0">
                <a:solidFill>
                  <a:srgbClr val="202124"/>
                </a:solidFill>
                <a:cs typeface="Times New Roman" panose="02020603050405020304" pitchFamily="18" charset="0"/>
              </a:rPr>
              <a:t>of</a:t>
            </a:r>
            <a:r>
              <a:rPr lang="en-US" sz="2400" i="0" dirty="0">
                <a:solidFill>
                  <a:srgbClr val="202124"/>
                </a:solidFill>
                <a:effectLst/>
                <a:cs typeface="Times New Roman" panose="02020603050405020304" pitchFamily="18" charset="0"/>
              </a:rPr>
              <a:t> extracting the digital content into features and mapping it according to </a:t>
            </a:r>
            <a:r>
              <a:rPr lang="en-US" sz="2400" b="0" i="0" dirty="0">
                <a:solidFill>
                  <a:srgbClr val="202124"/>
                </a:solidFill>
                <a:effectLst/>
                <a:cs typeface="Times New Roman" panose="02020603050405020304" pitchFamily="18" charset="0"/>
              </a:rPr>
              <a:t>a personality model.</a:t>
            </a:r>
          </a:p>
          <a:p>
            <a:pPr algn="just"/>
            <a:r>
              <a:rPr lang="en-US" sz="2400" b="0" i="0" dirty="0">
                <a:solidFill>
                  <a:srgbClr val="273239"/>
                </a:solidFill>
                <a:effectLst/>
                <a:cs typeface="Times New Roman" panose="02020603050405020304" pitchFamily="18" charset="0"/>
              </a:rPr>
              <a:t>This project is based on identifying the personality of an individual using machine learning algorithms and big 5 model. </a:t>
            </a:r>
          </a:p>
          <a:p>
            <a:pPr algn="just"/>
            <a:r>
              <a:rPr lang="en-US" sz="2400" b="0" i="0" dirty="0">
                <a:solidFill>
                  <a:srgbClr val="273239"/>
                </a:solidFill>
                <a:effectLst/>
                <a:cs typeface="Times New Roman" panose="02020603050405020304" pitchFamily="18" charset="0"/>
              </a:rPr>
              <a:t>The personality of a human plays a major role in his personal and professional life. </a:t>
            </a:r>
          </a:p>
          <a:p>
            <a:pPr algn="just"/>
            <a:r>
              <a:rPr lang="en-US" sz="2400" b="0" i="0" dirty="0">
                <a:solidFill>
                  <a:srgbClr val="273239"/>
                </a:solidFill>
                <a:effectLst/>
                <a:cs typeface="Times New Roman" panose="02020603050405020304" pitchFamily="18" charset="0"/>
              </a:rPr>
              <a:t>Nowadays, many organizations have also started shortlisting the candidates based on their personality as this increase the efficiency of the work because the person is working in what he is good at than what he is forced to do.  </a:t>
            </a:r>
            <a:endParaRPr lang="en-US" sz="2400" dirty="0">
              <a:cs typeface="Times New Roman" panose="02020603050405020304" pitchFamily="18" charset="0"/>
            </a:endParaRPr>
          </a:p>
        </p:txBody>
      </p:sp>
    </p:spTree>
    <p:extLst>
      <p:ext uri="{BB962C8B-B14F-4D97-AF65-F5344CB8AC3E}">
        <p14:creationId xmlns:p14="http://schemas.microsoft.com/office/powerpoint/2010/main" val="22106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BE5AF-F495-4245-B8F4-5F6173A0F19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Steps to build a personality prediction model:</a:t>
            </a:r>
          </a:p>
        </p:txBody>
      </p:sp>
      <p:sp>
        <p:nvSpPr>
          <p:cNvPr id="3" name="Content Placeholder 2">
            <a:extLst>
              <a:ext uri="{FF2B5EF4-FFF2-40B4-BE49-F238E27FC236}">
                <a16:creationId xmlns:a16="http://schemas.microsoft.com/office/drawing/2014/main" id="{AF6B34F1-A60E-4FD0-8162-2C768D1F4D26}"/>
              </a:ext>
            </a:extLst>
          </p:cNvPr>
          <p:cNvSpPr>
            <a:spLocks noGrp="1"/>
          </p:cNvSpPr>
          <p:nvPr>
            <p:ph idx="1"/>
          </p:nvPr>
        </p:nvSpPr>
        <p:spPr/>
        <p:txBody>
          <a:bodyPr>
            <a:normAutofit/>
          </a:bodyPr>
          <a:lstStyle/>
          <a:p>
            <a:pPr marL="457200" indent="-457200" algn="l">
              <a:buFont typeface="+mj-lt"/>
              <a:buAutoNum type="arabicPeriod"/>
            </a:pPr>
            <a:r>
              <a:rPr lang="en-US" sz="2400" b="0" i="0" dirty="0">
                <a:solidFill>
                  <a:srgbClr val="202124"/>
                </a:solidFill>
                <a:effectLst/>
              </a:rPr>
              <a:t>Collect Data</a:t>
            </a:r>
          </a:p>
          <a:p>
            <a:pPr marL="457200" indent="-457200" algn="l">
              <a:buFont typeface="+mj-lt"/>
              <a:buAutoNum type="arabicPeriod"/>
            </a:pPr>
            <a:r>
              <a:rPr lang="en-US" sz="2400" b="0" i="0" dirty="0">
                <a:solidFill>
                  <a:srgbClr val="202124"/>
                </a:solidFill>
                <a:effectLst/>
              </a:rPr>
              <a:t>Prepare the data</a:t>
            </a:r>
          </a:p>
          <a:p>
            <a:pPr marL="457200" indent="-457200" algn="l">
              <a:buFont typeface="+mj-lt"/>
              <a:buAutoNum type="arabicPeriod"/>
            </a:pPr>
            <a:r>
              <a:rPr lang="en-US" sz="2400" b="0" i="0" dirty="0">
                <a:solidFill>
                  <a:srgbClr val="202124"/>
                </a:solidFill>
                <a:effectLst/>
              </a:rPr>
              <a:t>Choose the model</a:t>
            </a:r>
          </a:p>
          <a:p>
            <a:pPr marL="457200" indent="-457200" algn="l">
              <a:buFont typeface="+mj-lt"/>
              <a:buAutoNum type="arabicPeriod"/>
            </a:pPr>
            <a:r>
              <a:rPr lang="en-US" sz="2400" b="0" i="0" dirty="0">
                <a:solidFill>
                  <a:srgbClr val="202124"/>
                </a:solidFill>
                <a:effectLst/>
              </a:rPr>
              <a:t>Training the machine model</a:t>
            </a:r>
          </a:p>
          <a:p>
            <a:pPr marL="457200" indent="-457200" algn="l">
              <a:buFont typeface="+mj-lt"/>
              <a:buAutoNum type="arabicPeriod"/>
            </a:pPr>
            <a:r>
              <a:rPr lang="en-US" sz="2400" b="0" i="0" dirty="0">
                <a:solidFill>
                  <a:srgbClr val="202124"/>
                </a:solidFill>
                <a:effectLst/>
              </a:rPr>
              <a:t>Evaluation</a:t>
            </a:r>
          </a:p>
          <a:p>
            <a:pPr marL="457200" indent="-457200" algn="l">
              <a:buFont typeface="+mj-lt"/>
              <a:buAutoNum type="arabicPeriod"/>
            </a:pPr>
            <a:r>
              <a:rPr lang="en-US" sz="2400" b="0" i="0" dirty="0">
                <a:solidFill>
                  <a:srgbClr val="202124"/>
                </a:solidFill>
                <a:effectLst/>
              </a:rPr>
              <a:t>Parameter Tuning</a:t>
            </a:r>
          </a:p>
          <a:p>
            <a:pPr marL="457200" indent="-457200" algn="l">
              <a:buFont typeface="+mj-lt"/>
              <a:buAutoNum type="arabicPeriod"/>
            </a:pPr>
            <a:r>
              <a:rPr lang="en-US" sz="2400" b="0" i="0" dirty="0">
                <a:solidFill>
                  <a:srgbClr val="202124"/>
                </a:solidFill>
                <a:effectLst/>
              </a:rPr>
              <a:t>Prediction or Inference</a:t>
            </a:r>
          </a:p>
          <a:p>
            <a:pPr marL="457200" indent="-457200">
              <a:buFont typeface="+mj-lt"/>
              <a:buAutoNum type="arabicPeriod"/>
            </a:pPr>
            <a:endParaRPr lang="en-US" sz="2400" dirty="0"/>
          </a:p>
        </p:txBody>
      </p:sp>
    </p:spTree>
    <p:extLst>
      <p:ext uri="{BB962C8B-B14F-4D97-AF65-F5344CB8AC3E}">
        <p14:creationId xmlns:p14="http://schemas.microsoft.com/office/powerpoint/2010/main" val="390943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0F98-EE41-4929-8985-F5EE06CAE11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Collect data</a:t>
            </a:r>
          </a:p>
        </p:txBody>
      </p:sp>
      <p:sp>
        <p:nvSpPr>
          <p:cNvPr id="3" name="Content Placeholder 2">
            <a:extLst>
              <a:ext uri="{FF2B5EF4-FFF2-40B4-BE49-F238E27FC236}">
                <a16:creationId xmlns:a16="http://schemas.microsoft.com/office/drawing/2014/main" id="{9F250B47-4233-4DFF-959E-8DF4D7EE9C17}"/>
              </a:ext>
            </a:extLst>
          </p:cNvPr>
          <p:cNvSpPr>
            <a:spLocks noGrp="1"/>
          </p:cNvSpPr>
          <p:nvPr>
            <p:ph idx="1"/>
          </p:nvPr>
        </p:nvSpPr>
        <p:spPr/>
        <p:txBody>
          <a:bodyPr/>
          <a:lstStyle/>
          <a:p>
            <a:r>
              <a:rPr lang="en-US" dirty="0"/>
              <a:t>There are various ways to collect data and this process depends on the type of projects.</a:t>
            </a:r>
          </a:p>
          <a:p>
            <a:r>
              <a:rPr lang="en-US" dirty="0"/>
              <a:t>Or there will be the existing data sets, ready to feed into that model with all preprocessing that we can work upon.</a:t>
            </a:r>
          </a:p>
          <a:p>
            <a:r>
              <a:rPr lang="en-US" dirty="0"/>
              <a:t>The data can be gathered by web scrapping a website or application.</a:t>
            </a:r>
          </a:p>
          <a:p>
            <a:r>
              <a:rPr lang="en-US" dirty="0"/>
              <a:t>In most of the cases in real world there might not be an existing data for the project that we want work on.</a:t>
            </a:r>
          </a:p>
          <a:p>
            <a:r>
              <a:rPr lang="en-US" dirty="0"/>
              <a:t>Or the data is provided by the client, but machine learning engineers should not expect the data to be in a perfect shape.</a:t>
            </a:r>
          </a:p>
        </p:txBody>
      </p:sp>
    </p:spTree>
    <p:extLst>
      <p:ext uri="{BB962C8B-B14F-4D97-AF65-F5344CB8AC3E}">
        <p14:creationId xmlns:p14="http://schemas.microsoft.com/office/powerpoint/2010/main" val="1584658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C8E16-3128-4AA0-9403-00CC104C3F6C}"/>
              </a:ext>
            </a:extLst>
          </p:cNvPr>
          <p:cNvSpPr>
            <a:spLocks noGrp="1"/>
          </p:cNvSpPr>
          <p:nvPr>
            <p:ph type="title"/>
          </p:nvPr>
        </p:nvSpPr>
        <p:spPr/>
        <p:txBody>
          <a:bodyPr>
            <a:normAutofit/>
          </a:bodyPr>
          <a:lstStyle/>
          <a:p>
            <a:pPr algn="ctr"/>
            <a:r>
              <a:rPr lang="en-US" b="0" i="0" dirty="0">
                <a:solidFill>
                  <a:srgbClr val="273239"/>
                </a:solidFill>
                <a:effectLst/>
                <a:latin typeface="Times New Roman" panose="02020603050405020304" pitchFamily="18" charset="0"/>
                <a:cs typeface="Times New Roman" panose="02020603050405020304" pitchFamily="18" charset="0"/>
              </a:rPr>
              <a:t> </a:t>
            </a:r>
            <a:r>
              <a:rPr lang="en-US" i="0" dirty="0">
                <a:solidFill>
                  <a:srgbClr val="273239"/>
                </a:solidFill>
                <a:effectLst/>
                <a:latin typeface="Times New Roman" panose="02020603050405020304" pitchFamily="18" charset="0"/>
                <a:cs typeface="Times New Roman" panose="02020603050405020304" pitchFamily="18" charset="0"/>
              </a:rPr>
              <a:t>Big Five model</a:t>
            </a:r>
            <a:r>
              <a:rPr lang="en-US" dirty="0">
                <a:solidFill>
                  <a:srgbClr val="273239"/>
                </a:solidFill>
                <a:latin typeface="Times New Roman" panose="02020603050405020304" pitchFamily="18" charset="0"/>
                <a:cs typeface="Times New Roman" panose="02020603050405020304" pitchFamily="18" charset="0"/>
              </a:rPr>
              <a:t>/</a:t>
            </a:r>
            <a:r>
              <a:rPr lang="en-US" i="0" dirty="0">
                <a:solidFill>
                  <a:srgbClr val="273239"/>
                </a:solidFill>
                <a:effectLst/>
                <a:latin typeface="Times New Roman" panose="02020603050405020304" pitchFamily="18" charset="0"/>
                <a:cs typeface="Times New Roman" panose="02020603050405020304" pitchFamily="18" charset="0"/>
              </a:rPr>
              <a:t>Five-Factor Model (FFM) or OCEAN model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5C7C70-311F-4D6A-8548-63B3C1A02D2C}"/>
              </a:ext>
            </a:extLst>
          </p:cNvPr>
          <p:cNvSpPr>
            <a:spLocks noGrp="1"/>
          </p:cNvSpPr>
          <p:nvPr>
            <p:ph idx="1"/>
          </p:nvPr>
        </p:nvSpPr>
        <p:spPr/>
        <p:txBody>
          <a:bodyPr>
            <a:normAutofit/>
          </a:bodyPr>
          <a:lstStyle/>
          <a:p>
            <a:pPr marL="0" indent="0">
              <a:buNone/>
            </a:pPr>
            <a:r>
              <a:rPr lang="en-US" sz="2400" b="0" i="0" dirty="0">
                <a:solidFill>
                  <a:srgbClr val="202124"/>
                </a:solidFill>
                <a:effectLst/>
              </a:rPr>
              <a:t>Five main components of personality are:</a:t>
            </a:r>
          </a:p>
          <a:p>
            <a:r>
              <a:rPr lang="en-US" sz="2400" i="0" dirty="0">
                <a:solidFill>
                  <a:srgbClr val="273239"/>
                </a:solidFill>
                <a:effectLst/>
              </a:rPr>
              <a:t>Openness</a:t>
            </a:r>
          </a:p>
          <a:p>
            <a:r>
              <a:rPr lang="en-US" sz="2400" i="0" dirty="0">
                <a:solidFill>
                  <a:srgbClr val="273239"/>
                </a:solidFill>
                <a:effectLst/>
              </a:rPr>
              <a:t>Conscientiousness</a:t>
            </a:r>
            <a:endParaRPr lang="en-US" sz="2400" dirty="0">
              <a:solidFill>
                <a:srgbClr val="273239"/>
              </a:solidFill>
            </a:endParaRPr>
          </a:p>
          <a:p>
            <a:r>
              <a:rPr lang="en-US" sz="2400" i="0" dirty="0">
                <a:solidFill>
                  <a:srgbClr val="273239"/>
                </a:solidFill>
                <a:effectLst/>
              </a:rPr>
              <a:t>Extraversion</a:t>
            </a:r>
          </a:p>
          <a:p>
            <a:r>
              <a:rPr lang="en-US" sz="2400" i="0" dirty="0">
                <a:solidFill>
                  <a:srgbClr val="273239"/>
                </a:solidFill>
                <a:effectLst/>
              </a:rPr>
              <a:t>Agreeableness</a:t>
            </a:r>
            <a:endParaRPr lang="en-US" sz="2400" dirty="0">
              <a:solidFill>
                <a:srgbClr val="273239"/>
              </a:solidFill>
            </a:endParaRPr>
          </a:p>
          <a:p>
            <a:r>
              <a:rPr lang="en-US" sz="2400" i="0" dirty="0">
                <a:solidFill>
                  <a:srgbClr val="273239"/>
                </a:solidFill>
                <a:effectLst/>
              </a:rPr>
              <a:t>Neuroticism</a:t>
            </a:r>
            <a:endParaRPr lang="en-US" sz="2400" dirty="0"/>
          </a:p>
        </p:txBody>
      </p:sp>
    </p:spTree>
    <p:extLst>
      <p:ext uri="{BB962C8B-B14F-4D97-AF65-F5344CB8AC3E}">
        <p14:creationId xmlns:p14="http://schemas.microsoft.com/office/powerpoint/2010/main" val="4249457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54DF-8840-40F9-BDB4-A7ABA7547BA6}"/>
              </a:ext>
            </a:extLst>
          </p:cNvPr>
          <p:cNvSpPr>
            <a:spLocks noGrp="1"/>
          </p:cNvSpPr>
          <p:nvPr>
            <p:ph type="title"/>
          </p:nvPr>
        </p:nvSpPr>
        <p:spPr>
          <a:xfrm>
            <a:off x="838200" y="365126"/>
            <a:ext cx="10515600" cy="901699"/>
          </a:xfrm>
        </p:spPr>
        <p:txBody>
          <a:bodyPr/>
          <a:lstStyle/>
          <a:p>
            <a:r>
              <a:rPr lang="en-US" dirty="0">
                <a:latin typeface="Times New Roman" panose="02020603050405020304" pitchFamily="18" charset="0"/>
                <a:cs typeface="Times New Roman" panose="02020603050405020304" pitchFamily="18" charset="0"/>
              </a:rPr>
              <a:t>Openness</a:t>
            </a:r>
          </a:p>
        </p:txBody>
      </p:sp>
      <p:sp>
        <p:nvSpPr>
          <p:cNvPr id="3" name="Content Placeholder 2">
            <a:extLst>
              <a:ext uri="{FF2B5EF4-FFF2-40B4-BE49-F238E27FC236}">
                <a16:creationId xmlns:a16="http://schemas.microsoft.com/office/drawing/2014/main" id="{A3966AB4-8C0F-464F-9C71-2D7415E2BEE2}"/>
              </a:ext>
            </a:extLst>
          </p:cNvPr>
          <p:cNvSpPr>
            <a:spLocks noGrp="1"/>
          </p:cNvSpPr>
          <p:nvPr>
            <p:ph sz="half" idx="1"/>
          </p:nvPr>
        </p:nvSpPr>
        <p:spPr>
          <a:xfrm>
            <a:off x="838201" y="1095375"/>
            <a:ext cx="3771900" cy="5081588"/>
          </a:xfrm>
        </p:spPr>
        <p:txBody>
          <a:bodyPr>
            <a:normAutofit/>
          </a:bodyPr>
          <a:lstStyle/>
          <a:p>
            <a:pPr algn="just"/>
            <a:r>
              <a:rPr lang="en-US" sz="2000" i="0" dirty="0">
                <a:effectLst/>
                <a:cs typeface="Arial" panose="020B0604020202020204" pitchFamily="34" charset="0"/>
              </a:rPr>
              <a:t>Openness is one of the five personality traits of the </a:t>
            </a:r>
            <a:r>
              <a:rPr lang="en-US" sz="2000" i="0" strike="noStrike" dirty="0">
                <a:effectLst/>
                <a:cs typeface="Arial" panose="020B0604020202020204" pitchFamily="34" charset="0"/>
              </a:rPr>
              <a:t>Big Five personality model</a:t>
            </a:r>
            <a:r>
              <a:rPr lang="en-US" sz="2000" i="0" dirty="0">
                <a:effectLst/>
                <a:cs typeface="Arial" panose="020B0604020202020204" pitchFamily="34" charset="0"/>
              </a:rPr>
              <a:t>. It indicates how open-minded a person is. A person with a high level of openness to experience in a personality test enjoys trying new things. They are imaginative, curious, and open-minded. Individuals who are low in openness to experience would rather not try new things. They are close-minded, literal and enjoy having a routine.</a:t>
            </a:r>
          </a:p>
          <a:p>
            <a:pPr algn="just"/>
            <a:r>
              <a:rPr lang="en-US" sz="2000" dirty="0"/>
              <a:t>In short, h</a:t>
            </a:r>
            <a:r>
              <a:rPr lang="en-US" sz="2000" i="0" dirty="0">
                <a:effectLst/>
              </a:rPr>
              <a:t>igh openness means being creative and open to new ideas</a:t>
            </a:r>
          </a:p>
          <a:p>
            <a:pPr algn="just"/>
            <a:endParaRPr lang="en-US" sz="2000" dirty="0">
              <a:cs typeface="Arial" panose="020B0604020202020204" pitchFamily="34" charset="0"/>
            </a:endParaRPr>
          </a:p>
        </p:txBody>
      </p:sp>
      <p:pic>
        <p:nvPicPr>
          <p:cNvPr id="1026" name="Picture 2" descr="Forget the Myers-Briggs, Use the Big Five - HeadStuff">
            <a:extLst>
              <a:ext uri="{FF2B5EF4-FFF2-40B4-BE49-F238E27FC236}">
                <a16:creationId xmlns:a16="http://schemas.microsoft.com/office/drawing/2014/main" id="{24FA029B-AF6E-4A88-92CA-F5B440FA381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10101" y="1266825"/>
            <a:ext cx="67437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36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84DE-6BC7-40B0-84B2-0C7E577DEB05}"/>
              </a:ext>
            </a:extLst>
          </p:cNvPr>
          <p:cNvSpPr>
            <a:spLocks noGrp="1"/>
          </p:cNvSpPr>
          <p:nvPr>
            <p:ph type="title"/>
          </p:nvPr>
        </p:nvSpPr>
        <p:spPr/>
        <p:txBody>
          <a:bodyPr>
            <a:normAutofit/>
          </a:bodyPr>
          <a:lstStyle/>
          <a:p>
            <a:r>
              <a:rPr lang="en-US" i="0" dirty="0">
                <a:solidFill>
                  <a:srgbClr val="273239"/>
                </a:solidFill>
                <a:effectLst/>
                <a:latin typeface="Times New Roman" panose="02020603050405020304" pitchFamily="18" charset="0"/>
                <a:cs typeface="Times New Roman" panose="02020603050405020304" pitchFamily="18" charset="0"/>
              </a:rPr>
              <a:t>Conscientiousness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8D5D78-9B11-40EF-87B3-8B49FBEA1591}"/>
              </a:ext>
            </a:extLst>
          </p:cNvPr>
          <p:cNvSpPr>
            <a:spLocks noGrp="1"/>
          </p:cNvSpPr>
          <p:nvPr>
            <p:ph sz="half" idx="1"/>
          </p:nvPr>
        </p:nvSpPr>
        <p:spPr/>
        <p:txBody>
          <a:bodyPr>
            <a:normAutofit/>
          </a:bodyPr>
          <a:lstStyle/>
          <a:p>
            <a:pPr algn="just"/>
            <a:r>
              <a:rPr lang="en-US" sz="2400" b="0" i="0" dirty="0">
                <a:effectLst/>
                <a:cs typeface="Arial" panose="020B0604020202020204" pitchFamily="34" charset="0"/>
              </a:rPr>
              <a:t>Conscientiousness is one of the five personality traits of the Big Five personality th</a:t>
            </a:r>
            <a:r>
              <a:rPr lang="en-US" sz="2400" dirty="0">
                <a:cs typeface="Arial" panose="020B0604020202020204" pitchFamily="34" charset="0"/>
              </a:rPr>
              <a:t>eory</a:t>
            </a:r>
            <a:r>
              <a:rPr lang="en-US" sz="2400" b="0" i="0" dirty="0">
                <a:effectLst/>
                <a:cs typeface="Arial" panose="020B0604020202020204" pitchFamily="34" charset="0"/>
              </a:rPr>
              <a:t>. A person scoring high in conscientiousness usually has a high level of self-discipline. These individuals prefer to follow a plan, rather than act spontaneously. Their methodic planning and perseverance usually makes them highly successful in their chosen occupation.</a:t>
            </a:r>
          </a:p>
          <a:p>
            <a:pPr algn="just"/>
            <a:r>
              <a:rPr lang="en-US" sz="2400" i="0" dirty="0">
                <a:effectLst/>
              </a:rPr>
              <a:t>High conscientiousness means a person is responsible and reliable</a:t>
            </a:r>
          </a:p>
          <a:p>
            <a:pPr algn="just"/>
            <a:endParaRPr lang="en-US" sz="2400" dirty="0">
              <a:cs typeface="Arial" panose="020B0604020202020204" pitchFamily="34" charset="0"/>
            </a:endParaRPr>
          </a:p>
        </p:txBody>
      </p:sp>
      <p:pic>
        <p:nvPicPr>
          <p:cNvPr id="2050" name="Picture 2" descr="CONSCIENTIOUSNESS and coachability — Dafna Aaronson">
            <a:extLst>
              <a:ext uri="{FF2B5EF4-FFF2-40B4-BE49-F238E27FC236}">
                <a16:creationId xmlns:a16="http://schemas.microsoft.com/office/drawing/2014/main" id="{59096B9A-823C-43EA-8149-DDA3BA977E1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72200" y="2508816"/>
            <a:ext cx="5181600" cy="2984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51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5158-E15B-4BD0-B3D2-053B51CB7E86}"/>
              </a:ext>
            </a:extLst>
          </p:cNvPr>
          <p:cNvSpPr>
            <a:spLocks noGrp="1"/>
          </p:cNvSpPr>
          <p:nvPr>
            <p:ph type="title"/>
          </p:nvPr>
        </p:nvSpPr>
        <p:spPr/>
        <p:txBody>
          <a:bodyPr>
            <a:normAutofit/>
          </a:bodyPr>
          <a:lstStyle/>
          <a:p>
            <a:r>
              <a:rPr lang="en-US" i="0" dirty="0">
                <a:solidFill>
                  <a:srgbClr val="273239"/>
                </a:solidFill>
                <a:effectLst/>
                <a:latin typeface="Times New Roman" panose="02020603050405020304" pitchFamily="18" charset="0"/>
                <a:cs typeface="Times New Roman" panose="02020603050405020304" pitchFamily="18" charset="0"/>
              </a:rPr>
              <a:t>Extraversion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D0DEA8-8E47-46C8-87FD-D81956A19118}"/>
              </a:ext>
            </a:extLst>
          </p:cNvPr>
          <p:cNvSpPr>
            <a:spLocks noGrp="1"/>
          </p:cNvSpPr>
          <p:nvPr>
            <p:ph sz="half" idx="1"/>
          </p:nvPr>
        </p:nvSpPr>
        <p:spPr/>
        <p:txBody>
          <a:bodyPr>
            <a:normAutofit fontScale="85000" lnSpcReduction="10000"/>
          </a:bodyPr>
          <a:lstStyle/>
          <a:p>
            <a:pPr algn="just"/>
            <a:r>
              <a:rPr lang="en-US" b="0" i="0" dirty="0">
                <a:effectLst/>
              </a:rPr>
              <a:t>Extraversion is one of the five personality traits of the </a:t>
            </a:r>
            <a:r>
              <a:rPr lang="en-US" dirty="0"/>
              <a:t>Big Five personality theory</a:t>
            </a:r>
            <a:r>
              <a:rPr lang="en-US" b="0" i="0" dirty="0">
                <a:effectLst/>
              </a:rPr>
              <a:t>. Extraversion indicates how outgoing and social a person is. A person who scores high in extraversion on a personality test is the life of the party. They enjoy being with people, participating in social gatherings, and are full of energy. A person low in </a:t>
            </a:r>
            <a:r>
              <a:rPr lang="en-US" i="0" dirty="0">
                <a:effectLst/>
              </a:rPr>
              <a:t>extraversion </a:t>
            </a:r>
            <a:r>
              <a:rPr lang="en-US" b="0" i="0" dirty="0">
                <a:effectLst/>
              </a:rPr>
              <a:t>is less outgoing and is more comfortable working by himself.</a:t>
            </a:r>
          </a:p>
          <a:p>
            <a:pPr algn="just"/>
            <a:r>
              <a:rPr lang="en-US" i="0" dirty="0">
                <a:effectLst/>
              </a:rPr>
              <a:t>Person high in extraversion is outgoing and enthusiastic</a:t>
            </a:r>
          </a:p>
          <a:p>
            <a:pPr algn="just"/>
            <a:endParaRPr lang="en-US" dirty="0"/>
          </a:p>
        </p:txBody>
      </p:sp>
      <p:pic>
        <p:nvPicPr>
          <p:cNvPr id="3074" name="Picture 2" descr="Why extroverts have their own extreme language - BBC Reel">
            <a:extLst>
              <a:ext uri="{FF2B5EF4-FFF2-40B4-BE49-F238E27FC236}">
                <a16:creationId xmlns:a16="http://schemas.microsoft.com/office/drawing/2014/main" id="{FF6D9EC7-2483-44C1-8AAD-785A6B81888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57900" y="1825625"/>
            <a:ext cx="5686424" cy="399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167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F8A94-A5BB-439F-8A0A-948F9E47067A}"/>
              </a:ext>
            </a:extLst>
          </p:cNvPr>
          <p:cNvSpPr>
            <a:spLocks noGrp="1"/>
          </p:cNvSpPr>
          <p:nvPr>
            <p:ph type="title"/>
          </p:nvPr>
        </p:nvSpPr>
        <p:spPr/>
        <p:txBody>
          <a:bodyPr>
            <a:normAutofit/>
          </a:bodyPr>
          <a:lstStyle/>
          <a:p>
            <a:r>
              <a:rPr lang="en-US" i="0" dirty="0">
                <a:solidFill>
                  <a:srgbClr val="273239"/>
                </a:solidFill>
                <a:effectLst/>
                <a:latin typeface="Times New Roman" panose="02020603050405020304" pitchFamily="18" charset="0"/>
                <a:cs typeface="Times New Roman" panose="02020603050405020304" pitchFamily="18" charset="0"/>
              </a:rPr>
              <a:t>Agreeableness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7387AF-1534-4CBE-95AE-BBFF53A55053}"/>
              </a:ext>
            </a:extLst>
          </p:cNvPr>
          <p:cNvSpPr>
            <a:spLocks noGrp="1"/>
          </p:cNvSpPr>
          <p:nvPr>
            <p:ph sz="half" idx="1"/>
          </p:nvPr>
        </p:nvSpPr>
        <p:spPr/>
        <p:txBody>
          <a:bodyPr>
            <a:normAutofit fontScale="85000" lnSpcReduction="20000"/>
          </a:bodyPr>
          <a:lstStyle/>
          <a:p>
            <a:pPr algn="just"/>
            <a:r>
              <a:rPr lang="en-US" i="0" dirty="0">
                <a:effectLst/>
              </a:rPr>
              <a:t>Agreeableness is one of the five personality traits of the </a:t>
            </a:r>
            <a:r>
              <a:rPr lang="en-US" dirty="0"/>
              <a:t>Big Five personality theory</a:t>
            </a:r>
            <a:r>
              <a:rPr lang="en-US" i="0" dirty="0">
                <a:effectLst/>
              </a:rPr>
              <a:t>. A person with a high level of agreeableness in a personality test is usually warm, friendly, and tactful. They generally have an optimistic view of human nature and get along well with others. A person who scores low on agreeableness may put their own interests above those of others. They tend to be distant, unfriendly, and uncooperative.</a:t>
            </a:r>
          </a:p>
          <a:p>
            <a:pPr algn="just"/>
            <a:r>
              <a:rPr lang="en-US" i="0" dirty="0">
                <a:effectLst/>
              </a:rPr>
              <a:t>Person high in agreeableness is friendly and helpful</a:t>
            </a:r>
          </a:p>
          <a:p>
            <a:pPr algn="just"/>
            <a:endParaRPr lang="en-US" dirty="0"/>
          </a:p>
        </p:txBody>
      </p:sp>
      <p:pic>
        <p:nvPicPr>
          <p:cNvPr id="4098" name="Picture 2" descr="Agreeable Personalities are More Likely to Help Strangers | SPSP">
            <a:extLst>
              <a:ext uri="{FF2B5EF4-FFF2-40B4-BE49-F238E27FC236}">
                <a16:creationId xmlns:a16="http://schemas.microsoft.com/office/drawing/2014/main" id="{28504028-E278-458D-B2D0-78E8D2AB720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72200" y="3029744"/>
            <a:ext cx="5181600"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989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TotalTime>
  <Words>1055</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vt:lpstr>
      <vt:lpstr>Calibri</vt:lpstr>
      <vt:lpstr>Calibri Light</vt:lpstr>
      <vt:lpstr>Times New Roman</vt:lpstr>
      <vt:lpstr>Office Theme</vt:lpstr>
      <vt:lpstr>Personality Prediction Project</vt:lpstr>
      <vt:lpstr>Overview</vt:lpstr>
      <vt:lpstr>Steps to build a personality prediction model:</vt:lpstr>
      <vt:lpstr>Collect data</vt:lpstr>
      <vt:lpstr> Big Five model/Five-Factor Model (FFM) or OCEAN model </vt:lpstr>
      <vt:lpstr>Openness</vt:lpstr>
      <vt:lpstr>Conscientiousness</vt:lpstr>
      <vt:lpstr>Extraversion</vt:lpstr>
      <vt:lpstr>Agreeableness</vt:lpstr>
      <vt:lpstr>Neuroticism</vt:lpstr>
      <vt:lpstr>Data example:</vt:lpstr>
      <vt:lpstr>Prepare the data</vt:lpstr>
      <vt:lpstr>Choose the model</vt:lpstr>
      <vt:lpstr>Train the machine model</vt:lpstr>
      <vt:lpstr>Evaluation</vt:lpstr>
      <vt:lpstr>Parameter Tuning</vt:lpstr>
      <vt:lpstr>Prediction or Inference </vt:lpstr>
      <vt:lpstr>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 Prediction Project</dc:title>
  <dc:creator>shruthi chintu</dc:creator>
  <cp:lastModifiedBy>shruthi chintu</cp:lastModifiedBy>
  <cp:revision>8</cp:revision>
  <dcterms:created xsi:type="dcterms:W3CDTF">2021-08-05T05:49:59Z</dcterms:created>
  <dcterms:modified xsi:type="dcterms:W3CDTF">2021-08-12T07:07:56Z</dcterms:modified>
</cp:coreProperties>
</file>