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71" r:id="rId15"/>
    <p:sldId id="270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688E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59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Zeitplanung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Ende Balken</c:v>
                </c:pt>
              </c:strCache>
            </c:strRef>
          </c:tx>
          <c:spPr>
            <a:ln w="28522" cap="rnd">
              <a:noFill/>
              <a:round/>
            </a:ln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c:spPr>
          <c:marker>
            <c:symbol val="none"/>
          </c:marker>
          <c:cat>
            <c:strRef>
              <c:f>Tabelle1!$A$2:$A$11</c:f>
              <c:strCache>
                <c:ptCount val="10"/>
                <c:pt idx="0">
                  <c:v>Ideenfindung</c:v>
                </c:pt>
                <c:pt idx="1">
                  <c:v>Planung</c:v>
                </c:pt>
                <c:pt idx="2">
                  <c:v>Erstellung der Datenbank</c:v>
                </c:pt>
                <c:pt idx="3">
                  <c:v>Zwischenpräsentation</c:v>
                </c:pt>
                <c:pt idx="4">
                  <c:v>Zwischenpräsentation (Arbeit)</c:v>
                </c:pt>
                <c:pt idx="5">
                  <c:v>Individuelle Arbeit</c:v>
                </c:pt>
                <c:pt idx="6">
                  <c:v>Zusammenfügend des Codes</c:v>
                </c:pt>
                <c:pt idx="7">
                  <c:v>Endpräsentation</c:v>
                </c:pt>
                <c:pt idx="8">
                  <c:v>Endpräsentation (Arbeit)</c:v>
                </c:pt>
                <c:pt idx="9">
                  <c:v>Dokumentation</c:v>
                </c:pt>
              </c:strCache>
            </c:strRef>
          </c:cat>
          <c:val>
            <c:numRef>
              <c:f>Tabelle1!$B$2:$B$11</c:f>
              <c:numCache>
                <c:formatCode>m/d/yyyy</c:formatCode>
                <c:ptCount val="10"/>
                <c:pt idx="0">
                  <c:v>43027</c:v>
                </c:pt>
                <c:pt idx="1">
                  <c:v>43034</c:v>
                </c:pt>
                <c:pt idx="3">
                  <c:v>43077</c:v>
                </c:pt>
                <c:pt idx="4">
                  <c:v>43077</c:v>
                </c:pt>
                <c:pt idx="7">
                  <c:v>43131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20-42D1-BE70-1E01C32B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5458592"/>
        <c:axId val="1"/>
      </c:line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Start Strich</c:v>
                </c:pt>
              </c:strCache>
            </c:strRef>
          </c:tx>
          <c:spPr>
            <a:ln w="38029" cap="rnd">
              <a:noFill/>
              <a:round/>
            </a:ln>
            <a:effectLst/>
          </c:spPr>
          <c:marker>
            <c:symbol val="none"/>
          </c:marker>
          <c:cat>
            <c:strRef>
              <c:f>Tabelle1!$A$2:$A$11</c:f>
              <c:strCache>
                <c:ptCount val="10"/>
                <c:pt idx="0">
                  <c:v>Ideenfindung</c:v>
                </c:pt>
                <c:pt idx="1">
                  <c:v>Planung</c:v>
                </c:pt>
                <c:pt idx="2">
                  <c:v>Erstellung der Datenbank</c:v>
                </c:pt>
                <c:pt idx="3">
                  <c:v>Zwischenpräsentation</c:v>
                </c:pt>
                <c:pt idx="4">
                  <c:v>Zwischenpräsentation (Arbeit)</c:v>
                </c:pt>
                <c:pt idx="5">
                  <c:v>Individuelle Arbeit</c:v>
                </c:pt>
                <c:pt idx="6">
                  <c:v>Zusammenfügend des Codes</c:v>
                </c:pt>
                <c:pt idx="7">
                  <c:v>Endpräsentation</c:v>
                </c:pt>
                <c:pt idx="8">
                  <c:v>Endpräsentation (Arbeit)</c:v>
                </c:pt>
                <c:pt idx="9">
                  <c:v>Dokumentation</c:v>
                </c:pt>
              </c:strCache>
            </c:strRef>
          </c:cat>
          <c:val>
            <c:numRef>
              <c:f>Tabelle1!$C$2:$C$11</c:f>
              <c:numCache>
                <c:formatCode>m/d/yyyy</c:formatCode>
                <c:ptCount val="10"/>
                <c:pt idx="0">
                  <c:v>43025</c:v>
                </c:pt>
                <c:pt idx="1">
                  <c:v>43033</c:v>
                </c:pt>
                <c:pt idx="2">
                  <c:v>43035</c:v>
                </c:pt>
                <c:pt idx="3">
                  <c:v>43077</c:v>
                </c:pt>
                <c:pt idx="4">
                  <c:v>43070</c:v>
                </c:pt>
                <c:pt idx="5">
                  <c:v>43035</c:v>
                </c:pt>
                <c:pt idx="6">
                  <c:v>43107</c:v>
                </c:pt>
                <c:pt idx="7">
                  <c:v>43131</c:v>
                </c:pt>
                <c:pt idx="8">
                  <c:v>43124</c:v>
                </c:pt>
                <c:pt idx="9">
                  <c:v>43128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20-42D1-BE70-1E01C32BE00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Ende Strich</c:v>
                </c:pt>
              </c:strCache>
            </c:strRef>
          </c:tx>
          <c:spPr>
            <a:ln w="38029" cap="rnd">
              <a:noFill/>
              <a:round/>
            </a:ln>
            <a:effectLst/>
          </c:spPr>
          <c:marker>
            <c:symbol val="none"/>
          </c:marker>
          <c:cat>
            <c:strRef>
              <c:f>Tabelle1!$A$2:$A$11</c:f>
              <c:strCache>
                <c:ptCount val="10"/>
                <c:pt idx="0">
                  <c:v>Ideenfindung</c:v>
                </c:pt>
                <c:pt idx="1">
                  <c:v>Planung</c:v>
                </c:pt>
                <c:pt idx="2">
                  <c:v>Erstellung der Datenbank</c:v>
                </c:pt>
                <c:pt idx="3">
                  <c:v>Zwischenpräsentation</c:v>
                </c:pt>
                <c:pt idx="4">
                  <c:v>Zwischenpräsentation (Arbeit)</c:v>
                </c:pt>
                <c:pt idx="5">
                  <c:v>Individuelle Arbeit</c:v>
                </c:pt>
                <c:pt idx="6">
                  <c:v>Zusammenfügend des Codes</c:v>
                </c:pt>
                <c:pt idx="7">
                  <c:v>Endpräsentation</c:v>
                </c:pt>
                <c:pt idx="8">
                  <c:v>Endpräsentation (Arbeit)</c:v>
                </c:pt>
                <c:pt idx="9">
                  <c:v>Dokumentation</c:v>
                </c:pt>
              </c:strCache>
            </c:strRef>
          </c:cat>
          <c:val>
            <c:numRef>
              <c:f>Tabelle1!$D$2:$D$11</c:f>
              <c:numCache>
                <c:formatCode>m/d/yyyy</c:formatCode>
                <c:ptCount val="10"/>
                <c:pt idx="0">
                  <c:v>43032</c:v>
                </c:pt>
                <c:pt idx="1">
                  <c:v>43041</c:v>
                </c:pt>
                <c:pt idx="2">
                  <c:v>43069</c:v>
                </c:pt>
                <c:pt idx="3">
                  <c:v>43077</c:v>
                </c:pt>
                <c:pt idx="4">
                  <c:v>43077</c:v>
                </c:pt>
                <c:pt idx="5">
                  <c:v>43107</c:v>
                </c:pt>
                <c:pt idx="6">
                  <c:v>43130</c:v>
                </c:pt>
                <c:pt idx="7">
                  <c:v>43131</c:v>
                </c:pt>
                <c:pt idx="8">
                  <c:v>43131</c:v>
                </c:pt>
                <c:pt idx="9">
                  <c:v>43139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20-42D1-BE70-1E01C32BE00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Start Balken</c:v>
                </c:pt>
              </c:strCache>
            </c:strRef>
          </c:tx>
          <c:spPr>
            <a:ln w="25353" cap="rnd">
              <a:noFill/>
              <a:round/>
            </a:ln>
            <a:effectLst>
              <a:glow rad="127000">
                <a:schemeClr val="accent1">
                  <a:lumMod val="60000"/>
                  <a:lumOff val="40000"/>
                </a:schemeClr>
              </a:glow>
            </a:effectLst>
          </c:spPr>
          <c:marker>
            <c:symbol val="none"/>
          </c:marker>
          <c:cat>
            <c:strRef>
              <c:f>Tabelle1!$A$2:$A$11</c:f>
              <c:strCache>
                <c:ptCount val="10"/>
                <c:pt idx="0">
                  <c:v>Ideenfindung</c:v>
                </c:pt>
                <c:pt idx="1">
                  <c:v>Planung</c:v>
                </c:pt>
                <c:pt idx="2">
                  <c:v>Erstellung der Datenbank</c:v>
                </c:pt>
                <c:pt idx="3">
                  <c:v>Zwischenpräsentation</c:v>
                </c:pt>
                <c:pt idx="4">
                  <c:v>Zwischenpräsentation (Arbeit)</c:v>
                </c:pt>
                <c:pt idx="5">
                  <c:v>Individuelle Arbeit</c:v>
                </c:pt>
                <c:pt idx="6">
                  <c:v>Zusammenfügend des Codes</c:v>
                </c:pt>
                <c:pt idx="7">
                  <c:v>Endpräsentation</c:v>
                </c:pt>
                <c:pt idx="8">
                  <c:v>Endpräsentation (Arbeit)</c:v>
                </c:pt>
                <c:pt idx="9">
                  <c:v>Dokumentation</c:v>
                </c:pt>
              </c:strCache>
            </c:strRef>
          </c:cat>
          <c:val>
            <c:numRef>
              <c:f>Tabelle1!$E$2:$E$11</c:f>
              <c:numCache>
                <c:formatCode>m/d/yyyy</c:formatCode>
                <c:ptCount val="10"/>
                <c:pt idx="0">
                  <c:v>43025</c:v>
                </c:pt>
                <c:pt idx="1">
                  <c:v>43033</c:v>
                </c:pt>
                <c:pt idx="3">
                  <c:v>43077</c:v>
                </c:pt>
                <c:pt idx="4">
                  <c:v>43074</c:v>
                </c:pt>
                <c:pt idx="7">
                  <c:v>43131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20-42D1-BE70-1E01C32BE0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07" cap="flat" cmpd="sng" algn="ctr">
              <a:solidFill>
                <a:schemeClr val="tx1"/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9507" cap="flat" cmpd="sng" algn="ctr"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accent1">
                  <a:lumMod val="60000"/>
                  <a:lumOff val="40000"/>
                  <a:alpha val="50000"/>
                </a:schemeClr>
              </a:solidFill>
              <a:ln w="9507" cap="flat" cmpd="sng" algn="ctr"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round/>
              </a:ln>
              <a:effectLst/>
            </c:spPr>
          </c:downBars>
        </c:upDownBars>
        <c:marker val="1"/>
        <c:smooth val="0"/>
        <c:axId val="225458592"/>
        <c:axId val="1"/>
      </c:lineChart>
      <c:catAx>
        <c:axId val="22545859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noFill/>
          <a:ln w="9507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43140"/>
          <c:min val="43009"/>
        </c:scaling>
        <c:delete val="0"/>
        <c:axPos val="l"/>
        <c:majorGridlines>
          <c:spPr>
            <a:ln w="9507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25458592"/>
        <c:crosses val="autoZero"/>
        <c:crossBetween val="between"/>
        <c:majorUnit val="30"/>
        <c:minorUnit val="10"/>
      </c:valAx>
      <c:spPr>
        <a:noFill/>
        <a:ln w="25353">
          <a:noFill/>
        </a:ln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0.57483</cdr:x>
      <cdr:y>0.15574</cdr:y>
    </cdr:from>
    <cdr:to>
      <cdr:x>0.60388</cdr:x>
      <cdr:y>0.3255</cdr:y>
    </cdr:to>
    <cdr:sp macro="" textlink="">
      <cdr:nvSpPr>
        <cdr:cNvPr id="2" name="Rechteck 1">
          <a:extLst xmlns:a="http://schemas.openxmlformats.org/drawingml/2006/main">
            <a:ext uri="{FF2B5EF4-FFF2-40B4-BE49-F238E27FC236}">
              <a16:creationId xmlns:a16="http://schemas.microsoft.com/office/drawing/2014/main" id="{6072F78D-6F31-4F41-AF95-6BCFBC14BA0D}"/>
            </a:ext>
          </a:extLst>
        </cdr:cNvPr>
        <cdr:cNvSpPr/>
      </cdr:nvSpPr>
      <cdr:spPr>
        <a:xfrm xmlns:a="http://schemas.openxmlformats.org/drawingml/2006/main">
          <a:off x="5227001" y="938530"/>
          <a:ext cx="264161" cy="1022985"/>
        </a:xfrm>
        <a:prstGeom xmlns:a="http://schemas.openxmlformats.org/drawingml/2006/main" prst="rect">
          <a:avLst/>
        </a:prstGeom>
        <a:solidFill xmlns:a="http://schemas.openxmlformats.org/drawingml/2006/main">
          <a:srgbClr val="90C226">
            <a:alpha val="30980"/>
          </a:srgbClr>
        </a:solidFill>
        <a:ln xmlns:a="http://schemas.openxmlformats.org/drawingml/2006/main">
          <a:solidFill>
            <a:srgbClr val="90C226">
              <a:alpha val="30980"/>
            </a:srgb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0.30786</cdr:x>
      <cdr:y>0.5706</cdr:y>
    </cdr:from>
    <cdr:to>
      <cdr:x>0.34242</cdr:x>
      <cdr:y>0.6196</cdr:y>
    </cdr:to>
    <cdr:sp macro="" textlink="">
      <cdr:nvSpPr>
        <cdr:cNvPr id="3" name="Rechteck 2">
          <a:extLst xmlns:a="http://schemas.openxmlformats.org/drawingml/2006/main">
            <a:ext uri="{FF2B5EF4-FFF2-40B4-BE49-F238E27FC236}">
              <a16:creationId xmlns:a16="http://schemas.microsoft.com/office/drawing/2014/main" id="{772E7508-4A74-4D4B-B40D-1A4016A05B0D}"/>
            </a:ext>
          </a:extLst>
        </cdr:cNvPr>
        <cdr:cNvSpPr/>
      </cdr:nvSpPr>
      <cdr:spPr>
        <a:xfrm xmlns:a="http://schemas.openxmlformats.org/drawingml/2006/main">
          <a:off x="2799397" y="3438525"/>
          <a:ext cx="314325" cy="295275"/>
        </a:xfrm>
        <a:prstGeom xmlns:a="http://schemas.openxmlformats.org/drawingml/2006/main" prst="rect">
          <a:avLst/>
        </a:prstGeom>
        <a:solidFill xmlns:a="http://schemas.openxmlformats.org/drawingml/2006/main">
          <a:srgbClr val="90C226">
            <a:alpha val="30980"/>
          </a:srgbClr>
        </a:solidFill>
        <a:ln xmlns:a="http://schemas.openxmlformats.org/drawingml/2006/main">
          <a:solidFill>
            <a:srgbClr val="90C226">
              <a:alpha val="30980"/>
            </a:srgb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0.66191</cdr:x>
      <cdr:y>0.13667</cdr:y>
    </cdr:from>
    <cdr:to>
      <cdr:x>0.69431</cdr:x>
      <cdr:y>0.14426</cdr:y>
    </cdr:to>
    <cdr:sp macro="" textlink="">
      <cdr:nvSpPr>
        <cdr:cNvPr id="4" name="Rechteck 3">
          <a:extLst xmlns:a="http://schemas.openxmlformats.org/drawingml/2006/main">
            <a:ext uri="{FF2B5EF4-FFF2-40B4-BE49-F238E27FC236}">
              <a16:creationId xmlns:a16="http://schemas.microsoft.com/office/drawing/2014/main" id="{787CF6AE-B371-454B-81FC-041F10948ADE}"/>
            </a:ext>
          </a:extLst>
        </cdr:cNvPr>
        <cdr:cNvSpPr/>
      </cdr:nvSpPr>
      <cdr:spPr>
        <a:xfrm xmlns:a="http://schemas.openxmlformats.org/drawingml/2006/main">
          <a:off x="6018847" y="823595"/>
          <a:ext cx="294640" cy="45719"/>
        </a:xfrm>
        <a:prstGeom xmlns:a="http://schemas.openxmlformats.org/drawingml/2006/main" prst="rect">
          <a:avLst/>
        </a:prstGeom>
        <a:solidFill xmlns:a="http://schemas.openxmlformats.org/drawingml/2006/main">
          <a:srgbClr val="90C226">
            <a:alpha val="30980"/>
          </a:srgbClr>
        </a:solidFill>
        <a:ln xmlns:a="http://schemas.openxmlformats.org/drawingml/2006/main">
          <a:solidFill>
            <a:srgbClr val="688E19">
              <a:alpha val="30980"/>
            </a:srgb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0.84124</cdr:x>
      <cdr:y>0.13288</cdr:y>
    </cdr:from>
    <cdr:to>
      <cdr:x>0.86582</cdr:x>
      <cdr:y>0.14974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E2692D0-4E8B-49C5-AB80-C1878454C21F}"/>
            </a:ext>
          </a:extLst>
        </cdr:cNvPr>
        <cdr:cNvSpPr/>
      </cdr:nvSpPr>
      <cdr:spPr>
        <a:xfrm xmlns:a="http://schemas.openxmlformats.org/drawingml/2006/main">
          <a:off x="7649527" y="800735"/>
          <a:ext cx="223520" cy="101600"/>
        </a:xfrm>
        <a:prstGeom xmlns:a="http://schemas.openxmlformats.org/drawingml/2006/main" prst="rect">
          <a:avLst/>
        </a:prstGeom>
        <a:solidFill xmlns:a="http://schemas.openxmlformats.org/drawingml/2006/main">
          <a:srgbClr val="90C226">
            <a:alpha val="30980"/>
          </a:srgbClr>
        </a:solidFill>
        <a:ln xmlns:a="http://schemas.openxmlformats.org/drawingml/2006/main">
          <a:solidFill>
            <a:srgbClr val="688E19">
              <a:alpha val="30980"/>
            </a:srgb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0.92825</cdr:x>
      <cdr:y>0.09642</cdr:y>
    </cdr:from>
    <cdr:to>
      <cdr:x>0.95339</cdr:x>
      <cdr:y>0.14489</cdr:y>
    </cdr:to>
    <cdr:sp macro="" textlink="">
      <cdr:nvSpPr>
        <cdr:cNvPr id="6" name="Rechteck 5">
          <a:extLst xmlns:a="http://schemas.openxmlformats.org/drawingml/2006/main">
            <a:ext uri="{FF2B5EF4-FFF2-40B4-BE49-F238E27FC236}">
              <a16:creationId xmlns:a16="http://schemas.microsoft.com/office/drawing/2014/main" id="{5EEC38AB-E37B-4191-96E5-A71703654AD7}"/>
            </a:ext>
          </a:extLst>
        </cdr:cNvPr>
        <cdr:cNvSpPr/>
      </cdr:nvSpPr>
      <cdr:spPr>
        <a:xfrm xmlns:a="http://schemas.openxmlformats.org/drawingml/2006/main">
          <a:off x="8440737" y="581026"/>
          <a:ext cx="228600" cy="292100"/>
        </a:xfrm>
        <a:prstGeom xmlns:a="http://schemas.openxmlformats.org/drawingml/2006/main" prst="rect">
          <a:avLst/>
        </a:prstGeom>
        <a:solidFill xmlns:a="http://schemas.openxmlformats.org/drawingml/2006/main">
          <a:srgbClr val="90C226">
            <a:alpha val="30980"/>
          </a:srgbClr>
        </a:solidFill>
        <a:ln xmlns:a="http://schemas.openxmlformats.org/drawingml/2006/main">
          <a:solidFill>
            <a:srgbClr val="90C226">
              <a:alpha val="30980"/>
            </a:srgb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054556E2-F89D-43A6-90E5-B102866817DA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>
              <a:extLst>
                <a:ext uri="{FF2B5EF4-FFF2-40B4-BE49-F238E27FC236}">
                  <a16:creationId xmlns:a16="http://schemas.microsoft.com/office/drawing/2014/main" id="{FED92D88-DBE7-4415-91E4-E41697BE35F5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439861D0-3B28-4EFF-9EF9-7678FC7A4CA1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CAB02B9-1A72-42E2-B0DA-B4DA3E5458B5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1F182642-1FEF-444A-8C36-55B984F80A13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>
              <a:extLst>
                <a:ext uri="{FF2B5EF4-FFF2-40B4-BE49-F238E27FC236}">
                  <a16:creationId xmlns:a16="http://schemas.microsoft.com/office/drawing/2014/main" id="{4AFF49F9-E5EE-4BD8-AEDF-1E9C4ED4C192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224CF766-14B7-4020-BC75-F6E479A03D03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090DA792-6C48-4592-9C2A-24C9B7DA5AD2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D39E5F33-E6D2-4A8C-A80D-45E24CDCCC2F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>
              <a:extLst>
                <a:ext uri="{FF2B5EF4-FFF2-40B4-BE49-F238E27FC236}">
                  <a16:creationId xmlns:a16="http://schemas.microsoft.com/office/drawing/2014/main" id="{1BD07D0B-17E9-4735-9433-DF1672DE2FFA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>
              <a:extLst>
                <a:ext uri="{FF2B5EF4-FFF2-40B4-BE49-F238E27FC236}">
                  <a16:creationId xmlns:a16="http://schemas.microsoft.com/office/drawing/2014/main" id="{B282548F-CF1A-46FC-AF4E-0CB18153FDBF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C90B294-BC49-42FB-958F-97161CDE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7738B-2E25-4CCE-81DD-E89591DAA33D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2BF42B4-0859-4081-AD20-539EA2FE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226C75C-DF34-4489-9936-CBEFF26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45E81-1C8B-4D26-9D5B-1D7DE0C2BC2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0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554-BAA5-446E-ADFC-D339015D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59A22-BC2B-4D2A-BAF3-33A9EFA9E04E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FFDD-7514-467A-A9C2-1AA98CDF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F2A6-4084-4466-96BE-58EFBE33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8E31D-8988-41F6-ABC3-2F7A546F40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0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CE1241BD-CF60-4572-B392-A787A6DB8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A97DA2D1-2126-4DED-9863-FCDCBC3F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 altLang="de-DE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0EB117-73A9-4634-A0AA-FBB5CF405A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E2D1A-CD7A-41CC-83BD-BA7C8DC035E7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EAC7A9-259C-4847-9ADB-874E11EF4A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12BCB9-05DE-4349-9983-895E9D088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82F8D-0823-414F-8478-4F6BD5EE54B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50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DE8D-C048-4F3B-A148-6AA6C61C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A8AEC-BF71-431C-8528-FBAC2E14B238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B9B9-EECB-4525-9C87-FCA25DC4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9083-BE48-4BE7-8E24-28C5C1E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D7672-5A17-4055-8930-EF37D9FA15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34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06E98FFA-E347-4C66-A5A4-500A6B6F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5698E383-14EC-4035-90F1-F6C7EA03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en-US" altLang="de-DE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A1B532-3AA1-40A1-B223-EDA9E00A14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19E82-FC7A-47AB-8533-D775C7910308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69DCFA-224F-4B77-A449-AB9BAA1F2A4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E2525E-FD08-49DB-9F87-30A8631F47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F951-62BD-49AC-9AA8-42B9CAA0D0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01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DF8F78-3123-46C5-AB34-E3DEE20B54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6F512-7231-4000-B49D-57D9F5E3B917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A7C58D-1DE8-49A5-9010-FF11F3F91C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296B56-653E-438E-98D6-54854F1C5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B0AAF-BCBC-486C-839E-F13AB48E0B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96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7EC8-0030-49A3-AED6-0155C0DA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12F58-327D-494B-9D39-FA4354A6E250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71BC-46E2-4CD2-92DE-115B9449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6DD78-D739-41BB-9781-36514CA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A5DA-35BC-4135-AA6B-BA46E0DD50A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42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2D6D-C5DA-4E22-96B8-2BE93971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54F30-CC76-4F08-8A2E-0DBF3E00F111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375CD-A602-4D85-9C70-BCBB121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B646-2E85-4E44-BCC7-AA22D65A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DF154-F44C-43A1-B6BE-2BC3D31BF8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A94F-B196-4F77-AEB7-2D4FF639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C0B86-9D3F-4EED-8F9A-45E8D4304307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2A797-CF65-4A92-B3A6-4D8D257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188A-3A8B-4785-BE03-F913B9C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3DBBA-D567-464D-9A53-F0740EA9F29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52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16F1-5088-44AE-B3CA-DF754439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6045E-76C9-4E45-A773-9F3FBE3A972D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B655-D558-4F6C-B406-282B0F9F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B28D-D835-4626-A248-EB6168F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C9D6-6D28-4C1A-A037-92EDB7266AB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70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D8CA16-22AE-4862-9496-E800B547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EA76-B421-4D9A-A78F-061C17C3A6E3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345AEC-EE51-4FA1-8ADA-0849D03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318C20-AA4D-4081-B0DC-2C3B66C4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A7D1D-6E1B-4D7B-9D5B-A18B5BE4A5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69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6089371-DD9F-461C-AFE0-296CC187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F6AD5-BDDD-4B1F-BEEB-F4199EB2F0D6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9E3F4A-9D37-4E65-84B8-769B5614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EA78F96-132D-40A6-AA8B-B75A4ECD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A6DAC-5DA7-4F2E-A2BD-ECE6D64188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97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81B7610-87F5-40D2-95FB-4A6C7501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57A2-D85A-4ED7-A672-D368ED631210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F0EC02-0584-4E49-B500-991E4ECF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350446-9B6A-40FF-AF99-A6A904E6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15BDC-FDB4-4597-B7A3-81EA19F44FB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4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F27294-61CA-4C0B-81CF-F0F3B3B2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8EE71-65EC-4B89-9E4A-48263D0DDEF2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BFE53E3-2DCB-47CC-BAB9-F22C9774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54AEDB-712F-4EE8-B332-29E5D925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C75AC-F41E-42FA-97AB-44215F3818F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2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93D8C7-3AB4-482B-83FF-C4415E2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E11D5-B3CE-44C1-A0B6-7F59FCB12322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43DFB2-A34F-4425-BFDF-44989DAE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648026-27F3-4F41-8F8F-42FAF3B3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EB727-7B12-4F1D-BCB4-909A1E695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933ACA-A1EF-444F-B507-89A452F1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1ECB4-6ECB-4CD0-8C42-4212B17938F6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1453F7-757D-4B22-BA5F-F6B13C2E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390583-D6EE-40CD-A871-46EACFEB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496D5-E1D6-4B4C-8FBE-3EBB3D0FE9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AD5A0593-D599-486D-A99F-EDDB5A91D244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6EEA66-1A90-4937-8653-99A3B08AF157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239FFF-845F-42B7-BA8A-1157919F7A54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4AC49F57-5C9E-4EAB-9426-FC8FE9D6453E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89A7F318-A84F-4105-9547-E80488241341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9C3B81-7718-4461-AF3A-7A08CA60DE81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FC74C9D-0B65-4200-BDE1-C409E60486B4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92FF9096-DB19-47CE-8549-04EA5E8739A2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4084033A-9709-4F8F-847B-EA0C696F8FBD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ACCD6CB2-5AB1-47EA-B763-593ABECC1F90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0234DE9-265B-4ABB-9F0B-5BAC46BB50B4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0F7639E-FC5C-4BCC-BD52-D95BFF463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endParaRPr lang="en-US" altLang="de-DE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3360903-F622-4D53-9129-497CD99F2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FBCA8-57F2-4AE7-9532-FC0E8797D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869183-5D11-4389-BEEB-0705573A4E6D}" type="datetimeFigureOut">
              <a:rPr lang="de-DE"/>
              <a:pPr>
                <a:defRPr/>
              </a:pPr>
              <a:t>30.01.2018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D2C5-1DF7-41D9-95ED-B9C0347EE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B972-9AA0-468F-A685-791D2589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A68FAA76-1B58-4685-83B7-C378ABEFF21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94" r:id="rId11"/>
    <p:sldLayoutId id="2147483689" r:id="rId12"/>
    <p:sldLayoutId id="2147483695" r:id="rId13"/>
    <p:sldLayoutId id="2147483690" r:id="rId14"/>
    <p:sldLayoutId id="2147483691" r:id="rId15"/>
    <p:sldLayoutId id="2147483692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740E975F-9A49-432B-9308-5F77FD2D66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47775" y="476250"/>
            <a:ext cx="7229475" cy="1042988"/>
          </a:xfrm>
        </p:spPr>
        <p:txBody>
          <a:bodyPr/>
          <a:lstStyle/>
          <a:p>
            <a:pPr algn="ctr"/>
            <a:r>
              <a:rPr lang="de-DE" altLang="de-DE" dirty="0"/>
              <a:t>B-Team App</a:t>
            </a:r>
          </a:p>
        </p:txBody>
      </p:sp>
      <p:sp>
        <p:nvSpPr>
          <p:cNvPr id="2051" name="Untertitel 2">
            <a:extLst>
              <a:ext uri="{FF2B5EF4-FFF2-40B4-BE49-F238E27FC236}">
                <a16:creationId xmlns:a16="http://schemas.microsoft.com/office/drawing/2014/main" id="{C5A58B11-54FC-4FB0-A780-4D9EC1B7ED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57625" y="1519238"/>
            <a:ext cx="4076700" cy="50323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de-DE" altLang="de-DE"/>
              <a:t>Bibliotheksapp</a:t>
            </a:r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de-DE" altLang="de-DE"/>
          </a:p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de-DE" altLang="de-DE"/>
          </a:p>
        </p:txBody>
      </p:sp>
      <p:sp>
        <p:nvSpPr>
          <p:cNvPr id="5124" name="Textfeld 3">
            <a:extLst>
              <a:ext uri="{FF2B5EF4-FFF2-40B4-BE49-F238E27FC236}">
                <a16:creationId xmlns:a16="http://schemas.microsoft.com/office/drawing/2014/main" id="{6071FECC-299B-4E46-8CA6-A8404CB7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5919788"/>
            <a:ext cx="722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dirty="0">
                <a:solidFill>
                  <a:schemeClr val="tx1"/>
                </a:solidFill>
                <a:latin typeface="Calibri" panose="020F0502020204030204" pitchFamily="34" charset="0"/>
              </a:rPr>
              <a:t>Von Moritz Starke, Max Seiler, Marwin </a:t>
            </a:r>
            <a:r>
              <a:rPr lang="de-DE" altLang="de-DE" dirty="0" err="1">
                <a:solidFill>
                  <a:schemeClr val="tx1"/>
                </a:solidFill>
                <a:latin typeface="Calibri" panose="020F0502020204030204" pitchFamily="34" charset="0"/>
              </a:rPr>
              <a:t>Dörschel</a:t>
            </a:r>
            <a:r>
              <a:rPr lang="de-DE" altLang="de-DE" dirty="0">
                <a:solidFill>
                  <a:schemeClr val="tx1"/>
                </a:solidFill>
                <a:latin typeface="Calibri" panose="020F0502020204030204" pitchFamily="34" charset="0"/>
              </a:rPr>
              <a:t>, Christina </a:t>
            </a:r>
            <a:r>
              <a:rPr lang="de-DE" altLang="de-DE" dirty="0" err="1">
                <a:solidFill>
                  <a:schemeClr val="tx1"/>
                </a:solidFill>
                <a:latin typeface="Calibri" panose="020F0502020204030204" pitchFamily="34" charset="0"/>
              </a:rPr>
              <a:t>Ulonska</a:t>
            </a:r>
            <a:endParaRPr lang="de-DE" altLang="de-DE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Grafik 5">
            <a:extLst>
              <a:ext uri="{FF2B5EF4-FFF2-40B4-BE49-F238E27FC236}">
                <a16:creationId xmlns:a16="http://schemas.microsoft.com/office/drawing/2014/main" id="{2CA0CEB3-0AB1-410F-8807-48FDB5CE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1852613"/>
            <a:ext cx="46958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F497D46C-4F42-4636-9B33-7022D839A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4339" name="Picture 9" descr="https://lh4.googleusercontent.com/2SSugdEZbJMGzrlWxSEb3VOKfuIQcOs7YeG41V4of1C12Aerq-7Hu8i7F_-D31xeNpJUWqzopgcW2i70IPecDQ5K3cO3-hSUWHF_VGYpPu_69kXkki3JJ0kYwK7tgkDm0iIWXmNz01k">
            <a:extLst>
              <a:ext uri="{FF2B5EF4-FFF2-40B4-BE49-F238E27FC236}">
                <a16:creationId xmlns:a16="http://schemas.microsoft.com/office/drawing/2014/main" id="{1ACAA2E0-39FE-4B69-AC0C-7518340FB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308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hteck 1">
            <a:extLst>
              <a:ext uri="{FF2B5EF4-FFF2-40B4-BE49-F238E27FC236}">
                <a16:creationId xmlns:a16="http://schemas.microsoft.com/office/drawing/2014/main" id="{E2673387-FE0C-4A04-AC13-B1073052B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1376363"/>
            <a:ext cx="2711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rgbClr val="000000"/>
                </a:solidFill>
                <a:latin typeface="Arial" panose="020B0604020202020204" pitchFamily="34" charset="0"/>
              </a:rPr>
              <a:t>Suche in einer Kategorie</a:t>
            </a:r>
            <a:endParaRPr lang="de-DE" alt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2209D13F-C788-4537-8339-1DA9F1C4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4A1BF6B1-F2D0-4EBD-9D70-69B408BA3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5363" name="Picture 11" descr="https://lh4.googleusercontent.com/b2XBw_kxJxYNrhWrwDxJHENft16NSJa2bEOiwBC5pr8UJPQXivK0XYhz5nMOKHoR-iWVVey1Lw_nQvKOaiAJkcx8-eD-FTYNt7mYnbAr8B-jmarbBTqKXg8dLBEBcw5ziIm0QvorBsw">
            <a:extLst>
              <a:ext uri="{FF2B5EF4-FFF2-40B4-BE49-F238E27FC236}">
                <a16:creationId xmlns:a16="http://schemas.microsoft.com/office/drawing/2014/main" id="{6DB6F5A8-A9A2-48EE-8806-83A94497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308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1">
            <a:extLst>
              <a:ext uri="{FF2B5EF4-FFF2-40B4-BE49-F238E27FC236}">
                <a16:creationId xmlns:a16="http://schemas.microsoft.com/office/drawing/2014/main" id="{CB5A2EB4-51B9-4393-AF22-51037A31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793" y="1393943"/>
            <a:ext cx="295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Detailansicht eines Buches</a:t>
            </a:r>
            <a:endParaRPr lang="de-DE" altLang="de-DE" dirty="0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F3B02BA4-DFF0-42AE-921B-C8A707B8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55DBCA1-1BD4-4D51-8F9E-29885F964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825" y="1393944"/>
            <a:ext cx="2308225" cy="4087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F9624FD2-03E7-4275-9BC0-F824FEFCC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6387" name="Picture 15" descr="https://lh5.googleusercontent.com/wMr91y4vyG-l4TbkwaBGGSEGQtoctPQ5yJEJiH9g0JXw2V9aY4zXMBEYTdAHfNPtq8lUUYfKR6VBZXqtkPJdfah_96OWdXxtsoKnycw5UFWFZk3cbKKc3DSRQWaHUaF8p_2ZusS4e28">
            <a:extLst>
              <a:ext uri="{FF2B5EF4-FFF2-40B4-BE49-F238E27FC236}">
                <a16:creationId xmlns:a16="http://schemas.microsoft.com/office/drawing/2014/main" id="{AAE0233F-2F78-494C-8F27-EECD3C65F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4955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feld 3">
            <a:extLst>
              <a:ext uri="{FF2B5EF4-FFF2-40B4-BE49-F238E27FC236}">
                <a16:creationId xmlns:a16="http://schemas.microsoft.com/office/drawing/2014/main" id="{CD990745-7257-4E2B-AB95-E0BA130C9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388" y="1343026"/>
            <a:ext cx="2495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Startbildschirm mit den aktuellen Büchern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1421AF6F-91B2-47B3-A993-B376946BE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2CE0E53-0856-409B-B682-889A56CC2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13" y="1376363"/>
            <a:ext cx="2330297" cy="41052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501D83B0-ECB5-4239-A27F-FD2F31FFA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8435" name="Picture 19" descr="https://lh4.googleusercontent.com/Gn9MqBGSAJKwoMfNKyfsIhDfgsqQiprbFtqhmaagxl9QBQzY5T_USfoWmWBuhvqF48lQ0pebvxF9nd2WL1UWIeNZfX6RRk7AXI8X4lrSHEVhJhc_5ooCSHhRuYinTpR0b61Lzj5F-zU">
            <a:extLst>
              <a:ext uri="{FF2B5EF4-FFF2-40B4-BE49-F238E27FC236}">
                <a16:creationId xmlns:a16="http://schemas.microsoft.com/office/drawing/2014/main" id="{A5276D32-2C64-4F3C-8C1B-BCDC0200F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4955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5">
            <a:extLst>
              <a:ext uri="{FF2B5EF4-FFF2-40B4-BE49-F238E27FC236}">
                <a16:creationId xmlns:a16="http://schemas.microsoft.com/office/drawing/2014/main" id="{90774A63-F98B-4F1E-A31D-1218770F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9A056D8-C31B-4288-8805-6729E66F4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6375"/>
            <a:ext cx="2338059" cy="41052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308F0A9-A02D-4FE7-9609-9885D7EF05D8}"/>
              </a:ext>
            </a:extLst>
          </p:cNvPr>
          <p:cNvSpPr txBox="1"/>
          <p:nvPr/>
        </p:nvSpPr>
        <p:spPr>
          <a:xfrm>
            <a:off x="3467100" y="1476375"/>
            <a:ext cx="233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Neue Bücher hinzufügen mit</a:t>
            </a:r>
          </a:p>
          <a:p>
            <a:r>
              <a:rPr lang="de-DE" dirty="0"/>
              <a:t>Integriertem </a:t>
            </a:r>
          </a:p>
          <a:p>
            <a:r>
              <a:rPr lang="de-DE" dirty="0"/>
              <a:t>Lesestatus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02F9755A-3D14-41FB-9B06-C34204387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9459" name="Picture 23" descr="https://lh5.googleusercontent.com/uxcCfWWTG-4fwTe9R4Q3bQ3M6tsHpJiPVNWp9CBAJslkVxUhkKndqfBtEfqSJjWsiildhGo7Oi0uo9qzYhu5syh12RSUYwPsdIdp_D7nVErKUEd3G-9vQYIOhsW1r76msKdw5ACNbcA">
            <a:extLst>
              <a:ext uri="{FF2B5EF4-FFF2-40B4-BE49-F238E27FC236}">
                <a16:creationId xmlns:a16="http://schemas.microsoft.com/office/drawing/2014/main" id="{099AEC14-542E-4558-9043-1E4B9963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308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feld 1">
            <a:extLst>
              <a:ext uri="{FF2B5EF4-FFF2-40B4-BE49-F238E27FC236}">
                <a16:creationId xmlns:a16="http://schemas.microsoft.com/office/drawing/2014/main" id="{7B7975B3-FF37-46AE-87D4-F031758B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881" y="1376362"/>
            <a:ext cx="209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Teilen-Funktion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0AD9148E-5A0A-4501-96AC-D17856A8F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D053E56-6BCB-4265-88E6-DF8AC37C3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6362"/>
            <a:ext cx="2325983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E21073A0-A5E0-44ED-AF13-47DB62B11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20273BFB-5052-4C3C-AA22-5A49B5133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82FBF4F-476F-499E-837D-710F60606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76374"/>
            <a:ext cx="5562813" cy="409250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BB565E-5407-451A-8710-4C3E6B489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7" y="1476375"/>
            <a:ext cx="2325982" cy="40925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D42F91B3-CFA1-4764-AC80-07DE64F98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Fazit der App / Aktueller Standpunkt</a:t>
            </a:r>
          </a:p>
        </p:txBody>
      </p:sp>
      <p:sp>
        <p:nvSpPr>
          <p:cNvPr id="21507" name="Inhaltsplatzhalter 2">
            <a:extLst>
              <a:ext uri="{FF2B5EF4-FFF2-40B4-BE49-F238E27FC236}">
                <a16:creationId xmlns:a16="http://schemas.microsoft.com/office/drawing/2014/main" id="{61B43F6E-53F5-442E-8F91-463680484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Kernideen umgesetzt</a:t>
            </a:r>
          </a:p>
          <a:p>
            <a:r>
              <a:rPr lang="de-DE" altLang="de-DE" dirty="0"/>
              <a:t>App funktioniert</a:t>
            </a:r>
          </a:p>
          <a:p>
            <a:endParaRPr lang="de-DE" altLang="de-DE" dirty="0"/>
          </a:p>
          <a:p>
            <a:r>
              <a:rPr lang="de-DE" altLang="de-DE" dirty="0"/>
              <a:t>Keine zusätzlichen Funktionen</a:t>
            </a:r>
          </a:p>
          <a:p>
            <a:r>
              <a:rPr lang="de-DE" altLang="de-DE" dirty="0"/>
              <a:t>Insgesamt späte Umsetzung</a:t>
            </a:r>
          </a:p>
          <a:p>
            <a:endParaRPr lang="de-DE" altLang="de-DE" dirty="0"/>
          </a:p>
          <a:p>
            <a:r>
              <a:rPr lang="de-DE" altLang="de-DE" dirty="0"/>
              <a:t>Persönliche Entwicklung</a:t>
            </a:r>
          </a:p>
          <a:p>
            <a:r>
              <a:rPr lang="de-DE" altLang="de-DE" dirty="0"/>
              <a:t>Förderung der Teambildung und Freundschaftsentwicklung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286B5351-90CA-4EB7-8FE2-FA242C983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64A36-18B4-48DC-AF34-DA5BD266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1604962"/>
            <a:ext cx="8596312" cy="3648075"/>
          </a:xfrm>
        </p:spPr>
        <p:txBody>
          <a:bodyPr>
            <a:normAutofit/>
          </a:bodyPr>
          <a:lstStyle/>
          <a:p>
            <a:r>
              <a:rPr lang="de-DE" sz="5400" dirty="0"/>
              <a:t>Viel Dank fürs Zuhören!</a:t>
            </a:r>
            <a:br>
              <a:rPr lang="de-DE" sz="5400" dirty="0"/>
            </a:br>
            <a:r>
              <a:rPr lang="de-DE" sz="5400" dirty="0"/>
              <a:t>		</a:t>
            </a:r>
            <a:r>
              <a:rPr lang="de-DE" sz="4800" dirty="0"/>
              <a:t>Noch Fragen?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6B54DB2F-2EB0-4975-A996-1AA8DD39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8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46D87C2F-F053-4522-9B0E-B9461327F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de-DE"/>
              <a:t>Kernidee</a:t>
            </a:r>
          </a:p>
        </p:txBody>
      </p:sp>
      <p:sp>
        <p:nvSpPr>
          <p:cNvPr id="6147" name="Inhaltsplatzhalter 2">
            <a:extLst>
              <a:ext uri="{FF2B5EF4-FFF2-40B4-BE49-F238E27FC236}">
                <a16:creationId xmlns:a16="http://schemas.microsoft.com/office/drawing/2014/main" id="{4AA09C70-8116-41A2-8E2E-089FE91F2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Abspeichern und Sortieren von Büchern</a:t>
            </a:r>
          </a:p>
          <a:p>
            <a:r>
              <a:rPr lang="de-DE" altLang="de-DE"/>
              <a:t>Eintragen des Lesefortschrittes</a:t>
            </a:r>
          </a:p>
          <a:p>
            <a:r>
              <a:rPr lang="de-DE" altLang="de-DE"/>
              <a:t>Persöhnliches Fazit/Bewertung zu gelesenen Büchern</a:t>
            </a:r>
          </a:p>
          <a:p>
            <a:r>
              <a:rPr lang="de-DE" altLang="de-DE"/>
              <a:t>Bücher und Fortschritte teilen</a:t>
            </a:r>
          </a:p>
          <a:p>
            <a:r>
              <a:rPr lang="de-DE" altLang="de-DE"/>
              <a:t>Rückblick durch Statisktiken</a:t>
            </a:r>
          </a:p>
          <a:p>
            <a:endParaRPr lang="de-DE" altLang="de-DE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B396CB8F-6686-4886-95A7-24E01EB4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>
            <a:extLst>
              <a:ext uri="{FF2B5EF4-FFF2-40B4-BE49-F238E27FC236}">
                <a16:creationId xmlns:a16="http://schemas.microsoft.com/office/drawing/2014/main" id="{55060FEE-8D0F-4B84-892B-DFC5CCCE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61950" y="2103438"/>
            <a:ext cx="10515600" cy="1325562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de-DE" altLang="de-DE" sz="8800" dirty="0"/>
              <a:t>Projektablauf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8ECB1456-7718-449C-A8DE-AFEEA4A88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E0A44B58-1C5E-47DF-9548-73CF24AC4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Verantwortlichkeiten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D25C61-D616-4E29-AB80-F5A37C50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Aufteilung nach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Featuresets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Datenbank und Suche: Moritz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Lesefortschritt: Christina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Share-Funktion: Max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Statistiken: Marin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und Zusammenführung der einzelnen Funktionen gemeinsam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C63020E1-FA23-443E-B307-9B59BDC6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38970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99E6B49E-C3AE-4880-96AD-B3FBC03DB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Koordination der Arbeit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C0128-163E-4BB3-8CA1-A3EEAE627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Gruppentreffen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wöchentlich jeden Dienstag</a:t>
            </a: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Tools: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Slack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F5F2EC7F-B393-4EA3-A267-625BFD9F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6">
            <a:extLst>
              <a:ext uri="{FF2B5EF4-FFF2-40B4-BE49-F238E27FC236}">
                <a16:creationId xmlns:a16="http://schemas.microsoft.com/office/drawing/2014/main" id="{EF72C91D-0736-4AA9-A00D-E215BC429A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751399"/>
              </p:ext>
            </p:extLst>
          </p:nvPr>
        </p:nvGraphicFramePr>
        <p:xfrm>
          <a:off x="639763" y="415925"/>
          <a:ext cx="9093200" cy="602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Grafik 5">
            <a:extLst>
              <a:ext uri="{FF2B5EF4-FFF2-40B4-BE49-F238E27FC236}">
                <a16:creationId xmlns:a16="http://schemas.microsoft.com/office/drawing/2014/main" id="{11F03826-A398-49E7-B4F9-2F038AA8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A40CD50D-7169-4B7A-A02F-439047AF2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Aufgetretene Probleme </a:t>
            </a:r>
          </a:p>
        </p:txBody>
      </p:sp>
      <p:sp>
        <p:nvSpPr>
          <p:cNvPr id="8195" name="Inhaltsplatzhalter 2">
            <a:extLst>
              <a:ext uri="{FF2B5EF4-FFF2-40B4-BE49-F238E27FC236}">
                <a16:creationId xmlns:a16="http://schemas.microsoft.com/office/drawing/2014/main" id="{C98EE79C-4DE3-4C12-9E2B-D70E5BBFD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Durchführung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Nicht einhalten des Arbeitsleistung im gewünschten Zeitraum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Einzelnen Aufgaben schwerer als gedacht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Unterschiedliche Wissensstand (z.B. Java) der Mitglieder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Unwissen über </a:t>
            </a:r>
            <a:r>
              <a:rPr lang="de-DE" alt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de-DE" alt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Unterschiedliche Versionen von Android Studio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alt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3F5A3F12-5967-4BFC-BFCF-4CE68E98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9D506037-C135-4444-9884-2FDAD8028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 vs jetziger Stand</a:t>
            </a:r>
          </a:p>
        </p:txBody>
      </p:sp>
      <p:pic>
        <p:nvPicPr>
          <p:cNvPr id="12291" name="Picture 5" descr="https://lh4.googleusercontent.com/zwoqyME6fDQNjZJXGb3L7F59Bppkq-4ckvUAjHb-frSUk-bc0Wr6ie3YN5qqq1IZDAh0BPE_l2ennYDKYHOJbBD4YqxJaw4Z2KggaBomido1g25xuzJzbvtMsfgmliU5CI9ku56KWYo">
            <a:extLst>
              <a:ext uri="{FF2B5EF4-FFF2-40B4-BE49-F238E27FC236}">
                <a16:creationId xmlns:a16="http://schemas.microsoft.com/office/drawing/2014/main" id="{133ECC75-4AC9-474A-97ED-4BDD04B8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308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hteck 1">
            <a:extLst>
              <a:ext uri="{FF2B5EF4-FFF2-40B4-BE49-F238E27FC236}">
                <a16:creationId xmlns:a16="http://schemas.microsoft.com/office/drawing/2014/main" id="{35E8F4E4-A543-4CE4-9BA8-FD17B2F9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1376363"/>
            <a:ext cx="330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rgbClr val="000000"/>
                </a:solidFill>
                <a:latin typeface="Arial" panose="020B0604020202020204" pitchFamily="34" charset="0"/>
              </a:rPr>
              <a:t>Kategorienansicht / </a:t>
            </a:r>
          </a:p>
          <a:p>
            <a:pPr eaLnBrk="1" hangingPunct="1"/>
            <a:r>
              <a:rPr lang="de-DE" altLang="de-DE">
                <a:solidFill>
                  <a:srgbClr val="000000"/>
                </a:solidFill>
                <a:latin typeface="Arial" panose="020B0604020202020204" pitchFamily="34" charset="0"/>
              </a:rPr>
              <a:t>Startseite</a:t>
            </a:r>
            <a:endParaRPr lang="de-DE" altLang="de-DE"/>
          </a:p>
          <a:p>
            <a:pPr eaLnBrk="1" hangingPunct="1"/>
            <a:br>
              <a:rPr lang="de-DE" altLang="de-DE"/>
            </a:br>
            <a:endParaRPr lang="de-DE" alt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47C8F1DF-B29A-4A87-92B1-8E399224B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A23EF5-AFC7-4E87-A29B-4D93BBB4C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69" y="1365806"/>
            <a:ext cx="2308225" cy="41158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744A6996-9A26-44FC-9B2A-1BE8B948E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5575"/>
            <a:ext cx="8596312" cy="1320800"/>
          </a:xfrm>
        </p:spPr>
        <p:txBody>
          <a:bodyPr/>
          <a:lstStyle/>
          <a:p>
            <a:pPr algn="ctr"/>
            <a:r>
              <a:rPr lang="de-DE" altLang="de-DE"/>
              <a:t>Mock-Ups</a:t>
            </a:r>
          </a:p>
        </p:txBody>
      </p:sp>
      <p:pic>
        <p:nvPicPr>
          <p:cNvPr id="13315" name="Picture 7" descr="https://lh5.googleusercontent.com/hQ0uyEsj_NzQcG9xaW8PQUn8Ae9abhhl1wbYct2rCMTZG3xC7NNWOE1ttnhDkIlGcr8xOZLl1hx8ZdYxvFyMcs3Z9OkHypG8g2bKpCjcevv_vgKusCrrI3iEiCegg2MM7s-VtyRqF3k">
            <a:extLst>
              <a:ext uri="{FF2B5EF4-FFF2-40B4-BE49-F238E27FC236}">
                <a16:creationId xmlns:a16="http://schemas.microsoft.com/office/drawing/2014/main" id="{69C704C1-3894-447C-BE32-270CCBE9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376363"/>
            <a:ext cx="23082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hteck 1">
            <a:extLst>
              <a:ext uri="{FF2B5EF4-FFF2-40B4-BE49-F238E27FC236}">
                <a16:creationId xmlns:a16="http://schemas.microsoft.com/office/drawing/2014/main" id="{14657937-D3BD-4C30-A414-3AE9A024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1376363"/>
            <a:ext cx="2312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de-DE" altLang="de-DE">
                <a:solidFill>
                  <a:srgbClr val="000000"/>
                </a:solidFill>
                <a:latin typeface="Arial" panose="020B0604020202020204" pitchFamily="34" charset="0"/>
              </a:rPr>
              <a:t>Suche in allen Daten</a:t>
            </a:r>
            <a:endParaRPr lang="de-DE" altLang="de-DE"/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51B8BB8-2391-491B-938D-CFA44D0A5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839" y="5429445"/>
            <a:ext cx="1357312" cy="122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BA6305E-D88C-4DA8-9B4F-F63522A35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6363"/>
            <a:ext cx="2329283" cy="4105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170</Words>
  <Application>Microsoft Office PowerPoint</Application>
  <PresentationFormat>Breitbild</PresentationFormat>
  <Paragraphs>61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Trebuchet MS</vt:lpstr>
      <vt:lpstr>Arial</vt:lpstr>
      <vt:lpstr>Wingdings 3</vt:lpstr>
      <vt:lpstr>Calibri</vt:lpstr>
      <vt:lpstr>Facette</vt:lpstr>
      <vt:lpstr>B-Team App</vt:lpstr>
      <vt:lpstr>Kernidee</vt:lpstr>
      <vt:lpstr>Projektablauf</vt:lpstr>
      <vt:lpstr>Verantwortlichkeiten</vt:lpstr>
      <vt:lpstr>Koordination der Arbeit </vt:lpstr>
      <vt:lpstr>PowerPoint-Präsentation</vt:lpstr>
      <vt:lpstr>Aufgetretene Probleme </vt:lpstr>
      <vt:lpstr>Mock-Ups vs jetziger Stand</vt:lpstr>
      <vt:lpstr>Mock-Ups</vt:lpstr>
      <vt:lpstr>Mock-Ups</vt:lpstr>
      <vt:lpstr>Mock-Ups</vt:lpstr>
      <vt:lpstr>Mock-Ups</vt:lpstr>
      <vt:lpstr>Mock-Ups</vt:lpstr>
      <vt:lpstr>Mock-Ups</vt:lpstr>
      <vt:lpstr>Mock-Ups</vt:lpstr>
      <vt:lpstr>Fazit der App / Aktueller Standpunkt</vt:lpstr>
      <vt:lpstr>Viel Dank fürs Zuhören!   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 Team App</dc:title>
  <dc:creator>Chrissi</dc:creator>
  <cp:lastModifiedBy>Chrissi</cp:lastModifiedBy>
  <cp:revision>31</cp:revision>
  <dcterms:created xsi:type="dcterms:W3CDTF">2018-01-30T08:31:31Z</dcterms:created>
  <dcterms:modified xsi:type="dcterms:W3CDTF">2018-01-30T21:06:00Z</dcterms:modified>
</cp:coreProperties>
</file>