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72" r:id="rId16"/>
    <p:sldId id="273" r:id="rId17"/>
    <p:sldId id="274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60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0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5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6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incentarelbundock.github.io/Rdatasets/datase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regression we predict </a:t>
            </a:r>
            <a:r>
              <a:rPr lang="en" u="sng" dirty="0"/>
              <a:t>values</a:t>
            </a:r>
            <a:r>
              <a:rPr lang="en" dirty="0"/>
              <a:t> rather than discrete labels.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6" name="Shape 56" descr="Unknown-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max_depth</a:t>
            </a:r>
            <a:r>
              <a:rPr lang="en-US" dirty="0" smtClean="0"/>
              <a:t>=10 the tree memorizes the data set </a:t>
            </a:r>
            <a:r>
              <a:rPr lang="mr-IN" dirty="0" smtClean="0"/>
              <a:t>–</a:t>
            </a:r>
            <a:r>
              <a:rPr lang="en-US" dirty="0" smtClean="0"/>
              <a:t> noise and all.</a:t>
            </a:r>
            <a:r>
              <a:rPr lang="en" dirty="0" smtClean="0"/>
              <a:t> 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Just like in classification, when evaluating a model on the training set it is always possible to build a model with a perfect score.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86" y="655982"/>
            <a:ext cx="4830014" cy="367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3965" y="45819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a </a:t>
            </a:r>
            <a:r>
              <a:rPr lang="en" dirty="0" err="1"/>
              <a:t>gridsearch</a:t>
            </a:r>
            <a:r>
              <a:rPr lang="en" dirty="0"/>
              <a:t> over tree depth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gridsearch</a:t>
            </a:r>
            <a:r>
              <a:rPr lang="en" dirty="0"/>
              <a:t> will automatically adjust to use the R^2 score function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/>
              <a:t>See 16a-regression Notebook</a:t>
            </a:r>
            <a:endParaRPr lang="en-US" dirty="0"/>
          </a:p>
        </p:txBody>
      </p:sp>
      <p:sp>
        <p:nvSpPr>
          <p:cNvPr id="104" name="Shape 104"/>
          <p:cNvSpPr txBox="1"/>
          <p:nvPr/>
        </p:nvSpPr>
        <p:spPr>
          <a:xfrm>
            <a:off x="4161100" y="995425"/>
            <a:ext cx="4505400" cy="356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setting up the grid search                                                                               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= model = </a:t>
            </a:r>
            <a:r>
              <a:rPr lang="en">
                <a:solidFill>
                  <a:srgbClr val="FF0000"/>
                </a:solidFill>
              </a:rPr>
              <a:t>DecisionTreeRegressor()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param_grid = </a:t>
            </a:r>
            <a:r>
              <a:rPr lang="en">
                <a:solidFill>
                  <a:srgbClr val="FF0000"/>
                </a:solidFill>
              </a:rPr>
              <a:t>{'max_depth': list(range(1,25))}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 = </a:t>
            </a:r>
            <a:r>
              <a:rPr lang="en">
                <a:solidFill>
                  <a:srgbClr val="FF0000"/>
                </a:solidFill>
              </a:rPr>
              <a:t>GridSearchCV</a:t>
            </a:r>
            <a:r>
              <a:rPr lang="en"/>
              <a:t>(model, param_grid, cv=5)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performing grid search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grid.fit(X,y)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print out what we found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print("Best parameters: {}".format(</a:t>
            </a:r>
            <a:r>
              <a:rPr lang="en">
                <a:solidFill>
                  <a:srgbClr val="FF0000"/>
                </a:solidFill>
              </a:rPr>
              <a:t>grid.best_params_)</a:t>
            </a:r>
            <a:r>
              <a:rPr lang="en"/>
              <a:t>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the k-Nearest Neighbor algorithm to do regression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generate the data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matplotlib.pyplot as plt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random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pandas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 = pandas.DataFrame([10 * 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 = 2 * x - 1 + pandas.DataFrame([random.random()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pick model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from sklearn.neighbors import KNeighborsRegressor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model = KNeighborsRegressor(n_neighbors=3)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model.fit(x,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compute the R^2 score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print("R^2 score: {}".format(model.score(x,y)))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plot the model together with the data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xfit = pandas.DataFrame([i for i in range(-1, 12)])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yfit = model.predict(xfit)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plt.scatter(x,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plt.plot(xfit, yfit)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plt.show()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nn_regression.py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pic>
        <p:nvPicPr>
          <p:cNvPr id="117" name="Shape 117" descr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R^2 score: 0.9982075337874717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en-US" dirty="0" smtClean="0"/>
              <a:t>Regression </a:t>
            </a:r>
            <a:r>
              <a:rPr lang="mr-IN" dirty="0" smtClean="0"/>
              <a:t>–</a:t>
            </a:r>
            <a:r>
              <a:rPr lang="en-US" dirty="0" smtClean="0"/>
              <a:t> Non-linear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1" y="1123122"/>
            <a:ext cx="2974951" cy="2295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877" y="357809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R^2 = 1.0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28" y="1154373"/>
            <a:ext cx="2860912" cy="2264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6929" y="36576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is-IS" dirty="0" smtClean="0"/>
              <a:t>0.841</a:t>
            </a:r>
            <a:endParaRPr lang="is-I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562" y="1154373"/>
            <a:ext cx="2875336" cy="2264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8304" y="369735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uk-UA" dirty="0" smtClean="0"/>
              <a:t>0.775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484783" y="460181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nn_regression2.py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can use </a:t>
            </a:r>
            <a:r>
              <a:rPr lang="en-US" dirty="0" smtClean="0"/>
              <a:t>artificial neural networks </a:t>
            </a:r>
            <a:r>
              <a:rPr lang="en" dirty="0" smtClean="0"/>
              <a:t>to </a:t>
            </a:r>
            <a:r>
              <a:rPr lang="en" dirty="0"/>
              <a:t>do regression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/>
              <a:t># generate the data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r>
              <a:rPr lang="en-US" sz="1000" dirty="0"/>
              <a:t>import random</a:t>
            </a:r>
          </a:p>
          <a:p>
            <a:r>
              <a:rPr lang="en-US" sz="1000" dirty="0"/>
              <a:t>import </a:t>
            </a:r>
            <a:r>
              <a:rPr lang="en-US" sz="1000" dirty="0" smtClean="0"/>
              <a:t>pandas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n  = </a:t>
            </a:r>
            <a:r>
              <a:rPr lang="en-US" sz="1000" dirty="0" err="1"/>
              <a:t>int</a:t>
            </a:r>
            <a:r>
              <a:rPr lang="en-US" sz="1000" dirty="0"/>
              <a:t>(input('Choose a number for hidden nodes: '))</a:t>
            </a:r>
          </a:p>
          <a:p>
            <a:endParaRPr lang="en-US" sz="1000" dirty="0"/>
          </a:p>
          <a:p>
            <a:r>
              <a:rPr lang="en-US" sz="1000" dirty="0"/>
              <a:t>X = </a:t>
            </a:r>
            <a:r>
              <a:rPr lang="en-US" sz="1000" dirty="0" err="1"/>
              <a:t>pandas.DataFrame</a:t>
            </a:r>
            <a:r>
              <a:rPr lang="en-US" sz="1000" dirty="0"/>
              <a:t>([10 * 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r>
              <a:rPr lang="en-US" sz="1000" dirty="0"/>
              <a:t>y = 2 * X - 1 +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endParaRPr lang="en-US" sz="1000" dirty="0"/>
          </a:p>
          <a:p>
            <a:r>
              <a:rPr lang="en-US" sz="1000" dirty="0"/>
              <a:t># pick model</a:t>
            </a:r>
          </a:p>
          <a:p>
            <a:r>
              <a:rPr lang="en-US" sz="1000" dirty="0">
                <a:solidFill>
                  <a:srgbClr val="FF0000"/>
                </a:solidFill>
              </a:rPr>
              <a:t>from </a:t>
            </a:r>
            <a:r>
              <a:rPr lang="en-US" sz="1000" dirty="0" err="1">
                <a:solidFill>
                  <a:srgbClr val="FF0000"/>
                </a:solidFill>
              </a:rPr>
              <a:t>sklearn.neural_network</a:t>
            </a:r>
            <a:r>
              <a:rPr lang="en-US" sz="1000" dirty="0">
                <a:solidFill>
                  <a:srgbClr val="FF0000"/>
                </a:solidFill>
              </a:rPr>
              <a:t> import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model =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r>
              <a:rPr lang="en-US" sz="1000" dirty="0">
                <a:solidFill>
                  <a:srgbClr val="FF0000"/>
                </a:solidFill>
              </a:rPr>
              <a:t>(</a:t>
            </a:r>
            <a:r>
              <a:rPr lang="en-US" sz="1000" dirty="0" err="1">
                <a:solidFill>
                  <a:srgbClr val="FF0000"/>
                </a:solidFill>
              </a:rPr>
              <a:t>hidden_layer_sizes</a:t>
            </a:r>
            <a:r>
              <a:rPr lang="en-US" sz="1000" dirty="0">
                <a:solidFill>
                  <a:srgbClr val="FF0000"/>
                </a:solidFill>
              </a:rPr>
              <a:t>=(n,),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                     activation='logistic', </a:t>
            </a:r>
            <a:r>
              <a:rPr lang="en-US" sz="1000" dirty="0" err="1">
                <a:solidFill>
                  <a:srgbClr val="FF0000"/>
                </a:solidFill>
              </a:rPr>
              <a:t>max_iter</a:t>
            </a:r>
            <a:r>
              <a:rPr lang="en-US" sz="1000" dirty="0">
                <a:solidFill>
                  <a:srgbClr val="FF0000"/>
                </a:solidFill>
              </a:rPr>
              <a:t>=10000)</a:t>
            </a:r>
          </a:p>
          <a:p>
            <a:r>
              <a:rPr lang="en-US" sz="1000" dirty="0" err="1"/>
              <a:t>model.fit</a:t>
            </a:r>
            <a:r>
              <a:rPr lang="en-US" sz="1000" dirty="0"/>
              <a:t>(X, y)</a:t>
            </a:r>
          </a:p>
          <a:p>
            <a:endParaRPr lang="en-US" sz="1000" dirty="0"/>
          </a:p>
          <a:p>
            <a:r>
              <a:rPr lang="en-US" sz="1000" dirty="0"/>
              <a:t># compute the R^2 score</a:t>
            </a:r>
          </a:p>
          <a:p>
            <a:r>
              <a:rPr lang="en-US" sz="1000" dirty="0"/>
              <a:t>print("R^2 score: {}".format(</a:t>
            </a:r>
            <a:r>
              <a:rPr lang="en-US" sz="1000" dirty="0" err="1"/>
              <a:t>model.score</a:t>
            </a:r>
            <a:r>
              <a:rPr lang="en-US" sz="1000" dirty="0"/>
              <a:t>(</a:t>
            </a:r>
            <a:r>
              <a:rPr lang="en-US" sz="1000" dirty="0" err="1"/>
              <a:t>X,y</a:t>
            </a:r>
            <a:r>
              <a:rPr lang="en-US" sz="1000" dirty="0"/>
              <a:t>)))</a:t>
            </a:r>
          </a:p>
          <a:p>
            <a:endParaRPr lang="en-US" sz="1000" dirty="0"/>
          </a:p>
          <a:p>
            <a:r>
              <a:rPr lang="en-US" sz="1000" dirty="0"/>
              <a:t># plot the model together with the data</a:t>
            </a:r>
          </a:p>
          <a:p>
            <a:r>
              <a:rPr lang="en-US" sz="1000" dirty="0" err="1"/>
              <a:t>Xfit</a:t>
            </a:r>
            <a:r>
              <a:rPr lang="en-US" sz="1000" dirty="0"/>
              <a:t> =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i</a:t>
            </a:r>
            <a:r>
              <a:rPr lang="en-US" sz="1000" dirty="0"/>
              <a:t> for </a:t>
            </a:r>
            <a:r>
              <a:rPr lang="en-US" sz="1000" dirty="0" err="1"/>
              <a:t>i</a:t>
            </a:r>
            <a:r>
              <a:rPr lang="en-US" sz="1000" dirty="0"/>
              <a:t> in range(-1, 12)])</a:t>
            </a:r>
          </a:p>
          <a:p>
            <a:r>
              <a:rPr lang="en-US" sz="1000" dirty="0" err="1"/>
              <a:t>yfit</a:t>
            </a:r>
            <a:r>
              <a:rPr lang="en-US" sz="1000" dirty="0"/>
              <a:t> = </a:t>
            </a:r>
            <a:r>
              <a:rPr lang="en-US" sz="1000" dirty="0" err="1"/>
              <a:t>model.predict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plt.scatter</a:t>
            </a:r>
            <a:r>
              <a:rPr lang="en-US" sz="1000" dirty="0"/>
              <a:t>(X, y)</a:t>
            </a:r>
          </a:p>
          <a:p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, </a:t>
            </a:r>
            <a:r>
              <a:rPr lang="en-US" sz="1000" dirty="0" err="1"/>
              <a:t>yfit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mlp_regression.py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smtClean="0"/>
              <a:t>n = 3</a:t>
            </a:r>
          </a:p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0.984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" y="1232452"/>
            <a:ext cx="4854910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0.754</a:t>
            </a:r>
          </a:p>
          <a:p>
            <a:pPr>
              <a:buClr>
                <a:schemeClr val="dk1"/>
              </a:buClr>
              <a:buSzPts val="1100"/>
            </a:pPr>
            <a:endParaRPr lang="nb-NO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" y="1017725"/>
            <a:ext cx="5015849" cy="3876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7009" y="371723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mlp_regression2.py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38950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Use the ‘cars’ data set from: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https://vincentarelbundock.github.io/Rdatasets/datasets.html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Drop the first column, target column is ‘</a:t>
            </a:r>
            <a:r>
              <a:rPr lang="en" sz="1200" dirty="0" err="1"/>
              <a:t>dist</a:t>
            </a:r>
            <a:r>
              <a:rPr lang="en" sz="1200" dirty="0"/>
              <a:t>’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Which one performs best on this data set: linear, </a:t>
            </a:r>
            <a:r>
              <a:rPr lang="en-US" sz="1200" dirty="0" err="1" smtClean="0"/>
              <a:t>mlp</a:t>
            </a:r>
            <a:r>
              <a:rPr lang="en-US" sz="1200" dirty="0" smtClean="0"/>
              <a:t>, </a:t>
            </a:r>
            <a:r>
              <a:rPr lang="en" sz="1200" dirty="0" smtClean="0"/>
              <a:t>tree</a:t>
            </a:r>
            <a:r>
              <a:rPr lang="en" sz="1200" dirty="0"/>
              <a:t>, or </a:t>
            </a:r>
            <a:r>
              <a:rPr lang="en" sz="1200" dirty="0" err="1"/>
              <a:t>knn</a:t>
            </a:r>
            <a:r>
              <a:rPr lang="en" sz="1200" dirty="0"/>
              <a:t> regression?  That is, which one gets the best cross-validated R^2 score?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840357" y="262354"/>
            <a:ext cx="414408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Teams:</a:t>
            </a:r>
          </a:p>
          <a:p>
            <a:r>
              <a:rPr lang="en-US" dirty="0" smtClean="0"/>
              <a:t>Team </a:t>
            </a:r>
            <a:r>
              <a:rPr lang="en-US" dirty="0"/>
              <a:t>0:  Liam Patrick, Sabrina N., John D., </a:t>
            </a:r>
          </a:p>
          <a:p>
            <a:r>
              <a:rPr lang="en-US" dirty="0"/>
              <a:t>Team 1:  Ian G, Nicholas, Cameron J, </a:t>
            </a:r>
          </a:p>
          <a:p>
            <a:r>
              <a:rPr lang="en-US" dirty="0"/>
              <a:t>Team 2:  </a:t>
            </a:r>
            <a:r>
              <a:rPr lang="en-US" dirty="0" err="1"/>
              <a:t>Eben</a:t>
            </a:r>
            <a:r>
              <a:rPr lang="en-US" dirty="0"/>
              <a:t>, Thomas J, Reece D, </a:t>
            </a:r>
          </a:p>
          <a:p>
            <a:r>
              <a:rPr lang="en-US" dirty="0"/>
              <a:t>Team 3:  Sean M, Anthony, Brandon L, </a:t>
            </a:r>
          </a:p>
          <a:p>
            <a:r>
              <a:rPr lang="en-US" dirty="0"/>
              <a:t>Team 4:  Shane R, Josh David, Jessica, </a:t>
            </a:r>
          </a:p>
          <a:p>
            <a:r>
              <a:rPr lang="en-US" dirty="0"/>
              <a:t>Team 5:  Cassie, Alex M, Chris Joseph, </a:t>
            </a:r>
          </a:p>
          <a:p>
            <a:r>
              <a:rPr lang="en-US" dirty="0"/>
              <a:t>Team 6:  Jacob, </a:t>
            </a:r>
            <a:r>
              <a:rPr lang="en-US" dirty="0" err="1"/>
              <a:t>Geoffroy</a:t>
            </a:r>
            <a:r>
              <a:rPr lang="en-US" dirty="0"/>
              <a:t> L, Christopher P, </a:t>
            </a:r>
          </a:p>
          <a:p>
            <a:r>
              <a:rPr lang="en-US" dirty="0"/>
              <a:t>Team 7:  Logan, Jack Francis, Brevin </a:t>
            </a:r>
            <a:r>
              <a:rPr lang="en-US" dirty="0" err="1"/>
              <a:t>Kordel</a:t>
            </a:r>
            <a:r>
              <a:rPr lang="en-US" dirty="0"/>
              <a:t>, </a:t>
            </a:r>
          </a:p>
          <a:p>
            <a:r>
              <a:rPr lang="en-US" dirty="0"/>
              <a:t>Team 8:  </a:t>
            </a:r>
            <a:r>
              <a:rPr lang="en-US" dirty="0" err="1"/>
              <a:t>HopeRose</a:t>
            </a:r>
            <a:r>
              <a:rPr lang="en-US" dirty="0"/>
              <a:t> Falco, Mark Anthony, Eric T, </a:t>
            </a:r>
          </a:p>
          <a:p>
            <a:r>
              <a:rPr lang="en-US" dirty="0"/>
              <a:t>Team 9:  John L, </a:t>
            </a:r>
            <a:r>
              <a:rPr lang="en-US" dirty="0" err="1"/>
              <a:t>Sedes</a:t>
            </a:r>
            <a:r>
              <a:rPr lang="en-US" dirty="0"/>
              <a:t>, Jeffrey C, </a:t>
            </a:r>
          </a:p>
          <a:p>
            <a:r>
              <a:rPr lang="en-US" dirty="0"/>
              <a:t>Team 10:  </a:t>
            </a:r>
            <a:r>
              <a:rPr lang="en-US" dirty="0" err="1"/>
              <a:t>Rotman</a:t>
            </a:r>
            <a:r>
              <a:rPr lang="en-US" dirty="0"/>
              <a:t> D, </a:t>
            </a:r>
            <a:r>
              <a:rPr lang="en-US" dirty="0" err="1"/>
              <a:t>Milucy</a:t>
            </a:r>
            <a:r>
              <a:rPr lang="en-US" dirty="0"/>
              <a:t> Freire, Max M, </a:t>
            </a:r>
          </a:p>
          <a:p>
            <a:r>
              <a:rPr lang="en-US" dirty="0"/>
              <a:t>Team 11:  Aaron, Victoria, Andrew J, </a:t>
            </a:r>
          </a:p>
          <a:p>
            <a:r>
              <a:rPr lang="en-US" dirty="0"/>
              <a:t>Team 12:  Chen, </a:t>
            </a:r>
            <a:r>
              <a:rPr lang="en-US" dirty="0" err="1"/>
              <a:t>Fehmina</a:t>
            </a:r>
            <a:r>
              <a:rPr lang="en-US" dirty="0"/>
              <a:t>, Jacob Daniel, </a:t>
            </a:r>
          </a:p>
          <a:p>
            <a:r>
              <a:rPr lang="en-US" dirty="0"/>
              <a:t>Team 13:  Mikayla J, Johnny V, Christopher K, </a:t>
            </a:r>
          </a:p>
          <a:p>
            <a:r>
              <a:rPr lang="en-US" dirty="0"/>
              <a:t>Team 14:  Eunice M, Polly, Joe Peter, </a:t>
            </a:r>
          </a:p>
          <a:p>
            <a:r>
              <a:rPr lang="en-US" dirty="0"/>
              <a:t>Team 15:  Kurtis, Isaac Michael, Nate Arthur, </a:t>
            </a:r>
          </a:p>
          <a:p>
            <a:r>
              <a:rPr lang="en-US" dirty="0"/>
              <a:t>Team 16:  Lydia E, John M., Matthew R, </a:t>
            </a:r>
          </a:p>
          <a:p>
            <a:r>
              <a:rPr lang="en-US" dirty="0"/>
              <a:t>Team 17:  Alec Kai, </a:t>
            </a:r>
            <a:r>
              <a:rPr lang="en-US" dirty="0" err="1"/>
              <a:t>Aman</a:t>
            </a:r>
            <a:r>
              <a:rPr lang="en-US" dirty="0"/>
              <a:t>, Kyle, </a:t>
            </a:r>
          </a:p>
          <a:p>
            <a:r>
              <a:rPr lang="en-US" dirty="0"/>
              <a:t>Team 18:  Chris, Michael</a:t>
            </a:r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simplest case we want to fit a line through the points.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straight-line fit is a model of the form</a:t>
            </a:r>
            <a:br>
              <a:rPr lang="en"/>
            </a:br>
            <a:r>
              <a:rPr lang="en"/>
              <a:t>		y=ax+b</a:t>
            </a:r>
            <a:br>
              <a:rPr lang="en"/>
            </a:br>
            <a:r>
              <a:rPr lang="en"/>
              <a:t>where a is commonly known as the slope, and b is commonly known as the intercept.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Here: b = -5 , a =2</a:t>
            </a:r>
            <a:endParaRPr/>
          </a:p>
        </p:txBody>
      </p:sp>
      <p:pic>
        <p:nvPicPr>
          <p:cNvPr id="63" name="Shape 63" descr="Unknown-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69825" y="618700"/>
            <a:ext cx="6000600" cy="446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generate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</a:t>
            </a:r>
            <a:r>
              <a:rPr lang="en" sz="1100" dirty="0" err="1">
                <a:solidFill>
                  <a:schemeClr val="dk1"/>
                </a:solidFill>
              </a:rPr>
              <a:t>matplotlib.pyplot</a:t>
            </a:r>
            <a:r>
              <a:rPr lang="en" sz="1100" dirty="0">
                <a:solidFill>
                  <a:schemeClr val="dk1"/>
                </a:solidFill>
              </a:rPr>
              <a:t> as </a:t>
            </a:r>
            <a:r>
              <a:rPr lang="en" sz="1100" dirty="0" err="1">
                <a:solidFill>
                  <a:schemeClr val="dk1"/>
                </a:solidFill>
              </a:rPr>
              <a:t>plt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random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pandas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x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([10 * 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y = 2 * x - 1 +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pick model  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from </a:t>
            </a:r>
            <a:r>
              <a:rPr lang="en" sz="1100" dirty="0" err="1">
                <a:solidFill>
                  <a:schemeClr val="dk1"/>
                </a:solidFill>
              </a:rPr>
              <a:t>sklearn.linear_model</a:t>
            </a:r>
            <a:r>
              <a:rPr lang="en" sz="1100" dirty="0">
                <a:solidFill>
                  <a:schemeClr val="dk1"/>
                </a:solidFill>
              </a:rPr>
              <a:t> import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model =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r>
              <a:rPr lang="en" sz="1100" dirty="0">
                <a:solidFill>
                  <a:srgbClr val="FF0000"/>
                </a:solidFill>
              </a:rPr>
              <a:t>(</a:t>
            </a:r>
            <a:r>
              <a:rPr lang="en" sz="1100" dirty="0" err="1">
                <a:solidFill>
                  <a:srgbClr val="FF0000"/>
                </a:solidFill>
              </a:rPr>
              <a:t>fit_intercept</a:t>
            </a:r>
            <a:r>
              <a:rPr lang="en" sz="1100" dirty="0">
                <a:solidFill>
                  <a:srgbClr val="FF0000"/>
                </a:solidFill>
              </a:rPr>
              <a:t>=True)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model.fit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slope:    ", </a:t>
            </a:r>
            <a:r>
              <a:rPr lang="en" sz="1100" dirty="0" err="1">
                <a:solidFill>
                  <a:schemeClr val="dk1"/>
                </a:solidFill>
              </a:rPr>
              <a:t>model.coef</a:t>
            </a:r>
            <a:r>
              <a:rPr lang="en" sz="1100" dirty="0">
                <a:solidFill>
                  <a:schemeClr val="dk1"/>
                </a:solidFill>
              </a:rPr>
              <a:t>_[0])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intercept:", </a:t>
            </a:r>
            <a:r>
              <a:rPr lang="en" sz="1100" dirty="0" err="1">
                <a:solidFill>
                  <a:schemeClr val="dk1"/>
                </a:solidFill>
              </a:rPr>
              <a:t>model.intercept</a:t>
            </a:r>
            <a:r>
              <a:rPr lang="en" sz="1100" dirty="0">
                <a:solidFill>
                  <a:schemeClr val="dk1"/>
                </a:solidFill>
              </a:rPr>
              <a:t>_)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for 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in range(-1, 12)])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model.predict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compute the R^2 </a:t>
            </a:r>
            <a:r>
              <a:rPr lang="en" sz="1100" dirty="0" smtClean="0">
                <a:solidFill>
                  <a:srgbClr val="FF0000"/>
                </a:solidFill>
              </a:rPr>
              <a:t>score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mr-IN" sz="1100" dirty="0" smtClean="0">
                <a:solidFill>
                  <a:srgbClr val="FF0000"/>
                </a:solidFill>
              </a:rPr>
              <a:t>–</a:t>
            </a:r>
            <a:r>
              <a:rPr lang="en-US" sz="1100" dirty="0" smtClean="0">
                <a:solidFill>
                  <a:srgbClr val="FF0000"/>
                </a:solidFill>
              </a:rPr>
              <a:t> good models: R^2 ~ 1</a:t>
            </a:r>
            <a:r>
              <a:rPr lang="en" sz="1100" dirty="0" smtClean="0">
                <a:solidFill>
                  <a:schemeClr val="dk1"/>
                </a:solidFill>
              </a:rPr>
              <a:t>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print("R^2 score: {}".format(</a:t>
            </a:r>
            <a:r>
              <a:rPr lang="en" sz="1100" dirty="0" err="1">
                <a:solidFill>
                  <a:schemeClr val="dk1"/>
                </a:solidFill>
              </a:rPr>
              <a:t>model.score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x,y</a:t>
            </a:r>
            <a:r>
              <a:rPr lang="en" sz="1100" dirty="0">
                <a:solidFill>
                  <a:schemeClr val="dk1"/>
                </a:solidFill>
              </a:rPr>
              <a:t>)))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38125" y="1100350"/>
            <a:ext cx="2495100" cy="17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slope:     [ 2.0306547]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intercept: [-0.64847945]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R^2 score: 0.9974134813061953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91" y="146851"/>
            <a:ext cx="5333726" cy="4389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974" y="4780723"/>
            <a:ext cx="535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Coefficient_of_determination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networks, trees, and </a:t>
            </a:r>
            <a:r>
              <a:rPr lang="en-US" dirty="0" err="1" smtClean="0"/>
              <a:t>knn</a:t>
            </a:r>
            <a:r>
              <a:rPr lang="en-US" dirty="0" smtClean="0"/>
              <a:t> can also be used for regression.</a:t>
            </a:r>
          </a:p>
          <a:p>
            <a:r>
              <a:rPr lang="en-US" dirty="0" smtClean="0"/>
              <a:t>Because of their underlying modeling algorithms they can not only model linear data sets but also non-linear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 smtClean="0"/>
              <a:t>rees</a:t>
            </a:r>
            <a:r>
              <a:rPr lang="en" dirty="0" smtClean="0"/>
              <a:t> </a:t>
            </a:r>
            <a:r>
              <a:rPr lang="en" dirty="0"/>
              <a:t>can also be used as regression trees: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“piecewise linear regression”</a:t>
            </a:r>
            <a:endParaRPr i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409425" y="1050300"/>
            <a:ext cx="5181900" cy="39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generate the data  </a:t>
            </a:r>
            <a:r>
              <a:rPr lang="en" sz="1200" dirty="0"/>
              <a:t>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</a:t>
            </a:r>
            <a:r>
              <a:rPr lang="en" sz="1200" dirty="0" err="1"/>
              <a:t>matplotlib.pyplot</a:t>
            </a:r>
            <a:r>
              <a:rPr lang="en" sz="1200" dirty="0"/>
              <a:t> as </a:t>
            </a:r>
            <a:r>
              <a:rPr lang="en" sz="1200" dirty="0" err="1"/>
              <a:t>plt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random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pandas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x = </a:t>
            </a:r>
            <a:r>
              <a:rPr lang="en" sz="1200" dirty="0" err="1"/>
              <a:t>pandas.DataFrame</a:t>
            </a:r>
            <a:r>
              <a:rPr lang="en" sz="1200" dirty="0"/>
              <a:t>([10 * 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 = 2 * x - 1 +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pick model </a:t>
            </a:r>
            <a:r>
              <a:rPr lang="en" sz="1200" dirty="0"/>
              <a:t>        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from </a:t>
            </a:r>
            <a:r>
              <a:rPr lang="en" sz="1200" dirty="0" err="1"/>
              <a:t>sklearn.tree</a:t>
            </a:r>
            <a:r>
              <a:rPr lang="en" sz="1200" dirty="0"/>
              <a:t> import </a:t>
            </a:r>
            <a:r>
              <a:rPr lang="en" sz="1200" dirty="0" err="1">
                <a:solidFill>
                  <a:srgbClr val="FF0000"/>
                </a:solidFill>
              </a:rPr>
              <a:t>DecisionTreeRegressor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</a:t>
            </a:r>
            <a:r>
              <a:rPr lang="en" sz="1200" dirty="0" err="1" smtClean="0">
                <a:solidFill>
                  <a:srgbClr val="FF0000"/>
                </a:solidFill>
              </a:rPr>
              <a:t>DecisionTreeRegressor</a:t>
            </a:r>
            <a:r>
              <a:rPr lang="en" sz="1200" dirty="0" smtClean="0">
                <a:solidFill>
                  <a:srgbClr val="FF0000"/>
                </a:solidFill>
              </a:rPr>
              <a:t>(</a:t>
            </a:r>
            <a:r>
              <a:rPr lang="en" sz="1200" dirty="0" err="1" smtClean="0">
                <a:solidFill>
                  <a:srgbClr val="FF0000"/>
                </a:solidFill>
              </a:rPr>
              <a:t>max_depth</a:t>
            </a:r>
            <a:r>
              <a:rPr lang="en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smtClean="0">
                <a:solidFill>
                  <a:srgbClr val="FF0000"/>
                </a:solidFill>
              </a:rPr>
              <a:t>3</a:t>
            </a:r>
            <a:r>
              <a:rPr lang="en" sz="1200" dirty="0" smtClean="0">
                <a:solidFill>
                  <a:srgbClr val="FF0000"/>
                </a:solidFill>
              </a:rPr>
              <a:t>)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model.fit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200" dirty="0"/>
              <a:t>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xfit</a:t>
            </a:r>
            <a:r>
              <a:rPr lang="en" sz="1200" dirty="0"/>
              <a:t> =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i</a:t>
            </a:r>
            <a:r>
              <a:rPr lang="en" sz="1200" dirty="0"/>
              <a:t> for </a:t>
            </a:r>
            <a:r>
              <a:rPr lang="en" sz="1200" dirty="0" err="1"/>
              <a:t>i</a:t>
            </a:r>
            <a:r>
              <a:rPr lang="en" sz="1200" dirty="0"/>
              <a:t> in range(-1, 12)])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yfit</a:t>
            </a:r>
            <a:r>
              <a:rPr lang="en" sz="1200" dirty="0"/>
              <a:t> = </a:t>
            </a:r>
            <a:r>
              <a:rPr lang="en" sz="1200" dirty="0" err="1"/>
              <a:t>model.predict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plt.scatter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plt.plot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, </a:t>
            </a:r>
            <a:r>
              <a:rPr lang="en" sz="1200" dirty="0" err="1"/>
              <a:t>yfit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plt.show</a:t>
            </a:r>
            <a:r>
              <a:rPr lang="en" sz="1200" dirty="0"/>
              <a:t>()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FF0000"/>
                </a:solidFill>
              </a:rPr>
              <a:t># compute the R^2 score </a:t>
            </a:r>
            <a:r>
              <a:rPr lang="mr-IN" sz="1200" dirty="0">
                <a:solidFill>
                  <a:srgbClr val="FF0000"/>
                </a:solidFill>
              </a:rPr>
              <a:t>–</a:t>
            </a:r>
            <a:r>
              <a:rPr lang="en-US" sz="1200" dirty="0">
                <a:solidFill>
                  <a:srgbClr val="FF0000"/>
                </a:solidFill>
              </a:rPr>
              <a:t> good models: R^2 ~ 1</a:t>
            </a:r>
            <a:r>
              <a:rPr lang="en" sz="1200" dirty="0" smtClean="0"/>
              <a:t>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print("R^2 score: {}".format(</a:t>
            </a:r>
            <a:r>
              <a:rPr lang="en" sz="1200" dirty="0" err="1"/>
              <a:t>model.score</a:t>
            </a:r>
            <a:r>
              <a:rPr lang="en" sz="1200" dirty="0"/>
              <a:t>(</a:t>
            </a:r>
            <a:r>
              <a:rPr lang="en" sz="1200" dirty="0" err="1"/>
              <a:t>x,y</a:t>
            </a:r>
            <a:r>
              <a:rPr lang="en" sz="1200" dirty="0"/>
              <a:t>)))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142383" y="231581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16a-regression Notebook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527350" y="1970400"/>
            <a:ext cx="33051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R^2 score: </a:t>
            </a:r>
            <a:r>
              <a:rPr lang="tr-TR" dirty="0"/>
              <a:t>0.9867856696126454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" y="1170795"/>
            <a:ext cx="4861667" cy="376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with regression trees there is the possibility of </a:t>
            </a:r>
            <a:r>
              <a:rPr lang="en" i="1" dirty="0"/>
              <a:t>overfitting</a:t>
            </a:r>
            <a:r>
              <a:rPr lang="en" dirty="0"/>
              <a:t>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Consider the noisy sine curve…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 smtClean="0"/>
              <a:t>See </a:t>
            </a:r>
            <a:r>
              <a:rPr lang="en-US" dirty="0"/>
              <a:t>16a-regression Notebook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pic>
        <p:nvPicPr>
          <p:cNvPr id="97" name="Shape 97" descr="sphx_glr_plot_tree_regression_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567550"/>
            <a:ext cx="5072124" cy="38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752</Words>
  <Application>Microsoft Macintosh PowerPoint</Application>
  <PresentationFormat>On-screen Show (16:9)</PresentationFormat>
  <Paragraphs>186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Linear Regression</vt:lpstr>
      <vt:lpstr>Linear Regression</vt:lpstr>
      <vt:lpstr>Linear Regression</vt:lpstr>
      <vt:lpstr>R2 Score</vt:lpstr>
      <vt:lpstr>Non-linear Regression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KNN Regression</vt:lpstr>
      <vt:lpstr>KNN Regression</vt:lpstr>
      <vt:lpstr>KNN Regression – Non-linear</vt:lpstr>
      <vt:lpstr>MLP Regression</vt:lpstr>
      <vt:lpstr>MLP Regression</vt:lpstr>
      <vt:lpstr>MLP Regression</vt:lpstr>
      <vt:lpstr>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Lutz Hamel</cp:lastModifiedBy>
  <cp:revision>12</cp:revision>
  <cp:lastPrinted>2019-04-08T11:13:16Z</cp:lastPrinted>
  <dcterms:modified xsi:type="dcterms:W3CDTF">2019-04-08T11:13:19Z</dcterms:modified>
</cp:coreProperties>
</file>