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Classification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- k Nearest Neighbors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Neighbors-based classification is a type of </a:t>
            </a:r>
            <a:r>
              <a:rPr lang="en" i="1"/>
              <a:t>instance-based learning</a:t>
            </a:r>
            <a:r>
              <a:rPr lang="en"/>
              <a:t> or non-generalizing learning: it does not attempt to construct a general internal model, but simply stores instances of the training data.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Classification is computed from a </a:t>
            </a:r>
            <a:r>
              <a:rPr lang="en" i="1"/>
              <a:t>simple majority vote</a:t>
            </a:r>
            <a:r>
              <a:rPr lang="en"/>
              <a:t> of the nearest neighbors of each point: a query point is assigned the data class which has the most representatives within the nearest neighbors of the point.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20150" y="743250"/>
            <a:ext cx="8303700" cy="431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</a:rPr>
              <a:t># KNN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model = </a:t>
            </a:r>
            <a:r>
              <a:rPr lang="en" sz="1200" dirty="0" err="1"/>
              <a:t>KNeighborsClassifier</a:t>
            </a:r>
            <a:r>
              <a:rPr lang="en" sz="1200" dirty="0"/>
              <a:t>()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grid search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 err="1"/>
              <a:t>param_grid</a:t>
            </a:r>
            <a:r>
              <a:rPr lang="en" sz="1200" dirty="0"/>
              <a:t> = {'</a:t>
            </a:r>
            <a:r>
              <a:rPr lang="en" sz="1200" dirty="0" err="1"/>
              <a:t>n_neighbors</a:t>
            </a:r>
            <a:r>
              <a:rPr lang="en" sz="1200" dirty="0"/>
              <a:t>': list(range(1,31))}</a:t>
            </a:r>
            <a:br>
              <a:rPr lang="en" sz="1200" dirty="0"/>
            </a:br>
            <a:r>
              <a:rPr lang="en" sz="1200" dirty="0"/>
              <a:t>grid = </a:t>
            </a:r>
            <a:r>
              <a:rPr lang="en" sz="1200" dirty="0" err="1"/>
              <a:t>GridSearchCV</a:t>
            </a:r>
            <a:r>
              <a:rPr lang="en" sz="1200" dirty="0"/>
              <a:t>(model, </a:t>
            </a:r>
            <a:r>
              <a:rPr lang="en" sz="1200" dirty="0" err="1"/>
              <a:t>param_grid</a:t>
            </a:r>
            <a:r>
              <a:rPr lang="en" sz="1200" dirty="0"/>
              <a:t>, cv=5)</a:t>
            </a:r>
            <a:br>
              <a:rPr lang="en" sz="1200" dirty="0"/>
            </a:br>
            <a:r>
              <a:rPr lang="en" sz="1200" dirty="0" err="1"/>
              <a:t>grid.fit</a:t>
            </a:r>
            <a:r>
              <a:rPr lang="en" sz="1200" dirty="0"/>
              <a:t>(X, </a:t>
            </a:r>
            <a:r>
              <a:rPr lang="en" sz="1200" dirty="0" err="1"/>
              <a:t>actual_y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print("Grid Search: best parameters: {}".format(</a:t>
            </a:r>
            <a:r>
              <a:rPr lang="en" sz="1200" dirty="0" err="1"/>
              <a:t>grid.best_params</a:t>
            </a:r>
            <a:r>
              <a:rPr lang="en" sz="1200" dirty="0"/>
              <a:t>_))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evaluate the best model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 err="1"/>
              <a:t>best_model</a:t>
            </a:r>
            <a:r>
              <a:rPr lang="en" sz="1200" dirty="0"/>
              <a:t> = </a:t>
            </a:r>
            <a:r>
              <a:rPr lang="en" sz="1200" dirty="0" err="1"/>
              <a:t>grid.best_estimator</a:t>
            </a:r>
            <a:r>
              <a:rPr lang="en" sz="1200" dirty="0"/>
              <a:t>_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 err="1"/>
              <a:t>predict_y</a:t>
            </a:r>
            <a:r>
              <a:rPr lang="en" sz="1200" dirty="0"/>
              <a:t> = </a:t>
            </a:r>
            <a:r>
              <a:rPr lang="en" sz="1200" dirty="0" err="1"/>
              <a:t>best_model.predict</a:t>
            </a:r>
            <a:r>
              <a:rPr lang="en" sz="1200" dirty="0"/>
              <a:t>(X)</a:t>
            </a:r>
            <a:br>
              <a:rPr lang="en" sz="1200" dirty="0"/>
            </a:br>
            <a:r>
              <a:rPr lang="en" sz="1200" dirty="0"/>
              <a:t>print("Accuracy: {}".format(</a:t>
            </a:r>
            <a:r>
              <a:rPr lang="en" sz="1200" dirty="0" err="1"/>
              <a:t>accuracy_score</a:t>
            </a:r>
            <a:r>
              <a:rPr lang="en" sz="1200" dirty="0"/>
              <a:t>(</a:t>
            </a:r>
            <a:r>
              <a:rPr lang="en" sz="1200" dirty="0" err="1"/>
              <a:t>actual_y</a:t>
            </a:r>
            <a:r>
              <a:rPr lang="en" sz="1200" dirty="0"/>
              <a:t>, </a:t>
            </a:r>
            <a:r>
              <a:rPr lang="en" sz="1200" dirty="0" err="1"/>
              <a:t>predict_y</a:t>
            </a:r>
            <a:r>
              <a:rPr lang="en" sz="1200" dirty="0"/>
              <a:t>)))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build the confusion matrix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labels = </a:t>
            </a:r>
            <a:r>
              <a:rPr lang="en" sz="1200" dirty="0" smtClean="0"/>
              <a:t>[’</a:t>
            </a:r>
            <a:r>
              <a:rPr lang="en-US" sz="1200" dirty="0" smtClean="0"/>
              <a:t>B</a:t>
            </a:r>
            <a:r>
              <a:rPr lang="en" sz="1200" dirty="0" smtClean="0"/>
              <a:t>', ’</a:t>
            </a:r>
            <a:r>
              <a:rPr lang="en-US" sz="1200" dirty="0" smtClean="0"/>
              <a:t>M</a:t>
            </a:r>
            <a:r>
              <a:rPr lang="en" sz="1200" dirty="0" smtClean="0"/>
              <a:t>']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cm = </a:t>
            </a:r>
            <a:r>
              <a:rPr lang="en" sz="1200" dirty="0" err="1"/>
              <a:t>confusion_matrix</a:t>
            </a:r>
            <a:r>
              <a:rPr lang="en" sz="1200" dirty="0"/>
              <a:t>(</a:t>
            </a:r>
            <a:r>
              <a:rPr lang="en" sz="1200" dirty="0" err="1"/>
              <a:t>actual_y</a:t>
            </a:r>
            <a:r>
              <a:rPr lang="en" sz="1200" dirty="0"/>
              <a:t>, </a:t>
            </a:r>
            <a:r>
              <a:rPr lang="en" sz="1200" dirty="0" err="1"/>
              <a:t>predict_y</a:t>
            </a:r>
            <a:r>
              <a:rPr lang="en" sz="1200" dirty="0"/>
              <a:t>, labels=labels)</a:t>
            </a:r>
            <a:br>
              <a:rPr lang="en" sz="1200" dirty="0"/>
            </a:br>
            <a:r>
              <a:rPr lang="en" sz="1200" dirty="0" err="1"/>
              <a:t>cm_df</a:t>
            </a:r>
            <a:r>
              <a:rPr lang="en" sz="1200" dirty="0"/>
              <a:t> = </a:t>
            </a:r>
            <a:r>
              <a:rPr lang="en" sz="1200" dirty="0" err="1"/>
              <a:t>pd.DataFrame</a:t>
            </a:r>
            <a:r>
              <a:rPr lang="en" sz="1200" dirty="0"/>
              <a:t>(cm, index=labels, columns=labels)</a:t>
            </a:r>
            <a:br>
              <a:rPr lang="en" sz="1200" dirty="0"/>
            </a:br>
            <a:r>
              <a:rPr lang="en" sz="1200" dirty="0"/>
              <a:t>print("Confusion Matrix:\n{}".format(</a:t>
            </a:r>
            <a:r>
              <a:rPr lang="en" sz="1200" dirty="0" err="1"/>
              <a:t>cm_df</a:t>
            </a:r>
            <a:r>
              <a:rPr lang="en" sz="1200" dirty="0"/>
              <a:t>))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</a:t>
            </a:r>
            <a:r>
              <a:rPr lang="en" sz="1200" dirty="0" err="1">
                <a:solidFill>
                  <a:srgbClr val="FF0000"/>
                </a:solidFill>
              </a:rPr>
              <a:t>boostrapped</a:t>
            </a:r>
            <a:r>
              <a:rPr lang="en" sz="1200" dirty="0">
                <a:solidFill>
                  <a:srgbClr val="FF0000"/>
                </a:solidFill>
              </a:rPr>
              <a:t> confidence interval</a:t>
            </a:r>
            <a:br>
              <a:rPr lang="en" sz="1200" dirty="0">
                <a:solidFill>
                  <a:srgbClr val="FF0000"/>
                </a:solidFill>
              </a:rPr>
            </a:br>
            <a:r>
              <a:rPr lang="en" sz="1200" dirty="0"/>
              <a:t>print("Confidence interval best KNN: {}".format(bootstrap(</a:t>
            </a:r>
            <a:r>
              <a:rPr lang="en" sz="1200" dirty="0" err="1"/>
              <a:t>best_model,df</a:t>
            </a:r>
            <a:r>
              <a:rPr lang="en" sz="1200" dirty="0" smtClean="0"/>
              <a:t>,’</a:t>
            </a:r>
            <a:r>
              <a:rPr lang="en-US" sz="1200" dirty="0" smtClean="0"/>
              <a:t>Diagnosis</a:t>
            </a:r>
            <a:r>
              <a:rPr lang="en" sz="1200" dirty="0" smtClean="0"/>
              <a:t>')))</a:t>
            </a:r>
            <a:r>
              <a:rPr lang="en" sz="1200" dirty="0"/>
              <a:t/>
            </a:r>
            <a:br>
              <a:rPr lang="en" sz="1200" dirty="0"/>
            </a:br>
            <a:endParaRPr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20150" y="743250"/>
            <a:ext cx="8303700" cy="41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Grid Search: best parameters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: {'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n_neighbors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': 5}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: 0.9795021961932651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Confusion Matrix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       M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434         10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4        235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Confidence interval best KNN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: (0.94160583941605835, 1.0)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Classification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645000" y="1152475"/>
            <a:ext cx="518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sample (green circle) should be classified either to the first class of blue squares or to the second class of red triangles.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k = 3 (solid line circle) it is assigned to the second class because there are 2 triangles and only 1 square inside the inner circle.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k = 5 (dashed line circle) it is assigned to the first class (3 squares vs. 2 triangles inside the outer circle).</a:t>
            </a:r>
            <a:endParaRPr/>
          </a:p>
        </p:txBody>
      </p:sp>
      <p:pic>
        <p:nvPicPr>
          <p:cNvPr id="62" name="Shape 62" descr="279px-KnnClassification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5" y="1660525"/>
            <a:ext cx="26574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Classification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training examples are vectors in a multidimensional feature space, each with a class label. The training phase of the algorithm consists only of storing the feature vectors and class labels of the training samples.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In the classification phase, k is a user-defined constant, and an unlabeled vector (a query or test point) is classified by assigning the label which is most frequent among the k training samples nearest to that query point.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A commonly used distance metric for continuous variables is the Euclidean distance. For discrete variables, such as for text classification, another metric can be used, such as the Hamming distance.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668350" y="445025"/>
            <a:ext cx="335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Classification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64750" y="345225"/>
            <a:ext cx="5175000" cy="45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pandas as pd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from sklearn.neighbors import </a:t>
            </a:r>
            <a:r>
              <a:rPr lang="en" sz="1200">
                <a:solidFill>
                  <a:srgbClr val="FF0000"/>
                </a:solidFill>
              </a:rPr>
              <a:t>KNeighborsClassifier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from sklearn.metrics import accuracy_score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from sklearn.model_selection import train_test_split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from sklearn.model_selection import cross_val_score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get data                                        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df = pd.read_csv("iris.csv")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  = df.drop(['id','Species'],axis=1)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 = df['Species']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set up the model                                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= </a:t>
            </a:r>
            <a:r>
              <a:rPr lang="en" sz="1200">
                <a:solidFill>
                  <a:srgbClr val="FF0000"/>
                </a:solidFill>
              </a:rPr>
              <a:t>KNeighborsClassifier(n_neighbors=3)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</a:t>
            </a:r>
            <a:r>
              <a:rPr lang="en" sz="1200">
                <a:solidFill>
                  <a:srgbClr val="FF0000"/>
                </a:solidFill>
              </a:rPr>
              <a:t>do train-test </a:t>
            </a:r>
            <a:r>
              <a:rPr lang="en" sz="1200"/>
              <a:t>                                  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train_X, test_X, train_y, test_y = train_test_split(X, y, train_size=0.8)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</a:t>
            </a:r>
            <a:r>
              <a:rPr lang="en" sz="1200">
                <a:solidFill>
                  <a:srgbClr val="FF0000"/>
                </a:solidFill>
              </a:rPr>
              <a:t>fit</a:t>
            </a:r>
            <a:r>
              <a:rPr lang="en" sz="1200"/>
              <a:t>(train_X, train_y)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predict_y = model.</a:t>
            </a:r>
            <a:r>
              <a:rPr lang="en" sz="1200">
                <a:solidFill>
                  <a:srgbClr val="FF0000"/>
                </a:solidFill>
              </a:rPr>
              <a:t>predict</a:t>
            </a:r>
            <a:r>
              <a:rPr lang="en" sz="1200"/>
              <a:t>(test_X)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print("Train-Test Accuracy: {}".format(accuracy_score(test_y, predict_y)))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</a:t>
            </a:r>
            <a:r>
              <a:rPr lang="en" sz="1200">
                <a:solidFill>
                  <a:srgbClr val="FF0000"/>
                </a:solidFill>
              </a:rPr>
              <a:t>do the 5-fold cross validation </a:t>
            </a:r>
            <a:r>
              <a:rPr lang="en" sz="1200"/>
              <a:t>                 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scores = </a:t>
            </a:r>
            <a:r>
              <a:rPr lang="en" sz="1200">
                <a:solidFill>
                  <a:srgbClr val="FF0000"/>
                </a:solidFill>
              </a:rPr>
              <a:t>cross_val_score</a:t>
            </a:r>
            <a:r>
              <a:rPr lang="en" sz="1200"/>
              <a:t>(model, X, y, cv=5)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print("Fold Accuracies: {}".format(scores))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print("XV Accuracy: {}".format(scores.mean()))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5" name="Shape 75"/>
          <p:cNvSpPr txBox="1"/>
          <p:nvPr/>
        </p:nvSpPr>
        <p:spPr>
          <a:xfrm>
            <a:off x="5608075" y="2209025"/>
            <a:ext cx="3359100" cy="7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Train-Test Accuracy: 1.0</a:t>
            </a:r>
            <a:br>
              <a:rPr lang="en" sz="1200"/>
            </a:br>
            <a:r>
              <a:rPr lang="en" sz="1200"/>
              <a:t>Fold Accuracies: [ 0.97  0.97  0.93  0.97  1.0  ]</a:t>
            </a:r>
            <a:br>
              <a:rPr lang="en" sz="1200"/>
            </a:br>
            <a:r>
              <a:rPr lang="en" sz="1200"/>
              <a:t>XV Accuracy: 0.97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now have two different models we can use to do classification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Let’s work our way through an example using the dataset </a:t>
            </a:r>
            <a:r>
              <a:rPr lang="en" dirty="0" smtClean="0"/>
              <a:t>‘</a:t>
            </a:r>
            <a:r>
              <a:rPr lang="en-US" dirty="0" err="1" smtClean="0"/>
              <a:t>wdbc</a:t>
            </a:r>
            <a:r>
              <a:rPr lang="en" dirty="0" smtClean="0"/>
              <a:t>’</a:t>
            </a:r>
            <a:endParaRPr dirty="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/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Wdbc</a:t>
            </a:r>
            <a:r>
              <a:rPr lang="en-US" dirty="0" smtClean="0"/>
              <a:t> Exercise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optimal tree and KNN models using grid search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Compute the accuracy for the classifier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Print out the confusion matrix for each classifier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Print out the confidence interval for each classifier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Decide if the difference between classifiers is statistically significant or not.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47825" y="1279475"/>
            <a:ext cx="5680800" cy="358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</a:rPr>
              <a:t># basic data routines</a:t>
            </a:r>
            <a:br>
              <a:rPr lang="en" sz="1200" dirty="0">
                <a:solidFill>
                  <a:srgbClr val="FF0000"/>
                </a:solidFill>
              </a:rPr>
            </a:br>
            <a:r>
              <a:rPr lang="en" sz="1200" dirty="0"/>
              <a:t>import pandas as </a:t>
            </a:r>
            <a:r>
              <a:rPr lang="en" sz="1200" dirty="0" err="1"/>
              <a:t>pd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models</a:t>
            </a:r>
            <a:br>
              <a:rPr lang="en" sz="1200" dirty="0">
                <a:solidFill>
                  <a:srgbClr val="FF0000"/>
                </a:solidFill>
              </a:rPr>
            </a:br>
            <a:r>
              <a:rPr lang="en" sz="1200" dirty="0"/>
              <a:t>from </a:t>
            </a:r>
            <a:r>
              <a:rPr lang="en" sz="1200" dirty="0" err="1"/>
              <a:t>sklearn.tree</a:t>
            </a:r>
            <a:r>
              <a:rPr lang="en" sz="1200" dirty="0"/>
              <a:t> import </a:t>
            </a:r>
            <a:r>
              <a:rPr lang="en" sz="1200" dirty="0" err="1"/>
              <a:t>DecisionTreeClassifier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from </a:t>
            </a:r>
            <a:r>
              <a:rPr lang="en" sz="1200" dirty="0" err="1"/>
              <a:t>sklearn.neighbors</a:t>
            </a:r>
            <a:r>
              <a:rPr lang="en" sz="1200" dirty="0"/>
              <a:t> import </a:t>
            </a:r>
            <a:r>
              <a:rPr lang="en" sz="1200" dirty="0" err="1"/>
              <a:t>KNeighborsClassifier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model evaluation routines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from bootstrap import bootstrap</a:t>
            </a:r>
            <a:br>
              <a:rPr lang="en" sz="1200" dirty="0"/>
            </a:br>
            <a:r>
              <a:rPr lang="en" sz="1200" dirty="0"/>
              <a:t>from </a:t>
            </a:r>
            <a:r>
              <a:rPr lang="en" sz="1200" dirty="0" err="1"/>
              <a:t>sklearn.model_selection</a:t>
            </a:r>
            <a:r>
              <a:rPr lang="en" sz="1200" dirty="0"/>
              <a:t> import </a:t>
            </a:r>
            <a:r>
              <a:rPr lang="en" sz="1200" dirty="0" err="1"/>
              <a:t>GridSearchCV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from </a:t>
            </a:r>
            <a:r>
              <a:rPr lang="en" sz="1200" dirty="0" err="1"/>
              <a:t>sklearn.metrics</a:t>
            </a:r>
            <a:r>
              <a:rPr lang="en" sz="1200" dirty="0"/>
              <a:t> import </a:t>
            </a:r>
            <a:r>
              <a:rPr lang="en" sz="1200" dirty="0" err="1"/>
              <a:t>accuracy_score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from </a:t>
            </a:r>
            <a:r>
              <a:rPr lang="en" sz="1200" dirty="0" err="1"/>
              <a:t>sklearn.metrics</a:t>
            </a:r>
            <a:r>
              <a:rPr lang="en" sz="1200" dirty="0"/>
              <a:t> import </a:t>
            </a:r>
            <a:r>
              <a:rPr lang="en" sz="1200" dirty="0" err="1"/>
              <a:t>confusion_matrix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get data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 err="1"/>
              <a:t>df</a:t>
            </a:r>
            <a:r>
              <a:rPr lang="en" sz="1200" dirty="0"/>
              <a:t> = </a:t>
            </a:r>
            <a:r>
              <a:rPr lang="en" sz="1200" dirty="0" err="1"/>
              <a:t>pd.read_csv</a:t>
            </a:r>
            <a:r>
              <a:rPr lang="en" sz="1200" dirty="0" smtClean="0"/>
              <a:t>(”</a:t>
            </a:r>
            <a:r>
              <a:rPr lang="en-US" sz="1200" dirty="0" err="1" smtClean="0"/>
              <a:t>wdbc</a:t>
            </a:r>
            <a:r>
              <a:rPr lang="en" sz="1200" dirty="0" smtClean="0"/>
              <a:t>.csv</a:t>
            </a:r>
            <a:r>
              <a:rPr lang="en" sz="1200" dirty="0"/>
              <a:t>")</a:t>
            </a:r>
            <a:br>
              <a:rPr lang="en" sz="1200" dirty="0"/>
            </a:br>
            <a:r>
              <a:rPr lang="en" sz="1200" dirty="0" err="1"/>
              <a:t>df</a:t>
            </a:r>
            <a:r>
              <a:rPr lang="en" sz="1200" dirty="0"/>
              <a:t> = </a:t>
            </a:r>
            <a:r>
              <a:rPr lang="en" sz="1200" dirty="0" err="1"/>
              <a:t>df.drop</a:t>
            </a:r>
            <a:r>
              <a:rPr lang="en" sz="1200" dirty="0" smtClean="0"/>
              <a:t>([’</a:t>
            </a:r>
            <a:r>
              <a:rPr lang="en-US" sz="1200" dirty="0" smtClean="0"/>
              <a:t>ID</a:t>
            </a:r>
            <a:r>
              <a:rPr lang="en" sz="1200" dirty="0" smtClean="0"/>
              <a:t>'],</a:t>
            </a:r>
            <a:r>
              <a:rPr lang="en" sz="1200" dirty="0"/>
              <a:t>axis=1)</a:t>
            </a:r>
            <a:br>
              <a:rPr lang="en" sz="1200" dirty="0"/>
            </a:br>
            <a:r>
              <a:rPr lang="en" sz="1200" dirty="0"/>
              <a:t>X  = </a:t>
            </a:r>
            <a:r>
              <a:rPr lang="en" sz="1200" dirty="0" err="1"/>
              <a:t>df.drop</a:t>
            </a:r>
            <a:r>
              <a:rPr lang="en" sz="1200" dirty="0" smtClean="0"/>
              <a:t>([’</a:t>
            </a:r>
            <a:r>
              <a:rPr lang="en-US" sz="1200" dirty="0" smtClean="0"/>
              <a:t>Diagnosis</a:t>
            </a:r>
            <a:r>
              <a:rPr lang="en" sz="1200" dirty="0" smtClean="0"/>
              <a:t>'],</a:t>
            </a:r>
            <a:r>
              <a:rPr lang="en" sz="1200" dirty="0"/>
              <a:t>axis=1)</a:t>
            </a:r>
            <a:br>
              <a:rPr lang="en" sz="1200" dirty="0"/>
            </a:br>
            <a:r>
              <a:rPr lang="en" sz="1200" dirty="0" err="1"/>
              <a:t>actual_y</a:t>
            </a:r>
            <a:r>
              <a:rPr lang="en" sz="1200" dirty="0"/>
              <a:t> = </a:t>
            </a:r>
            <a:r>
              <a:rPr lang="en" sz="1200" dirty="0" err="1"/>
              <a:t>df</a:t>
            </a:r>
            <a:r>
              <a:rPr lang="en" sz="1200" dirty="0" smtClean="0"/>
              <a:t>[</a:t>
            </a:r>
            <a:r>
              <a:rPr lang="en-US" sz="1200" dirty="0" smtClean="0"/>
              <a:t>‘Diagnosis</a:t>
            </a:r>
            <a:r>
              <a:rPr lang="en" sz="1200" dirty="0" smtClean="0"/>
              <a:t>']</a:t>
            </a:r>
            <a:r>
              <a:rPr lang="en" sz="1200" dirty="0"/>
              <a:t/>
            </a:r>
            <a:br>
              <a:rPr lang="en" sz="1200" dirty="0"/>
            </a:b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20150" y="743250"/>
            <a:ext cx="8303700" cy="41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</a:rPr>
              <a:t># decision trees</a:t>
            </a:r>
            <a:br>
              <a:rPr lang="en" sz="1200" dirty="0">
                <a:solidFill>
                  <a:srgbClr val="FF0000"/>
                </a:solidFill>
              </a:rPr>
            </a:br>
            <a:r>
              <a:rPr lang="en" sz="1200" dirty="0"/>
              <a:t>model = </a:t>
            </a:r>
            <a:r>
              <a:rPr lang="en" sz="1200" dirty="0" err="1"/>
              <a:t>DecisionTreeClassifier</a:t>
            </a:r>
            <a:r>
              <a:rPr lang="en" sz="1200" dirty="0"/>
              <a:t>()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grid search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 err="1"/>
              <a:t>param_grid</a:t>
            </a:r>
            <a:r>
              <a:rPr lang="en" sz="1200" dirty="0"/>
              <a:t> = {'</a:t>
            </a:r>
            <a:r>
              <a:rPr lang="en" sz="1200" dirty="0" err="1"/>
              <a:t>max_depth</a:t>
            </a:r>
            <a:r>
              <a:rPr lang="en" sz="1200" dirty="0"/>
              <a:t>': list(range(1,31)), 'criterion': ['entropy','</a:t>
            </a:r>
            <a:r>
              <a:rPr lang="en" sz="1200" dirty="0" err="1"/>
              <a:t>gini</a:t>
            </a:r>
            <a:r>
              <a:rPr lang="en" sz="1200" dirty="0"/>
              <a:t>'] }</a:t>
            </a:r>
            <a:br>
              <a:rPr lang="en" sz="1200" dirty="0"/>
            </a:br>
            <a:r>
              <a:rPr lang="en" sz="1200" dirty="0"/>
              <a:t>grid = </a:t>
            </a:r>
            <a:r>
              <a:rPr lang="en" sz="1200" dirty="0" err="1"/>
              <a:t>GridSearchCV</a:t>
            </a:r>
            <a:r>
              <a:rPr lang="en" sz="1200" dirty="0"/>
              <a:t>(model, </a:t>
            </a:r>
            <a:r>
              <a:rPr lang="en" sz="1200" dirty="0" err="1"/>
              <a:t>param_grid</a:t>
            </a:r>
            <a:r>
              <a:rPr lang="en" sz="1200" dirty="0"/>
              <a:t>, cv=5)</a:t>
            </a:r>
            <a:br>
              <a:rPr lang="en" sz="1200" dirty="0"/>
            </a:br>
            <a:r>
              <a:rPr lang="en" sz="1200" dirty="0" err="1"/>
              <a:t>grid.fit</a:t>
            </a:r>
            <a:r>
              <a:rPr lang="en" sz="1200" dirty="0"/>
              <a:t>(X, </a:t>
            </a:r>
            <a:r>
              <a:rPr lang="en" sz="1200" dirty="0" err="1"/>
              <a:t>actual_y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print("Grid Search: best parameters: {}".format(</a:t>
            </a:r>
            <a:r>
              <a:rPr lang="en" sz="1200" dirty="0" err="1"/>
              <a:t>grid.best_params</a:t>
            </a:r>
            <a:r>
              <a:rPr lang="en" sz="1200" dirty="0"/>
              <a:t>_))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evaluate the best model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 err="1"/>
              <a:t>best_model</a:t>
            </a:r>
            <a:r>
              <a:rPr lang="en" sz="1200" dirty="0"/>
              <a:t> = </a:t>
            </a:r>
            <a:r>
              <a:rPr lang="en" sz="1200" dirty="0" err="1"/>
              <a:t>grid.best_estimator</a:t>
            </a:r>
            <a:r>
              <a:rPr lang="en" sz="1200" dirty="0"/>
              <a:t>_</a:t>
            </a:r>
            <a:br>
              <a:rPr lang="en" sz="1200" dirty="0"/>
            </a:br>
            <a:r>
              <a:rPr lang="en" sz="1200" dirty="0" err="1"/>
              <a:t>predict_y</a:t>
            </a:r>
            <a:r>
              <a:rPr lang="en" sz="1200" dirty="0"/>
              <a:t> = </a:t>
            </a:r>
            <a:r>
              <a:rPr lang="en" sz="1200" dirty="0" err="1"/>
              <a:t>best_model.predict</a:t>
            </a:r>
            <a:r>
              <a:rPr lang="en" sz="1200" dirty="0"/>
              <a:t>(X)</a:t>
            </a:r>
            <a:br>
              <a:rPr lang="en" sz="1200" dirty="0"/>
            </a:br>
            <a:r>
              <a:rPr lang="en" sz="1200" dirty="0"/>
              <a:t>print("Accuracy: {}".format(</a:t>
            </a:r>
            <a:r>
              <a:rPr lang="en" sz="1200" dirty="0" err="1"/>
              <a:t>accuracy_score</a:t>
            </a:r>
            <a:r>
              <a:rPr lang="en" sz="1200" dirty="0"/>
              <a:t>(</a:t>
            </a:r>
            <a:r>
              <a:rPr lang="en" sz="1200" dirty="0" err="1"/>
              <a:t>actual_y</a:t>
            </a:r>
            <a:r>
              <a:rPr lang="en" sz="1200" dirty="0"/>
              <a:t>, </a:t>
            </a:r>
            <a:r>
              <a:rPr lang="en" sz="1200" dirty="0" err="1"/>
              <a:t>predict_y</a:t>
            </a:r>
            <a:r>
              <a:rPr lang="en" sz="1200" dirty="0"/>
              <a:t>)))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build the confusion matrix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labels = </a:t>
            </a:r>
            <a:r>
              <a:rPr lang="en" sz="1200" dirty="0" smtClean="0"/>
              <a:t>[</a:t>
            </a:r>
            <a:r>
              <a:rPr lang="en-US" sz="1200" dirty="0" smtClean="0"/>
              <a:t>‘B</a:t>
            </a:r>
            <a:r>
              <a:rPr lang="en" sz="1200" dirty="0" smtClean="0"/>
              <a:t>', ’</a:t>
            </a:r>
            <a:r>
              <a:rPr lang="en-US" sz="1200" dirty="0" smtClean="0"/>
              <a:t>M</a:t>
            </a:r>
            <a:r>
              <a:rPr lang="en" sz="1200" dirty="0" smtClean="0"/>
              <a:t>']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cm = </a:t>
            </a:r>
            <a:r>
              <a:rPr lang="en" sz="1200" dirty="0" err="1"/>
              <a:t>confusion_matrix</a:t>
            </a:r>
            <a:r>
              <a:rPr lang="en" sz="1200" dirty="0"/>
              <a:t>(</a:t>
            </a:r>
            <a:r>
              <a:rPr lang="en" sz="1200" dirty="0" err="1"/>
              <a:t>actual_y</a:t>
            </a:r>
            <a:r>
              <a:rPr lang="en" sz="1200" dirty="0"/>
              <a:t>, </a:t>
            </a:r>
            <a:r>
              <a:rPr lang="en" sz="1200" dirty="0" err="1"/>
              <a:t>predict_y</a:t>
            </a:r>
            <a:r>
              <a:rPr lang="en" sz="1200" dirty="0"/>
              <a:t>, labels=labels)</a:t>
            </a:r>
            <a:br>
              <a:rPr lang="en" sz="1200" dirty="0"/>
            </a:br>
            <a:r>
              <a:rPr lang="en" sz="1200" dirty="0" err="1"/>
              <a:t>cm_df</a:t>
            </a:r>
            <a:r>
              <a:rPr lang="en" sz="1200" dirty="0"/>
              <a:t> = </a:t>
            </a:r>
            <a:r>
              <a:rPr lang="en" sz="1200" dirty="0" err="1"/>
              <a:t>pd.DataFrame</a:t>
            </a:r>
            <a:r>
              <a:rPr lang="en" sz="1200" dirty="0"/>
              <a:t>(cm, index=labels, columns=labels)</a:t>
            </a:r>
            <a:br>
              <a:rPr lang="en" sz="1200" dirty="0"/>
            </a:br>
            <a:r>
              <a:rPr lang="en" sz="1200" dirty="0"/>
              <a:t>print("Confusion Matrix:\n{}".format(</a:t>
            </a:r>
            <a:r>
              <a:rPr lang="en" sz="1200" dirty="0" err="1"/>
              <a:t>cm_df</a:t>
            </a:r>
            <a:r>
              <a:rPr lang="en" sz="1200" dirty="0"/>
              <a:t>))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>
                <a:solidFill>
                  <a:srgbClr val="FF0000"/>
                </a:solidFill>
              </a:rPr>
              <a:t># </a:t>
            </a:r>
            <a:r>
              <a:rPr lang="en" sz="1200" dirty="0" err="1">
                <a:solidFill>
                  <a:srgbClr val="FF0000"/>
                </a:solidFill>
              </a:rPr>
              <a:t>boostrapped</a:t>
            </a:r>
            <a:r>
              <a:rPr lang="en" sz="1200" dirty="0">
                <a:solidFill>
                  <a:srgbClr val="FF0000"/>
                </a:solidFill>
              </a:rPr>
              <a:t> confidence interval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print("Confidence interval best decision tree: {}".format(bootstrap(</a:t>
            </a:r>
            <a:r>
              <a:rPr lang="en" sz="1200" dirty="0" err="1"/>
              <a:t>best_model,df</a:t>
            </a:r>
            <a:r>
              <a:rPr lang="en" sz="1200" dirty="0" smtClean="0"/>
              <a:t>,’</a:t>
            </a:r>
            <a:r>
              <a:rPr lang="en-US" sz="1200" dirty="0" smtClean="0"/>
              <a:t>Diagnosis</a:t>
            </a:r>
            <a:r>
              <a:rPr lang="en" sz="1200" dirty="0" smtClean="0"/>
              <a:t>')))</a:t>
            </a:r>
            <a:r>
              <a:rPr lang="en" sz="1200" dirty="0"/>
              <a:t/>
            </a:r>
            <a:br>
              <a:rPr lang="en" sz="1200" dirty="0"/>
            </a:b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20150" y="743250"/>
            <a:ext cx="8303700" cy="41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Grid Search: best parameters: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{'criterion': '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gini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': 5}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: 0.9824304538799414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       M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B      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436         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M        </a:t>
            </a:r>
            <a:r>
              <a:rPr lang="en" sz="1200" dirty="0" smtClean="0">
                <a:latin typeface="Courier New"/>
                <a:ea typeface="Courier New"/>
                <a:cs typeface="Courier New"/>
                <a:sym typeface="Courier New"/>
              </a:rPr>
              <a:t>4       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235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Confidence interval best decision tree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: (0.93430656934306566, 0.99270072992700731)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Courier New</vt:lpstr>
      <vt:lpstr>Arial</vt:lpstr>
      <vt:lpstr>Simple Light</vt:lpstr>
      <vt:lpstr>k-NN Classification</vt:lpstr>
      <vt:lpstr>k-NN Classification</vt:lpstr>
      <vt:lpstr>k-NN Classification</vt:lpstr>
      <vt:lpstr>k-NN Classification</vt:lpstr>
      <vt:lpstr>Model Comparison</vt:lpstr>
      <vt:lpstr>Wdbc Exercise</vt:lpstr>
      <vt:lpstr>Set Up</vt:lpstr>
      <vt:lpstr>Trees</vt:lpstr>
      <vt:lpstr>Trees</vt:lpstr>
      <vt:lpstr>KNN</vt:lpstr>
      <vt:lpstr>KNN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k-NN Classification</dc:title>
  <cp:lastModifiedBy>Lutz Hamel</cp:lastModifiedBy>
  <cp:revision>1</cp:revision>
  <dcterms:modified xsi:type="dcterms:W3CDTF">2018-04-03T00:30:23Z</dcterms:modified>
</cp:coreProperties>
</file>