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9"/>
  </p:normalViewPr>
  <p:slideViewPr>
    <p:cSldViewPr snapToGrid="0" snapToObjects="1">
      <p:cViewPr varScale="1">
        <p:scale>
          <a:sx n="128" d="100"/>
          <a:sy n="128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 (NLP)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most important data in our society is represented as unstructured text:</a:t>
            </a:r>
            <a:endParaRPr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Medical records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Court cases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Insurance documents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 data perhaps not as fundamental but that provides interesting insights into trends and mindsets: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 and other online blogs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News feeds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Vector Model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315300" y="1057350"/>
            <a:ext cx="8374500" cy="250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['brown', 'dog', 'fox', 'is', 'jumps', 'lazy', 'over', 'princess', 'quick', 'rudi', 'the']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brown  dog  fox  is  jumps  lazy  over  princess  quick  rudi  the</a:t>
            </a:r>
            <a:b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doc1      1    1    1   0      1     1     1         0      1     0    1</a:t>
            </a:r>
            <a:b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doc2      1    1    0   1      0     1     0         0      0     1    0</a:t>
            </a:r>
            <a:b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doc3      0    1    0   0      1     1     1         1      0     0    1</a:t>
            </a:r>
            <a:b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  doc1      doc2      doc3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doc1  0.000000  2.645751  2.000000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doc2  2.645751  0.000000  2.645751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doc3  2.000000  2.645751  0.000000</a:t>
            </a:r>
            <a:br>
              <a:rPr lang="en" sz="1100"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438225" y="4070975"/>
            <a:ext cx="66426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Traditionally the array that holds the vectors for each document is called the ‘docterm’ matrix.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Data</a:t>
            </a: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News feed data:  http://qwone.com/~jason/20Newsgroups/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from sklearn.datasets import fetch_20newsgroups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“The 20 Newsgroups data set is a collection of approximately 20,000 newsgroup documents, partitioned (nearly) evenly across 20 different newsgroups.”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599700" y="3021525"/>
            <a:ext cx="2525700" cy="17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comp.graphics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comp.os.ms-windows.misc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comp.sys.ibm.pc.hardware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comp.sys.mac.hardware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comp.windows.x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rec.autos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rec.motorcycles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rec.sport.baseball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rec.sport.hockey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sci.crypt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sci.electronics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3402100" y="3263700"/>
            <a:ext cx="19719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sci.med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sci.space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misc.forsale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talk.politics.misc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talk.politics.guns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talk.politics.mideast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talk.religion.misc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alt.atheism</a:t>
            </a:r>
            <a:endParaRPr sz="1000">
              <a:solidFill>
                <a:schemeClr val="dk2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soc.religion.christian</a:t>
            </a:r>
            <a:endParaRPr sz="1000">
              <a:solidFill>
                <a:schemeClr val="dk2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Data</a:t>
            </a: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Each news item has </a:t>
            </a:r>
            <a:r>
              <a:rPr lang="en" dirty="0" smtClean="0"/>
              <a:t>t</a:t>
            </a:r>
            <a:r>
              <a:rPr lang="en-US" dirty="0" smtClean="0"/>
              <a:t>w</a:t>
            </a:r>
            <a:r>
              <a:rPr lang="en" dirty="0" smtClean="0"/>
              <a:t>o </a:t>
            </a:r>
            <a:r>
              <a:rPr lang="en" dirty="0"/>
              <a:t>fields: 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- the actual text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Target - index of the category the news item belongs </a:t>
            </a:r>
            <a:r>
              <a:rPr lang="en" dirty="0" smtClean="0"/>
              <a:t>to</a:t>
            </a:r>
            <a:endParaRPr lang="en-US" dirty="0" smtClean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 smtClean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114300" lvl="0" indent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See the 18a-NLP notebook for running code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Data</a:t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461300" y="1210925"/>
            <a:ext cx="6642600" cy="284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import pandas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from </a:t>
            </a:r>
            <a:r>
              <a:rPr lang="en" dirty="0" err="1"/>
              <a:t>sklearn.feature_extraction.text</a:t>
            </a:r>
            <a:r>
              <a:rPr lang="en" dirty="0"/>
              <a:t> import </a:t>
            </a:r>
            <a:r>
              <a:rPr lang="en" dirty="0" err="1"/>
              <a:t>CountVectorizer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from </a:t>
            </a:r>
            <a:r>
              <a:rPr lang="en" dirty="0" err="1"/>
              <a:t>sklearn.metrics.pairwise</a:t>
            </a:r>
            <a:r>
              <a:rPr lang="en" dirty="0"/>
              <a:t> import </a:t>
            </a:r>
            <a:r>
              <a:rPr lang="en" dirty="0" err="1"/>
              <a:t>euclidean_distances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from </a:t>
            </a:r>
            <a:r>
              <a:rPr lang="en" dirty="0" err="1"/>
              <a:t>sklearn.datasets</a:t>
            </a:r>
            <a:r>
              <a:rPr lang="en" dirty="0"/>
              <a:t> import fetch_20newsgroups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cats = [</a:t>
            </a:r>
            <a:r>
              <a:rPr lang="en" dirty="0">
                <a:solidFill>
                  <a:srgbClr val="FF0000"/>
                </a:solidFill>
              </a:rPr>
              <a:t>'</a:t>
            </a:r>
            <a:r>
              <a:rPr lang="en" dirty="0" err="1">
                <a:solidFill>
                  <a:srgbClr val="FF0000"/>
                </a:solidFill>
              </a:rPr>
              <a:t>talk.politics.misc</a:t>
            </a:r>
            <a:r>
              <a:rPr lang="en" dirty="0">
                <a:solidFill>
                  <a:srgbClr val="FF0000"/>
                </a:solidFill>
              </a:rPr>
              <a:t>', '</a:t>
            </a:r>
            <a:r>
              <a:rPr lang="en" dirty="0" err="1">
                <a:solidFill>
                  <a:srgbClr val="FF0000"/>
                </a:solidFill>
              </a:rPr>
              <a:t>sci.space</a:t>
            </a:r>
            <a:r>
              <a:rPr lang="en" dirty="0">
                <a:solidFill>
                  <a:srgbClr val="FF0000"/>
                </a:solidFill>
              </a:rPr>
              <a:t>'</a:t>
            </a:r>
            <a:r>
              <a:rPr lang="en" dirty="0"/>
              <a:t>]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newsgroups_train</a:t>
            </a:r>
            <a:r>
              <a:rPr lang="en" dirty="0"/>
              <a:t> = fetch_20newsgroups(subset='train', categories=cats)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print(</a:t>
            </a:r>
            <a:r>
              <a:rPr lang="en" dirty="0" err="1"/>
              <a:t>len</a:t>
            </a:r>
            <a:r>
              <a:rPr lang="en" dirty="0"/>
              <a:t>(</a:t>
            </a:r>
            <a:r>
              <a:rPr lang="en" dirty="0" err="1"/>
              <a:t>newsgroups_train.data</a:t>
            </a:r>
            <a:r>
              <a:rPr lang="en" dirty="0"/>
              <a:t>))</a:t>
            </a:r>
            <a:endParaRPr dirty="0"/>
          </a:p>
          <a:p>
            <a:pPr lvl="0"/>
            <a:r>
              <a:rPr lang="en-US" dirty="0">
                <a:solidFill>
                  <a:schemeClr val="dk1"/>
                </a:solidFill>
              </a:rPr>
              <a:t>print(list(</a:t>
            </a:r>
            <a:r>
              <a:rPr lang="en-US" dirty="0" err="1">
                <a:solidFill>
                  <a:schemeClr val="dk1"/>
                </a:solidFill>
              </a:rPr>
              <a:t>newsgroups_train.target_names</a:t>
            </a:r>
            <a:r>
              <a:rPr lang="en-US" dirty="0">
                <a:solidFill>
                  <a:schemeClr val="dk1"/>
                </a:solidFill>
              </a:rPr>
              <a:t>))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dirty="0"/>
              <a:t>print(</a:t>
            </a:r>
            <a:r>
              <a:rPr lang="en-US" dirty="0" err="1"/>
              <a:t>newsgroups_train.target.shape</a:t>
            </a:r>
            <a:r>
              <a:rPr lang="en-US" dirty="0"/>
              <a:t>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print(</a:t>
            </a:r>
            <a:r>
              <a:rPr lang="en" dirty="0" err="1" smtClean="0"/>
              <a:t>newsgroups_train.</a:t>
            </a:r>
            <a:r>
              <a:rPr lang="en" dirty="0" err="1" smtClean="0">
                <a:solidFill>
                  <a:srgbClr val="FF0000"/>
                </a:solidFill>
              </a:rPr>
              <a:t>data</a:t>
            </a:r>
            <a:r>
              <a:rPr lang="en" dirty="0" smtClean="0"/>
              <a:t>[</a:t>
            </a:r>
            <a:r>
              <a:rPr lang="en-US" dirty="0" smtClean="0"/>
              <a:t>5</a:t>
            </a:r>
            <a:r>
              <a:rPr lang="en" dirty="0" smtClean="0"/>
              <a:t>])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print(</a:t>
            </a:r>
            <a:r>
              <a:rPr lang="en" dirty="0" err="1" smtClean="0"/>
              <a:t>newsgroups_train.</a:t>
            </a:r>
            <a:r>
              <a:rPr lang="en" dirty="0" err="1" smtClean="0">
                <a:solidFill>
                  <a:srgbClr val="FF0000"/>
                </a:solidFill>
              </a:rPr>
              <a:t>target</a:t>
            </a:r>
            <a:r>
              <a:rPr lang="en" dirty="0" smtClean="0"/>
              <a:t>[</a:t>
            </a:r>
            <a:r>
              <a:rPr lang="en-US" dirty="0" smtClean="0"/>
              <a:t>5</a:t>
            </a:r>
            <a:r>
              <a:rPr lang="en" dirty="0" smtClean="0"/>
              <a:t>])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Shape 134"/>
          <p:cNvSpPr txBox="1"/>
          <p:nvPr/>
        </p:nvSpPr>
        <p:spPr>
          <a:xfrm>
            <a:off x="518975" y="4451550"/>
            <a:ext cx="66426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newsgroups_train set contain 1058 news articles from both categories.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Data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Let us compute the </a:t>
            </a:r>
            <a:r>
              <a:rPr lang="en" dirty="0" err="1"/>
              <a:t>docterm</a:t>
            </a:r>
            <a:r>
              <a:rPr lang="en" dirty="0"/>
              <a:t> matrix for the news articles</a:t>
            </a:r>
            <a:endParaRPr dirty="0"/>
          </a:p>
        </p:txBody>
      </p:sp>
      <p:sp>
        <p:nvSpPr>
          <p:cNvPr id="147" name="Shape 147"/>
          <p:cNvSpPr txBox="1"/>
          <p:nvPr/>
        </p:nvSpPr>
        <p:spPr>
          <a:xfrm>
            <a:off x="392100" y="1524350"/>
            <a:ext cx="6100800" cy="276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import pandas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from </a:t>
            </a:r>
            <a:r>
              <a:rPr lang="en" dirty="0" err="1"/>
              <a:t>sklearn.feature_extraction.text</a:t>
            </a:r>
            <a:r>
              <a:rPr lang="en" dirty="0"/>
              <a:t> import </a:t>
            </a:r>
            <a:r>
              <a:rPr lang="en" dirty="0" err="1"/>
              <a:t>CountVectorizer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from </a:t>
            </a:r>
            <a:r>
              <a:rPr lang="en" dirty="0" err="1"/>
              <a:t>sklearn.metrics.pairwise</a:t>
            </a:r>
            <a:r>
              <a:rPr lang="en" dirty="0"/>
              <a:t> import </a:t>
            </a:r>
            <a:r>
              <a:rPr lang="en" dirty="0" err="1"/>
              <a:t>euclidean_distances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from </a:t>
            </a:r>
            <a:r>
              <a:rPr lang="en" dirty="0" err="1"/>
              <a:t>sklearn.datasets</a:t>
            </a:r>
            <a:r>
              <a:rPr lang="en" dirty="0"/>
              <a:t> import fetch_20newsgroups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cats = ['</a:t>
            </a:r>
            <a:r>
              <a:rPr lang="en" dirty="0" err="1"/>
              <a:t>talk.politics.misc</a:t>
            </a:r>
            <a:r>
              <a:rPr lang="en" dirty="0"/>
              <a:t>', '</a:t>
            </a:r>
            <a:r>
              <a:rPr lang="en" dirty="0" err="1"/>
              <a:t>sci.space</a:t>
            </a:r>
            <a:r>
              <a:rPr lang="en" dirty="0"/>
              <a:t>']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newsgroups_train</a:t>
            </a:r>
            <a:r>
              <a:rPr lang="en" dirty="0"/>
              <a:t> = fetch_20newsgroups(subset='train', categories=cats)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# process documents                                                                                              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vectorizer</a:t>
            </a:r>
            <a:r>
              <a:rPr lang="en" dirty="0"/>
              <a:t> = </a:t>
            </a:r>
            <a:r>
              <a:rPr lang="en" dirty="0" err="1"/>
              <a:t>CountVectorizer</a:t>
            </a:r>
            <a:r>
              <a:rPr lang="en" dirty="0"/>
              <a:t>(analyzer = "word", binary = True)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docarray</a:t>
            </a:r>
            <a:r>
              <a:rPr lang="en" dirty="0"/>
              <a:t> = </a:t>
            </a:r>
            <a:r>
              <a:rPr lang="en" dirty="0" err="1"/>
              <a:t>vectorizer.fit_transform</a:t>
            </a:r>
            <a:r>
              <a:rPr lang="en" dirty="0"/>
              <a:t>(</a:t>
            </a:r>
            <a:r>
              <a:rPr lang="en" dirty="0" err="1"/>
              <a:t>newsgroups_train.data</a:t>
            </a:r>
            <a:r>
              <a:rPr lang="en" dirty="0"/>
              <a:t>).</a:t>
            </a:r>
            <a:r>
              <a:rPr lang="en" dirty="0" err="1"/>
              <a:t>toarray</a:t>
            </a:r>
            <a:r>
              <a:rPr lang="en" dirty="0"/>
              <a:t>()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print("</a:t>
            </a:r>
            <a:r>
              <a:rPr lang="en" dirty="0" err="1"/>
              <a:t>docarray</a:t>
            </a:r>
            <a:r>
              <a:rPr lang="en" dirty="0"/>
              <a:t> shape: {}".format(</a:t>
            </a:r>
            <a:r>
              <a:rPr lang="en" dirty="0" err="1"/>
              <a:t>docarray.shape</a:t>
            </a:r>
            <a:r>
              <a:rPr lang="en" dirty="0"/>
              <a:t>))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Shape 148"/>
          <p:cNvSpPr txBox="1"/>
          <p:nvPr/>
        </p:nvSpPr>
        <p:spPr>
          <a:xfrm>
            <a:off x="6156900" y="3484450"/>
            <a:ext cx="26754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docarray shape: (1058, </a:t>
            </a:r>
            <a:r>
              <a:rPr lang="en">
                <a:solidFill>
                  <a:srgbClr val="FF0000"/>
                </a:solidFill>
              </a:rPr>
              <a:t>23537</a:t>
            </a:r>
            <a:r>
              <a:rPr lang="en"/>
              <a:t>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Data</a:t>
            </a: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2110450"/>
            <a:ext cx="8520600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this it is clear that we want to do some additional filtering: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Minimum doc frequency = 2 -- that is, any word has to appear at least twice in the document collection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Delete anything that is not a word - get rid of things like ‘000’ etc.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183900" y="1081575"/>
            <a:ext cx="87762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10 coordinates: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['00', '000', '0000', '00000', '000000', '000007', '000021', '000062david42', '00041032', '0004136']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Data</a:t>
            </a: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 us compute the docterm matrix for the news articles</a:t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392100" y="1524350"/>
            <a:ext cx="6100800" cy="350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import pandas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from </a:t>
            </a:r>
            <a:r>
              <a:rPr lang="en" sz="1200" dirty="0" err="1"/>
              <a:t>sklearn.feature_extraction.text</a:t>
            </a:r>
            <a:r>
              <a:rPr lang="en" sz="1200" dirty="0"/>
              <a:t> import </a:t>
            </a:r>
            <a:r>
              <a:rPr lang="en" sz="1200" dirty="0" err="1"/>
              <a:t>CountVectorizer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from </a:t>
            </a:r>
            <a:r>
              <a:rPr lang="en" sz="1200" dirty="0" err="1"/>
              <a:t>sklearn.metrics.pairwise</a:t>
            </a:r>
            <a:r>
              <a:rPr lang="en" sz="1200" dirty="0"/>
              <a:t> import </a:t>
            </a:r>
            <a:r>
              <a:rPr lang="en" sz="1200" dirty="0" err="1"/>
              <a:t>euclidean_distances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from </a:t>
            </a:r>
            <a:r>
              <a:rPr lang="en" sz="1200" dirty="0" err="1"/>
              <a:t>sklearn.datasets</a:t>
            </a:r>
            <a:r>
              <a:rPr lang="en" sz="1200" dirty="0"/>
              <a:t> import fetch_20newsgroups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0000"/>
                </a:solidFill>
              </a:rPr>
              <a:t>from re import sub</a:t>
            </a:r>
            <a:endParaRPr sz="12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cats = ['</a:t>
            </a:r>
            <a:r>
              <a:rPr lang="en" sz="1200" dirty="0" err="1"/>
              <a:t>talk.politics.misc</a:t>
            </a:r>
            <a:r>
              <a:rPr lang="en" sz="1200" dirty="0"/>
              <a:t>', '</a:t>
            </a:r>
            <a:r>
              <a:rPr lang="en" sz="1200" dirty="0" err="1"/>
              <a:t>sci.space</a:t>
            </a:r>
            <a:r>
              <a:rPr lang="en" sz="1200" dirty="0"/>
              <a:t>']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/>
              <a:t>newsgroups_train</a:t>
            </a:r>
            <a:r>
              <a:rPr lang="en" sz="1200" dirty="0"/>
              <a:t> = fetch_20newsgroups(subset='train', categories=cats)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# process documents                                                                                               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/>
              <a:t>vectorizer</a:t>
            </a:r>
            <a:r>
              <a:rPr lang="en" sz="1200" dirty="0"/>
              <a:t> = </a:t>
            </a:r>
            <a:r>
              <a:rPr lang="en" sz="1200" dirty="0" err="1"/>
              <a:t>CountVectorizer</a:t>
            </a:r>
            <a:r>
              <a:rPr lang="en" sz="1200" dirty="0"/>
              <a:t>(analyzer = "word", binary = True, </a:t>
            </a:r>
            <a:r>
              <a:rPr lang="en" sz="1200" dirty="0" err="1">
                <a:solidFill>
                  <a:srgbClr val="FF0000"/>
                </a:solidFill>
              </a:rPr>
              <a:t>min_df</a:t>
            </a:r>
            <a:r>
              <a:rPr lang="en" sz="1200" dirty="0">
                <a:solidFill>
                  <a:srgbClr val="FF0000"/>
                </a:solidFill>
              </a:rPr>
              <a:t>=2</a:t>
            </a:r>
            <a:r>
              <a:rPr lang="en" sz="1200" dirty="0"/>
              <a:t>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rgbClr val="FF0000"/>
                </a:solidFill>
              </a:rPr>
              <a:t>new_data</a:t>
            </a:r>
            <a:r>
              <a:rPr lang="en" sz="1200" dirty="0">
                <a:solidFill>
                  <a:srgbClr val="FF0000"/>
                </a:solidFill>
              </a:rPr>
              <a:t> = []</a:t>
            </a:r>
            <a:endParaRPr sz="12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0000"/>
                </a:solidFill>
              </a:rPr>
              <a:t>for </a:t>
            </a:r>
            <a:r>
              <a:rPr lang="en" sz="1200" dirty="0" err="1">
                <a:solidFill>
                  <a:srgbClr val="FF0000"/>
                </a:solidFill>
              </a:rPr>
              <a:t>i</a:t>
            </a:r>
            <a:r>
              <a:rPr lang="en" sz="1200" dirty="0">
                <a:solidFill>
                  <a:srgbClr val="FF0000"/>
                </a:solidFill>
              </a:rPr>
              <a:t> in range(</a:t>
            </a:r>
            <a:r>
              <a:rPr lang="en" sz="1200" dirty="0" err="1">
                <a:solidFill>
                  <a:srgbClr val="FF0000"/>
                </a:solidFill>
              </a:rPr>
              <a:t>len</a:t>
            </a:r>
            <a:r>
              <a:rPr lang="en" sz="1200" dirty="0">
                <a:solidFill>
                  <a:srgbClr val="FF0000"/>
                </a:solidFill>
              </a:rPr>
              <a:t>(</a:t>
            </a:r>
            <a:r>
              <a:rPr lang="en" sz="1200" dirty="0" err="1">
                <a:solidFill>
                  <a:srgbClr val="FF0000"/>
                </a:solidFill>
              </a:rPr>
              <a:t>newsgroups_train.data</a:t>
            </a:r>
            <a:r>
              <a:rPr lang="en" sz="1200" dirty="0">
                <a:solidFill>
                  <a:srgbClr val="FF0000"/>
                </a:solidFill>
              </a:rPr>
              <a:t>)):</a:t>
            </a:r>
            <a:endParaRPr sz="12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0000"/>
                </a:solidFill>
              </a:rPr>
              <a:t>    </a:t>
            </a:r>
            <a:r>
              <a:rPr lang="en" sz="1200" dirty="0" err="1">
                <a:solidFill>
                  <a:srgbClr val="FF0000"/>
                </a:solidFill>
              </a:rPr>
              <a:t>new_data.append</a:t>
            </a:r>
            <a:r>
              <a:rPr lang="en" sz="1200" dirty="0">
                <a:solidFill>
                  <a:srgbClr val="FF0000"/>
                </a:solidFill>
              </a:rPr>
              <a:t>(sub("[^a-</a:t>
            </a:r>
            <a:r>
              <a:rPr lang="en" sz="1200" dirty="0" err="1">
                <a:solidFill>
                  <a:srgbClr val="FF0000"/>
                </a:solidFill>
              </a:rPr>
              <a:t>zA</a:t>
            </a:r>
            <a:r>
              <a:rPr lang="en" sz="1200" dirty="0">
                <a:solidFill>
                  <a:srgbClr val="FF0000"/>
                </a:solidFill>
              </a:rPr>
              <a:t>-Z]", " ", </a:t>
            </a:r>
            <a:r>
              <a:rPr lang="en" sz="1200" dirty="0" err="1">
                <a:solidFill>
                  <a:srgbClr val="FF0000"/>
                </a:solidFill>
              </a:rPr>
              <a:t>newsgroups_train.data</a:t>
            </a:r>
            <a:r>
              <a:rPr lang="en" sz="1200" dirty="0">
                <a:solidFill>
                  <a:srgbClr val="FF0000"/>
                </a:solidFill>
              </a:rPr>
              <a:t>[</a:t>
            </a:r>
            <a:r>
              <a:rPr lang="en" sz="1200" dirty="0" err="1">
                <a:solidFill>
                  <a:srgbClr val="FF0000"/>
                </a:solidFill>
              </a:rPr>
              <a:t>i</a:t>
            </a:r>
            <a:r>
              <a:rPr lang="en" sz="1200" dirty="0">
                <a:solidFill>
                  <a:srgbClr val="FF0000"/>
                </a:solidFill>
              </a:rPr>
              <a:t>]))</a:t>
            </a:r>
            <a:endParaRPr sz="12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/>
              <a:t>docarray</a:t>
            </a:r>
            <a:r>
              <a:rPr lang="en" sz="1200" dirty="0"/>
              <a:t> = </a:t>
            </a:r>
            <a:r>
              <a:rPr lang="en" sz="1200" dirty="0" err="1"/>
              <a:t>vectorizer.fit_transform</a:t>
            </a:r>
            <a:r>
              <a:rPr lang="en" sz="1200" dirty="0"/>
              <a:t>(</a:t>
            </a:r>
            <a:r>
              <a:rPr lang="en" sz="1200" dirty="0" err="1"/>
              <a:t>new_data</a:t>
            </a:r>
            <a:r>
              <a:rPr lang="en" sz="1200" dirty="0"/>
              <a:t>).</a:t>
            </a:r>
            <a:r>
              <a:rPr lang="en" sz="1200" dirty="0" err="1"/>
              <a:t>toarray</a:t>
            </a:r>
            <a:r>
              <a:rPr lang="en" sz="1200" dirty="0"/>
              <a:t>()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/>
              <a:t>coords</a:t>
            </a:r>
            <a:r>
              <a:rPr lang="en" sz="1200" dirty="0"/>
              <a:t> = </a:t>
            </a:r>
            <a:r>
              <a:rPr lang="en" sz="1200" dirty="0" err="1"/>
              <a:t>vectorizer.get_feature_names</a:t>
            </a:r>
            <a:r>
              <a:rPr lang="en" sz="1200" dirty="0"/>
              <a:t>()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                                                                                                 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print("</a:t>
            </a:r>
            <a:r>
              <a:rPr lang="en" sz="1200" dirty="0" err="1"/>
              <a:t>docarray</a:t>
            </a:r>
            <a:r>
              <a:rPr lang="en" sz="1200" dirty="0"/>
              <a:t> shape: {}".format(</a:t>
            </a:r>
            <a:r>
              <a:rPr lang="en" sz="1200" dirty="0" err="1"/>
              <a:t>docarray.shape</a:t>
            </a:r>
            <a:r>
              <a:rPr lang="en" sz="1200" dirty="0"/>
              <a:t>))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Shape 163"/>
          <p:cNvSpPr txBox="1"/>
          <p:nvPr/>
        </p:nvSpPr>
        <p:spPr>
          <a:xfrm>
            <a:off x="6156900" y="3484450"/>
            <a:ext cx="27807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docarray shape: (1058, </a:t>
            </a:r>
            <a:r>
              <a:rPr lang="en">
                <a:solidFill>
                  <a:srgbClr val="FF0000"/>
                </a:solidFill>
              </a:rPr>
              <a:t>11836</a:t>
            </a:r>
            <a:r>
              <a:rPr lang="en"/>
              <a:t>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Data</a:t>
            </a: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few coordinates are now: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['aa', 'aammmaaaazzzzzziinnnnggggg', 'aaron', 'aas', 'ab', </a:t>
            </a:r>
            <a:r>
              <a:rPr lang="en">
                <a:solidFill>
                  <a:srgbClr val="FF0000"/>
                </a:solidFill>
              </a:rPr>
              <a:t>'abandon', 'abandoned', 'abandonment'</a:t>
            </a:r>
            <a:r>
              <a:rPr lang="en"/>
              <a:t>, 'abbey', 'abc']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Much better!  One more issue, three different shapes of the same root word.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Solution: Stemming!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Stemming</a:t>
            </a: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linguistic morphology and information retrieval, stemming is the process of reducing inflected (or sometimes derived) words to their word stem, base or root form.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stemmer for English, for example, should identify the string "cats" (and possibly "catlike", "catty" etc.) as based on the root "cat", and "stems", "stemmer", "stemming", "stemmed" as based on "stem".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stemming algorithm reduces the words "fishing", "fished", and "fisher" to the root word, "fish".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Data</a:t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311700" y="941525"/>
            <a:ext cx="6100800" cy="406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import pandas</a:t>
            </a:r>
            <a:endParaRPr sz="1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from </a:t>
            </a:r>
            <a:r>
              <a:rPr lang="en" sz="1000" dirty="0" err="1"/>
              <a:t>sklearn.feature_extraction.text</a:t>
            </a:r>
            <a:r>
              <a:rPr lang="en" sz="1000" dirty="0"/>
              <a:t> import </a:t>
            </a:r>
            <a:r>
              <a:rPr lang="en" sz="1000" dirty="0" err="1"/>
              <a:t>CountVectorizer</a:t>
            </a:r>
            <a:endParaRPr sz="1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from </a:t>
            </a:r>
            <a:r>
              <a:rPr lang="en" sz="1000" dirty="0" err="1"/>
              <a:t>sklearn.metrics.pairwise</a:t>
            </a:r>
            <a:r>
              <a:rPr lang="en" sz="1000" dirty="0"/>
              <a:t> import </a:t>
            </a:r>
            <a:r>
              <a:rPr lang="en" sz="1000" dirty="0" err="1"/>
              <a:t>euclidean_distances</a:t>
            </a:r>
            <a:endParaRPr sz="1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from </a:t>
            </a:r>
            <a:r>
              <a:rPr lang="en" sz="1000" dirty="0" err="1"/>
              <a:t>sklearn.datasets</a:t>
            </a:r>
            <a:r>
              <a:rPr lang="en" sz="1000" dirty="0"/>
              <a:t> import fetch_20newsgroups</a:t>
            </a:r>
            <a:endParaRPr sz="1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from re import sub</a:t>
            </a:r>
            <a:endParaRPr sz="1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f</a:t>
            </a:r>
            <a:r>
              <a:rPr lang="en" sz="1000" dirty="0">
                <a:solidFill>
                  <a:srgbClr val="FF0000"/>
                </a:solidFill>
              </a:rPr>
              <a:t>rom </a:t>
            </a:r>
            <a:r>
              <a:rPr lang="en" sz="1000" dirty="0" err="1">
                <a:solidFill>
                  <a:srgbClr val="FF0000"/>
                </a:solidFill>
              </a:rPr>
              <a:t>nltk.stem</a:t>
            </a:r>
            <a:r>
              <a:rPr lang="en" sz="1000" dirty="0">
                <a:solidFill>
                  <a:srgbClr val="FF0000"/>
                </a:solidFill>
              </a:rPr>
              <a:t> import </a:t>
            </a:r>
            <a:r>
              <a:rPr lang="en" sz="1000" dirty="0" err="1">
                <a:solidFill>
                  <a:srgbClr val="FF0000"/>
                </a:solidFill>
              </a:rPr>
              <a:t>PorterStemmer</a:t>
            </a:r>
            <a:endParaRPr sz="10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stemmer = </a:t>
            </a:r>
            <a:r>
              <a:rPr lang="en" sz="1000" dirty="0" err="1"/>
              <a:t>PorterStemmer</a:t>
            </a:r>
            <a:r>
              <a:rPr lang="en" sz="1000" dirty="0"/>
              <a:t>()</a:t>
            </a:r>
            <a:endParaRPr sz="1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cats = ['</a:t>
            </a:r>
            <a:r>
              <a:rPr lang="en" sz="1000" dirty="0" err="1"/>
              <a:t>talk.politics.misc</a:t>
            </a:r>
            <a:r>
              <a:rPr lang="en" sz="1000" dirty="0"/>
              <a:t>', '</a:t>
            </a:r>
            <a:r>
              <a:rPr lang="en" sz="1000" dirty="0" err="1"/>
              <a:t>sci.space</a:t>
            </a:r>
            <a:r>
              <a:rPr lang="en" sz="1000" dirty="0"/>
              <a:t>']</a:t>
            </a:r>
            <a:endParaRPr sz="1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err="1"/>
              <a:t>newsgroups_train</a:t>
            </a:r>
            <a:r>
              <a:rPr lang="en" sz="1000" dirty="0"/>
              <a:t> = fetch_20newsgroups(subset='train', categories=cats)</a:t>
            </a:r>
            <a:endParaRPr sz="1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err="1"/>
              <a:t>new_data</a:t>
            </a:r>
            <a:r>
              <a:rPr lang="en" sz="1000" dirty="0"/>
              <a:t> = []</a:t>
            </a:r>
            <a:endParaRPr sz="1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for </a:t>
            </a:r>
            <a:r>
              <a:rPr lang="en" sz="1000" dirty="0" err="1"/>
              <a:t>i</a:t>
            </a:r>
            <a:r>
              <a:rPr lang="en" sz="1000" dirty="0"/>
              <a:t> in range(</a:t>
            </a:r>
            <a:r>
              <a:rPr lang="en" sz="1000" dirty="0" err="1"/>
              <a:t>len</a:t>
            </a:r>
            <a:r>
              <a:rPr lang="en" sz="1000" dirty="0"/>
              <a:t>(</a:t>
            </a:r>
            <a:r>
              <a:rPr lang="en" sz="1000" dirty="0" err="1"/>
              <a:t>newsgroups_train.data</a:t>
            </a:r>
            <a:r>
              <a:rPr lang="en" sz="1000" dirty="0"/>
              <a:t>)):</a:t>
            </a:r>
            <a:endParaRPr sz="1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 </a:t>
            </a:r>
            <a:r>
              <a:rPr lang="en" sz="1000" dirty="0" err="1"/>
              <a:t>new_data.append</a:t>
            </a:r>
            <a:r>
              <a:rPr lang="en" sz="1000" dirty="0"/>
              <a:t>(sub("[^a-</a:t>
            </a:r>
            <a:r>
              <a:rPr lang="en" sz="1000" dirty="0" err="1"/>
              <a:t>zA</a:t>
            </a:r>
            <a:r>
              <a:rPr lang="en" sz="1000" dirty="0"/>
              <a:t>-Z]", " ", </a:t>
            </a:r>
            <a:r>
              <a:rPr lang="en" sz="1000" dirty="0" err="1"/>
              <a:t>newsgroups_train.data</a:t>
            </a:r>
            <a:r>
              <a:rPr lang="en" sz="1000" dirty="0"/>
              <a:t>[</a:t>
            </a:r>
            <a:r>
              <a:rPr lang="en" sz="1000" dirty="0" err="1"/>
              <a:t>i</a:t>
            </a:r>
            <a:r>
              <a:rPr lang="en" sz="1000" dirty="0"/>
              <a:t>]))</a:t>
            </a:r>
            <a:endParaRPr sz="1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err="1"/>
              <a:t>l</a:t>
            </a:r>
            <a:r>
              <a:rPr lang="en" sz="1000" dirty="0" err="1">
                <a:solidFill>
                  <a:srgbClr val="FF0000"/>
                </a:solidFill>
              </a:rPr>
              <a:t>owercase_data</a:t>
            </a:r>
            <a:r>
              <a:rPr lang="en" sz="1000" dirty="0">
                <a:solidFill>
                  <a:srgbClr val="FF0000"/>
                </a:solidFill>
              </a:rPr>
              <a:t> = []</a:t>
            </a:r>
            <a:endParaRPr sz="10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0000"/>
                </a:solidFill>
              </a:rPr>
              <a:t>for </a:t>
            </a:r>
            <a:r>
              <a:rPr lang="en" sz="1000" dirty="0" err="1">
                <a:solidFill>
                  <a:srgbClr val="FF0000"/>
                </a:solidFill>
              </a:rPr>
              <a:t>i</a:t>
            </a:r>
            <a:r>
              <a:rPr lang="en" sz="1000" dirty="0">
                <a:solidFill>
                  <a:srgbClr val="FF0000"/>
                </a:solidFill>
              </a:rPr>
              <a:t> in range(</a:t>
            </a:r>
            <a:r>
              <a:rPr lang="en" sz="1000" dirty="0" err="1">
                <a:solidFill>
                  <a:srgbClr val="FF0000"/>
                </a:solidFill>
              </a:rPr>
              <a:t>len</a:t>
            </a:r>
            <a:r>
              <a:rPr lang="en" sz="1000" dirty="0">
                <a:solidFill>
                  <a:srgbClr val="FF0000"/>
                </a:solidFill>
              </a:rPr>
              <a:t>(</a:t>
            </a:r>
            <a:r>
              <a:rPr lang="en" sz="1000" dirty="0" err="1">
                <a:solidFill>
                  <a:srgbClr val="FF0000"/>
                </a:solidFill>
              </a:rPr>
              <a:t>new_data</a:t>
            </a:r>
            <a:r>
              <a:rPr lang="en" sz="1000" dirty="0">
                <a:solidFill>
                  <a:srgbClr val="FF0000"/>
                </a:solidFill>
              </a:rPr>
              <a:t>)):</a:t>
            </a:r>
            <a:endParaRPr sz="10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0000"/>
                </a:solidFill>
              </a:rPr>
              <a:t>    </a:t>
            </a:r>
            <a:r>
              <a:rPr lang="en" sz="1000" dirty="0" err="1">
                <a:solidFill>
                  <a:srgbClr val="FF0000"/>
                </a:solidFill>
              </a:rPr>
              <a:t>lowercase_data.append</a:t>
            </a:r>
            <a:r>
              <a:rPr lang="en" sz="1000" dirty="0">
                <a:solidFill>
                  <a:srgbClr val="FF0000"/>
                </a:solidFill>
              </a:rPr>
              <a:t>(</a:t>
            </a:r>
            <a:r>
              <a:rPr lang="en" sz="1000" dirty="0" err="1">
                <a:solidFill>
                  <a:srgbClr val="FF0000"/>
                </a:solidFill>
              </a:rPr>
              <a:t>new_data</a:t>
            </a:r>
            <a:r>
              <a:rPr lang="en" sz="1000" dirty="0">
                <a:solidFill>
                  <a:srgbClr val="FF0000"/>
                </a:solidFill>
              </a:rPr>
              <a:t>[</a:t>
            </a:r>
            <a:r>
              <a:rPr lang="en" sz="1000" dirty="0" err="1">
                <a:solidFill>
                  <a:srgbClr val="FF0000"/>
                </a:solidFill>
              </a:rPr>
              <a:t>i</a:t>
            </a:r>
            <a:r>
              <a:rPr lang="en" sz="1000" dirty="0">
                <a:solidFill>
                  <a:srgbClr val="FF0000"/>
                </a:solidFill>
              </a:rPr>
              <a:t>].lower())</a:t>
            </a:r>
            <a:endParaRPr sz="10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err="1">
                <a:solidFill>
                  <a:srgbClr val="FF0000"/>
                </a:solidFill>
              </a:rPr>
              <a:t>stemmed_data</a:t>
            </a:r>
            <a:r>
              <a:rPr lang="en" sz="1000" dirty="0">
                <a:solidFill>
                  <a:srgbClr val="FF0000"/>
                </a:solidFill>
              </a:rPr>
              <a:t> = []</a:t>
            </a:r>
            <a:endParaRPr sz="10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0000"/>
                </a:solidFill>
              </a:rPr>
              <a:t>for </a:t>
            </a:r>
            <a:r>
              <a:rPr lang="en" sz="1000" dirty="0" err="1">
                <a:solidFill>
                  <a:srgbClr val="FF0000"/>
                </a:solidFill>
              </a:rPr>
              <a:t>i</a:t>
            </a:r>
            <a:r>
              <a:rPr lang="en" sz="1000" dirty="0">
                <a:solidFill>
                  <a:srgbClr val="FF0000"/>
                </a:solidFill>
              </a:rPr>
              <a:t> in range(</a:t>
            </a:r>
            <a:r>
              <a:rPr lang="en" sz="1000" dirty="0" err="1">
                <a:solidFill>
                  <a:srgbClr val="FF0000"/>
                </a:solidFill>
              </a:rPr>
              <a:t>len</a:t>
            </a:r>
            <a:r>
              <a:rPr lang="en" sz="1000" dirty="0">
                <a:solidFill>
                  <a:srgbClr val="FF0000"/>
                </a:solidFill>
              </a:rPr>
              <a:t>(</a:t>
            </a:r>
            <a:r>
              <a:rPr lang="en" sz="1000" dirty="0" err="1">
                <a:solidFill>
                  <a:srgbClr val="FF0000"/>
                </a:solidFill>
              </a:rPr>
              <a:t>lowercase_data</a:t>
            </a:r>
            <a:r>
              <a:rPr lang="en" sz="1000" dirty="0">
                <a:solidFill>
                  <a:srgbClr val="FF0000"/>
                </a:solidFill>
              </a:rPr>
              <a:t>)):</a:t>
            </a:r>
            <a:endParaRPr sz="10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0000"/>
                </a:solidFill>
              </a:rPr>
              <a:t>    words = </a:t>
            </a:r>
            <a:r>
              <a:rPr lang="en" sz="1000" dirty="0" err="1">
                <a:solidFill>
                  <a:srgbClr val="FF0000"/>
                </a:solidFill>
              </a:rPr>
              <a:t>lowercase_data</a:t>
            </a:r>
            <a:r>
              <a:rPr lang="en" sz="1000" dirty="0">
                <a:solidFill>
                  <a:srgbClr val="FF0000"/>
                </a:solidFill>
              </a:rPr>
              <a:t>[</a:t>
            </a:r>
            <a:r>
              <a:rPr lang="en" sz="1000" dirty="0" err="1">
                <a:solidFill>
                  <a:srgbClr val="FF0000"/>
                </a:solidFill>
              </a:rPr>
              <a:t>i</a:t>
            </a:r>
            <a:r>
              <a:rPr lang="en" sz="1000" dirty="0">
                <a:solidFill>
                  <a:srgbClr val="FF0000"/>
                </a:solidFill>
              </a:rPr>
              <a:t>].split()</a:t>
            </a:r>
            <a:endParaRPr sz="10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0000"/>
                </a:solidFill>
              </a:rPr>
              <a:t>    </a:t>
            </a:r>
            <a:r>
              <a:rPr lang="en" sz="1000" dirty="0" err="1">
                <a:solidFill>
                  <a:srgbClr val="FF0000"/>
                </a:solidFill>
              </a:rPr>
              <a:t>stemmed_words</a:t>
            </a:r>
            <a:r>
              <a:rPr lang="en" sz="1000" dirty="0">
                <a:solidFill>
                  <a:srgbClr val="FF0000"/>
                </a:solidFill>
              </a:rPr>
              <a:t> = []</a:t>
            </a:r>
            <a:endParaRPr sz="10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0000"/>
                </a:solidFill>
              </a:rPr>
              <a:t>    for w in words:</a:t>
            </a:r>
            <a:endParaRPr sz="10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0000"/>
                </a:solidFill>
              </a:rPr>
              <a:t>        </a:t>
            </a:r>
            <a:r>
              <a:rPr lang="en" sz="1000" dirty="0" err="1">
                <a:solidFill>
                  <a:srgbClr val="FF0000"/>
                </a:solidFill>
              </a:rPr>
              <a:t>stemmed_words.append</a:t>
            </a:r>
            <a:r>
              <a:rPr lang="en" sz="1000" dirty="0">
                <a:solidFill>
                  <a:srgbClr val="FF0000"/>
                </a:solidFill>
              </a:rPr>
              <a:t>(</a:t>
            </a:r>
            <a:r>
              <a:rPr lang="en" sz="1000" dirty="0" err="1">
                <a:solidFill>
                  <a:srgbClr val="FF0000"/>
                </a:solidFill>
              </a:rPr>
              <a:t>stemmer.stem</a:t>
            </a:r>
            <a:r>
              <a:rPr lang="en" sz="1000" dirty="0">
                <a:solidFill>
                  <a:srgbClr val="FF0000"/>
                </a:solidFill>
              </a:rPr>
              <a:t>(w))</a:t>
            </a:r>
            <a:endParaRPr sz="10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0000"/>
                </a:solidFill>
              </a:rPr>
              <a:t>    </a:t>
            </a:r>
            <a:r>
              <a:rPr lang="en" sz="1000" dirty="0" err="1">
                <a:solidFill>
                  <a:srgbClr val="FF0000"/>
                </a:solidFill>
              </a:rPr>
              <a:t>stemmed_data.append</a:t>
            </a:r>
            <a:r>
              <a:rPr lang="en" sz="1000" dirty="0">
                <a:solidFill>
                  <a:srgbClr val="FF0000"/>
                </a:solidFill>
              </a:rPr>
              <a:t>(" ".join(</a:t>
            </a:r>
            <a:r>
              <a:rPr lang="en" sz="1000" dirty="0" err="1">
                <a:solidFill>
                  <a:srgbClr val="FF0000"/>
                </a:solidFill>
              </a:rPr>
              <a:t>stemmed_words</a:t>
            </a:r>
            <a:r>
              <a:rPr lang="en" sz="1000" dirty="0">
                <a:solidFill>
                  <a:srgbClr val="FF0000"/>
                </a:solidFill>
              </a:rPr>
              <a:t>))</a:t>
            </a:r>
            <a:endParaRPr sz="10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Shape 182"/>
          <p:cNvSpPr txBox="1"/>
          <p:nvPr/>
        </p:nvSpPr>
        <p:spPr>
          <a:xfrm>
            <a:off x="6156900" y="3484450"/>
            <a:ext cx="27807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docarray shape: (1058, </a:t>
            </a:r>
            <a:r>
              <a:rPr lang="en">
                <a:solidFill>
                  <a:srgbClr val="FF0000"/>
                </a:solidFill>
              </a:rPr>
              <a:t>8631</a:t>
            </a:r>
            <a:r>
              <a:rPr lang="en"/>
              <a:t>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4024850" y="772675"/>
            <a:ext cx="5005200" cy="100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 err="1">
                <a:solidFill>
                  <a:schemeClr val="dk1"/>
                </a:solidFill>
              </a:rPr>
              <a:t>vectorizer</a:t>
            </a:r>
            <a:r>
              <a:rPr lang="en" sz="1000" dirty="0">
                <a:solidFill>
                  <a:schemeClr val="dk1"/>
                </a:solidFill>
              </a:rPr>
              <a:t> = </a:t>
            </a:r>
            <a:r>
              <a:rPr lang="en" sz="1000" dirty="0" err="1">
                <a:solidFill>
                  <a:schemeClr val="dk1"/>
                </a:solidFill>
              </a:rPr>
              <a:t>CountVectorizer</a:t>
            </a:r>
            <a:r>
              <a:rPr lang="en" sz="1000" dirty="0">
                <a:solidFill>
                  <a:schemeClr val="dk1"/>
                </a:solidFill>
              </a:rPr>
              <a:t>(analyzer = "word", binary = True, </a:t>
            </a:r>
            <a:r>
              <a:rPr lang="en" sz="1000" dirty="0" err="1">
                <a:solidFill>
                  <a:schemeClr val="dk1"/>
                </a:solidFill>
              </a:rPr>
              <a:t>min_df</a:t>
            </a:r>
            <a:r>
              <a:rPr lang="en" sz="1000" dirty="0">
                <a:solidFill>
                  <a:schemeClr val="dk1"/>
                </a:solidFill>
              </a:rPr>
              <a:t>=2)</a:t>
            </a:r>
            <a:endParaRPr sz="10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 err="1">
                <a:solidFill>
                  <a:schemeClr val="dk1"/>
                </a:solidFill>
              </a:rPr>
              <a:t>docarray</a:t>
            </a:r>
            <a:r>
              <a:rPr lang="en" sz="1000" dirty="0">
                <a:solidFill>
                  <a:schemeClr val="dk1"/>
                </a:solidFill>
              </a:rPr>
              <a:t> = </a:t>
            </a:r>
            <a:r>
              <a:rPr lang="en" sz="1000" dirty="0" err="1">
                <a:solidFill>
                  <a:schemeClr val="dk1"/>
                </a:solidFill>
              </a:rPr>
              <a:t>vectorizer.fit_transform</a:t>
            </a:r>
            <a:r>
              <a:rPr lang="en" sz="1000" dirty="0">
                <a:solidFill>
                  <a:schemeClr val="dk1"/>
                </a:solidFill>
              </a:rPr>
              <a:t>(</a:t>
            </a:r>
            <a:r>
              <a:rPr lang="en" sz="1000" dirty="0" err="1">
                <a:solidFill>
                  <a:schemeClr val="dk1"/>
                </a:solidFill>
              </a:rPr>
              <a:t>stemmed_data</a:t>
            </a:r>
            <a:r>
              <a:rPr lang="en" sz="1000" dirty="0">
                <a:solidFill>
                  <a:schemeClr val="dk1"/>
                </a:solidFill>
              </a:rPr>
              <a:t>).</a:t>
            </a:r>
            <a:r>
              <a:rPr lang="en" sz="1000" dirty="0" err="1">
                <a:solidFill>
                  <a:schemeClr val="dk1"/>
                </a:solidFill>
              </a:rPr>
              <a:t>toarray</a:t>
            </a:r>
            <a:r>
              <a:rPr lang="en" sz="1000" dirty="0">
                <a:solidFill>
                  <a:schemeClr val="dk1"/>
                </a:solidFill>
              </a:rPr>
              <a:t>()</a:t>
            </a:r>
            <a:endParaRPr sz="10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 err="1">
                <a:solidFill>
                  <a:schemeClr val="dk1"/>
                </a:solidFill>
              </a:rPr>
              <a:t>coords</a:t>
            </a:r>
            <a:r>
              <a:rPr lang="en" sz="1000" dirty="0">
                <a:solidFill>
                  <a:schemeClr val="dk1"/>
                </a:solidFill>
              </a:rPr>
              <a:t> = </a:t>
            </a:r>
            <a:r>
              <a:rPr lang="en" sz="1000" dirty="0" err="1">
                <a:solidFill>
                  <a:schemeClr val="dk1"/>
                </a:solidFill>
              </a:rPr>
              <a:t>vectorizer.get_feature_names</a:t>
            </a:r>
            <a:r>
              <a:rPr lang="en" sz="1000" dirty="0">
                <a:solidFill>
                  <a:schemeClr val="dk1"/>
                </a:solidFill>
              </a:rPr>
              <a:t>()</a:t>
            </a:r>
            <a:endParaRPr sz="10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print(</a:t>
            </a:r>
            <a:r>
              <a:rPr lang="en" sz="1000" dirty="0" err="1">
                <a:solidFill>
                  <a:schemeClr val="dk1"/>
                </a:solidFill>
              </a:rPr>
              <a:t>coords</a:t>
            </a:r>
            <a:r>
              <a:rPr lang="en" sz="1000" dirty="0">
                <a:solidFill>
                  <a:schemeClr val="dk1"/>
                </a:solidFill>
              </a:rPr>
              <a:t>[:10])</a:t>
            </a:r>
            <a:endParaRPr sz="10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</a:rPr>
              <a:t>print("</a:t>
            </a:r>
            <a:r>
              <a:rPr lang="en" sz="1000" dirty="0" err="1">
                <a:solidFill>
                  <a:schemeClr val="dk1"/>
                </a:solidFill>
              </a:rPr>
              <a:t>docarray</a:t>
            </a:r>
            <a:r>
              <a:rPr lang="en" sz="1000" dirty="0">
                <a:solidFill>
                  <a:schemeClr val="dk1"/>
                </a:solidFill>
              </a:rPr>
              <a:t> shape: {}".format(</a:t>
            </a:r>
            <a:r>
              <a:rPr lang="en" sz="1000" dirty="0" err="1">
                <a:solidFill>
                  <a:schemeClr val="dk1"/>
                </a:solidFill>
              </a:rPr>
              <a:t>docarray.shape</a:t>
            </a:r>
            <a:r>
              <a:rPr lang="en" sz="1000" dirty="0">
                <a:solidFill>
                  <a:schemeClr val="dk1"/>
                </a:solidFill>
              </a:rPr>
              <a:t>))</a:t>
            </a:r>
            <a:endParaRPr sz="10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all of these cases we want to extract meaning from the unstructured text: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Perhaps we want to do classification (medical records - high risk/low risk)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Perhaps we want to do a topic analysis of the twitter feeds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Perhaps we would like to construct a recommendation engine for news feeds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Regardless, what the task, we need to convert the unstructured text into something that we can work with and perhaps most importantly, our models can work with.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☞ The </a:t>
            </a:r>
            <a:r>
              <a:rPr lang="en" u="sng"/>
              <a:t>Vector Model</a:t>
            </a:r>
            <a:r>
              <a:rPr lang="en"/>
              <a:t> of text (sometimes called the Bag-of-Words model)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Data</a:t>
            </a:r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few coordinates are now: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['aa', 'aammmaaaazzzzzziinnnnggggg', 'aaron', 'ab', </a:t>
            </a:r>
            <a:r>
              <a:rPr lang="en">
                <a:solidFill>
                  <a:srgbClr val="FF0000"/>
                </a:solidFill>
              </a:rPr>
              <a:t>'abandon'</a:t>
            </a:r>
            <a:r>
              <a:rPr lang="en"/>
              <a:t>, 'abbey', 'abc', 'abdkw', 'abett', 'abid']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Data	</a:t>
            </a: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now compute the distance between our documents in the 8000+ dimensional space: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0          1          2          3          4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0   0.000000  11.916375  12.806248  13.638182  11.445523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1  11.916375   0.000000  12.328828  13.490738  11.000000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2  12.806248  12.328828   0.000000  14.071247  11.789826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3  13.638182  13.490738  14.071247   0.000000  13.000000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4  11.445523  11.000000  11.789826  13.000000   0.000000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Vector Model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vector model converts a document with unstructured text into a point in an n-dimensional coordinate system where the coordinate system is defined by the words contained in the text.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Consider: </a:t>
            </a:r>
            <a:r>
              <a:rPr lang="en" i="1"/>
              <a:t>the quick brown fox jumps over the lazy dog</a:t>
            </a:r>
            <a:endParaRPr i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consider this text to be represented as point in the coordinate system (rearranged in alphabetical order):</a:t>
            </a:r>
            <a:endParaRPr/>
          </a:p>
          <a:p>
            <a:pPr marL="0" lvl="0" indent="45720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(brown,dog,fox,jumps,lazy,over,quick,the)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Vector Model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178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Let’s consider the fact that we have multiple documents:</a:t>
            </a:r>
            <a:endParaRPr sz="1400"/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Doc 1: </a:t>
            </a:r>
            <a:r>
              <a:rPr lang="en" sz="1400" i="1"/>
              <a:t>the quick brown fox jumps over the lazy dog</a:t>
            </a:r>
            <a:br>
              <a:rPr lang="en" sz="1400" i="1"/>
            </a:br>
            <a:r>
              <a:rPr lang="en" sz="1400" i="1"/>
              <a:t>	</a:t>
            </a:r>
            <a:r>
              <a:rPr lang="en" sz="1400"/>
              <a:t>Doc 2: </a:t>
            </a:r>
            <a:r>
              <a:rPr lang="en" sz="1400" i="1"/>
              <a:t>Rudi is a lazy brown dog</a:t>
            </a:r>
            <a:endParaRPr sz="1400" i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 order to have both documents appear in our vector model we have to extend the coordinate system as the </a:t>
            </a:r>
            <a:r>
              <a:rPr lang="en" sz="1400" u="sng"/>
              <a:t>union</a:t>
            </a:r>
            <a:r>
              <a:rPr lang="en" sz="1400"/>
              <a:t> of all the words appearing in doc 1 and in doc 2: </a:t>
            </a:r>
            <a:endParaRPr sz="1400"/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(a,brown,dog,fox,is,jumps,lazy,over,quick,rudi,the)</a:t>
            </a:r>
            <a:endParaRPr sz="1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Now we can represent the documents as vectors in this coordinate system:</a:t>
            </a:r>
            <a:endParaRPr sz="1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Doc 1: (0,1,1,1,0,1,1,1,1,0,1)</a:t>
            </a:r>
            <a:br>
              <a:rPr lang="en" sz="1400"/>
            </a:br>
            <a:r>
              <a:rPr lang="en" sz="1400"/>
              <a:t>	Doc 2: (1,1,1,0,1,0,1,0,0,1,0)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74" name="Shape 74" descr="429px-Rectangular_coordinates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4125" y="2738350"/>
            <a:ext cx="2330575" cy="2308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Vector Model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nice thing about this vector representation is that we can start doing mathematics on text!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Consider adding another document to our collection: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Doc 3: </a:t>
            </a:r>
            <a:r>
              <a:rPr lang="en" i="1"/>
              <a:t>Princess jumps over the dog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Vector Model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have the following: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Doc 1: </a:t>
            </a:r>
            <a:r>
              <a:rPr lang="en" sz="1400" i="1"/>
              <a:t>the quick brown fox jumps over the lazy dog</a:t>
            </a:r>
            <a:br>
              <a:rPr lang="en" sz="1400" i="1"/>
            </a:br>
            <a:r>
              <a:rPr lang="en" sz="1400"/>
              <a:t>Doc 2: </a:t>
            </a:r>
            <a:r>
              <a:rPr lang="en" sz="1400" i="1"/>
              <a:t>Rudi is a lazy brown dog</a:t>
            </a:r>
            <a:br>
              <a:rPr lang="en" sz="1400" i="1"/>
            </a:br>
            <a:r>
              <a:rPr lang="en" sz="1400"/>
              <a:t>Doc 3: </a:t>
            </a:r>
            <a:r>
              <a:rPr lang="en" sz="1400" i="1"/>
              <a:t>Princess jumps over the lazy dog</a:t>
            </a:r>
            <a:endParaRPr sz="1400" i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 coordinate system has the following coordinates:</a:t>
            </a:r>
            <a:br>
              <a:rPr lang="en"/>
            </a:br>
            <a:r>
              <a:rPr lang="en"/>
              <a:t>	 </a:t>
            </a:r>
            <a:r>
              <a:rPr lang="en" sz="1400"/>
              <a:t>(a,brown,dog,fox,is,jumps,lazy,over,</a:t>
            </a:r>
            <a:r>
              <a:rPr lang="en" sz="1400">
                <a:solidFill>
                  <a:srgbClr val="FF0000"/>
                </a:solidFill>
              </a:rPr>
              <a:t>princess</a:t>
            </a:r>
            <a:r>
              <a:rPr lang="en" sz="1400"/>
              <a:t>,quick,rudi,the)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 our vectors: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Doc 1: (0,1,1,1,0,1,1,1,0,1,0,1)</a:t>
            </a:r>
            <a:br>
              <a:rPr lang="en" sz="1400"/>
            </a:br>
            <a:r>
              <a:rPr lang="en" sz="1400"/>
              <a:t>	Doc 2: (1,1,1,0,1,0,1,0,0,0,1,0)</a:t>
            </a:r>
            <a:br>
              <a:rPr lang="en" sz="1400"/>
            </a:br>
            <a:r>
              <a:rPr lang="en" sz="1400"/>
              <a:t>	Doc 3: (0,0,1,0,0,1,1,1,1,0,0,1)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Vector Model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our vector model of the three docs we ask the question: </a:t>
            </a:r>
            <a:endParaRPr/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/>
              <a:t>Is doc2 or doc3 more similar to doc1?</a:t>
            </a:r>
            <a:endParaRPr i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answer this question by considering the Euclidean distances doc1⇔doc2 and doc1⇔doc3 in our coordinate system. 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Euclidean distance </a:t>
            </a:r>
            <a:r>
              <a:rPr lang="en" b="1"/>
              <a:t>d</a:t>
            </a:r>
            <a:r>
              <a:rPr lang="en"/>
              <a:t> in n-dimensional space between two points </a:t>
            </a:r>
            <a:r>
              <a:rPr lang="en" b="1"/>
              <a:t>p</a:t>
            </a:r>
            <a:r>
              <a:rPr lang="en"/>
              <a:t> and </a:t>
            </a:r>
            <a:r>
              <a:rPr lang="en" b="1"/>
              <a:t>q</a:t>
            </a:r>
            <a:r>
              <a:rPr lang="en"/>
              <a:t> is defined as:</a:t>
            </a:r>
            <a:endParaRPr/>
          </a:p>
        </p:txBody>
      </p:sp>
      <p:pic>
        <p:nvPicPr>
          <p:cNvPr id="93" name="Shape 93" descr="euclidea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900" y="3808663"/>
            <a:ext cx="478155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Vector Model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case we are dealing with a 12-dimensional space.  To answer our question which doc is more similar to doc1 we compute: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d(doc1,doc2) = sqrt((0-1)</a:t>
            </a:r>
            <a:r>
              <a:rPr lang="en" sz="1200" baseline="30000"/>
              <a:t>2</a:t>
            </a:r>
            <a:r>
              <a:rPr lang="en" sz="1200"/>
              <a:t>+(1-1)</a:t>
            </a:r>
            <a:r>
              <a:rPr lang="en" sz="1200" baseline="30000"/>
              <a:t>2</a:t>
            </a:r>
            <a:r>
              <a:rPr lang="en" sz="1200"/>
              <a:t>+(1-1)</a:t>
            </a:r>
            <a:r>
              <a:rPr lang="en" sz="1200" baseline="30000"/>
              <a:t>2</a:t>
            </a:r>
            <a:r>
              <a:rPr lang="en" sz="1200"/>
              <a:t>+(1-0)</a:t>
            </a:r>
            <a:r>
              <a:rPr lang="en" sz="1200" baseline="30000"/>
              <a:t>2</a:t>
            </a:r>
            <a:r>
              <a:rPr lang="en" sz="1200"/>
              <a:t>+(0-1)</a:t>
            </a:r>
            <a:r>
              <a:rPr lang="en" sz="1200" baseline="30000"/>
              <a:t>2</a:t>
            </a:r>
            <a:r>
              <a:rPr lang="en" sz="1200"/>
              <a:t>+(1-0)</a:t>
            </a:r>
            <a:r>
              <a:rPr lang="en" sz="1200" baseline="30000"/>
              <a:t>2</a:t>
            </a:r>
            <a:r>
              <a:rPr lang="en" sz="1200"/>
              <a:t>+(1-1)</a:t>
            </a:r>
            <a:r>
              <a:rPr lang="en" sz="1200" baseline="30000"/>
              <a:t>2</a:t>
            </a:r>
            <a:r>
              <a:rPr lang="en" sz="1200"/>
              <a:t>+(1-0)</a:t>
            </a:r>
            <a:r>
              <a:rPr lang="en" sz="1200" baseline="30000"/>
              <a:t>2</a:t>
            </a:r>
            <a:r>
              <a:rPr lang="en" sz="1200"/>
              <a:t>+(0-0)</a:t>
            </a:r>
            <a:r>
              <a:rPr lang="en" sz="1200" baseline="30000"/>
              <a:t>2</a:t>
            </a:r>
            <a:r>
              <a:rPr lang="en" sz="1200"/>
              <a:t>+(1-0)</a:t>
            </a:r>
            <a:r>
              <a:rPr lang="en" sz="1200" baseline="30000"/>
              <a:t>2</a:t>
            </a:r>
            <a:r>
              <a:rPr lang="en" sz="1200"/>
              <a:t>+(0-1)</a:t>
            </a:r>
            <a:r>
              <a:rPr lang="en" sz="1200" baseline="30000"/>
              <a:t>2</a:t>
            </a:r>
            <a:r>
              <a:rPr lang="en" sz="1200"/>
              <a:t>+(1-0)</a:t>
            </a:r>
            <a:r>
              <a:rPr lang="en" sz="1200" baseline="30000"/>
              <a:t>2</a:t>
            </a:r>
            <a:r>
              <a:rPr lang="en" sz="1200"/>
              <a:t>)</a:t>
            </a:r>
            <a:br>
              <a:rPr lang="en" sz="1200"/>
            </a:br>
            <a:r>
              <a:rPr lang="en" sz="1200"/>
              <a:t>                      = sqrt(1+0+0+1+1+1+0+1+0+1+1+1) = sqrt(8) = 2.8</a:t>
            </a:r>
            <a:endParaRPr sz="12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d(doc1,doc3) = sqrt((0-0)</a:t>
            </a:r>
            <a:r>
              <a:rPr lang="en" sz="1200" baseline="30000"/>
              <a:t>2</a:t>
            </a:r>
            <a:r>
              <a:rPr lang="en" sz="1200"/>
              <a:t>+(1-0)</a:t>
            </a:r>
            <a:r>
              <a:rPr lang="en" sz="1200" baseline="30000"/>
              <a:t>2</a:t>
            </a:r>
            <a:r>
              <a:rPr lang="en" sz="1200"/>
              <a:t>+(1-1)</a:t>
            </a:r>
            <a:r>
              <a:rPr lang="en" sz="1200" baseline="30000"/>
              <a:t>2</a:t>
            </a:r>
            <a:r>
              <a:rPr lang="en" sz="1200"/>
              <a:t>+(1-0)</a:t>
            </a:r>
            <a:r>
              <a:rPr lang="en" sz="1200" baseline="30000"/>
              <a:t>2</a:t>
            </a:r>
            <a:r>
              <a:rPr lang="en" sz="1200"/>
              <a:t>+(0-0)</a:t>
            </a:r>
            <a:r>
              <a:rPr lang="en" sz="1200" baseline="30000"/>
              <a:t>2</a:t>
            </a:r>
            <a:r>
              <a:rPr lang="en" sz="1200"/>
              <a:t>+(1-1)</a:t>
            </a:r>
            <a:r>
              <a:rPr lang="en" sz="1200" baseline="30000"/>
              <a:t>2</a:t>
            </a:r>
            <a:r>
              <a:rPr lang="en" sz="1200"/>
              <a:t>+(1-1)</a:t>
            </a:r>
            <a:r>
              <a:rPr lang="en" sz="1200" baseline="30000"/>
              <a:t>2</a:t>
            </a:r>
            <a:r>
              <a:rPr lang="en" sz="1200"/>
              <a:t>+(1-1)</a:t>
            </a:r>
            <a:r>
              <a:rPr lang="en" sz="1200" baseline="30000"/>
              <a:t>2</a:t>
            </a:r>
            <a:r>
              <a:rPr lang="en" sz="1200"/>
              <a:t>+(0-1)</a:t>
            </a:r>
            <a:r>
              <a:rPr lang="en" sz="1200" baseline="30000"/>
              <a:t>2</a:t>
            </a:r>
            <a:r>
              <a:rPr lang="en" sz="1200"/>
              <a:t>+(1-0)</a:t>
            </a:r>
            <a:r>
              <a:rPr lang="en" sz="1200" baseline="30000"/>
              <a:t>2</a:t>
            </a:r>
            <a:r>
              <a:rPr lang="en" sz="1200"/>
              <a:t>+(0-0)</a:t>
            </a:r>
            <a:r>
              <a:rPr lang="en" sz="1200" baseline="30000"/>
              <a:t>2</a:t>
            </a:r>
            <a:r>
              <a:rPr lang="en" sz="1200"/>
              <a:t>+(1-1)</a:t>
            </a:r>
            <a:r>
              <a:rPr lang="en" sz="1200" baseline="30000"/>
              <a:t>2</a:t>
            </a:r>
            <a:r>
              <a:rPr lang="en" sz="1200"/>
              <a:t>)</a:t>
            </a:r>
            <a:br>
              <a:rPr lang="en" sz="1200"/>
            </a:br>
            <a:r>
              <a:rPr lang="en" sz="1200"/>
              <a:t>                      = sqrt(0+1+0+1+0+0+0+0+1+1+0+0) = sqrt(4) = 2.0</a:t>
            </a:r>
            <a:endParaRPr sz="12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So, doc3 is more similar to doc1 than doc2: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Doc 1: </a:t>
            </a:r>
            <a:r>
              <a:rPr lang="en" sz="1400" i="1"/>
              <a:t>the quick brown fox jumps over the lazy dog</a:t>
            </a:r>
            <a:br>
              <a:rPr lang="en" sz="1400" i="1"/>
            </a:br>
            <a:r>
              <a:rPr lang="en" sz="1400"/>
              <a:t>Doc 2: </a:t>
            </a:r>
            <a:r>
              <a:rPr lang="en" sz="1400" i="1"/>
              <a:t>Rudi is a lazy brown dog</a:t>
            </a:r>
            <a:br>
              <a:rPr lang="en" sz="1400" i="1"/>
            </a:br>
            <a:r>
              <a:rPr lang="en" sz="1400"/>
              <a:t>Doc 3: </a:t>
            </a:r>
            <a:r>
              <a:rPr lang="en" sz="1400" i="1"/>
              <a:t>Princess jumps over the lazy dog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</a:t>
            </a:r>
            <a:endParaRPr sz="1400"/>
          </a:p>
        </p:txBody>
      </p:sp>
      <p:sp>
        <p:nvSpPr>
          <p:cNvPr id="100" name="Shape 100"/>
          <p:cNvSpPr txBox="1"/>
          <p:nvPr/>
        </p:nvSpPr>
        <p:spPr>
          <a:xfrm>
            <a:off x="5902625" y="307625"/>
            <a:ext cx="2989200" cy="847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Doc 1: (0,1,1,1,0,1,1,1,0,1,0,1)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Doc 2: (1,1,1,0,1,0,1,0,0,0,1,0)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Doc 3: (0,0,1,0,0,1,1,1,1,0,0,1)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Vector Model</a:t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315300" y="1057350"/>
            <a:ext cx="6684600" cy="394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import pandas</a:t>
            </a:r>
            <a:br>
              <a:rPr lang="en" sz="1200" dirty="0"/>
            </a:br>
            <a:r>
              <a:rPr lang="en" sz="1200" dirty="0"/>
              <a:t>from </a:t>
            </a:r>
            <a:r>
              <a:rPr lang="en" sz="1200" dirty="0" err="1"/>
              <a:t>sklearn.feature_extraction.text</a:t>
            </a:r>
            <a:r>
              <a:rPr lang="en" sz="1200" dirty="0"/>
              <a:t> import </a:t>
            </a:r>
            <a:r>
              <a:rPr lang="en" sz="1200" dirty="0" err="1">
                <a:solidFill>
                  <a:srgbClr val="FF0000"/>
                </a:solidFill>
              </a:rPr>
              <a:t>CountVectorizer</a:t>
            </a:r>
            <a:r>
              <a:rPr lang="en" sz="1200" dirty="0"/>
              <a:t/>
            </a:r>
            <a:br>
              <a:rPr lang="en" sz="1200" dirty="0"/>
            </a:br>
            <a:r>
              <a:rPr lang="en" sz="1200" dirty="0"/>
              <a:t>from </a:t>
            </a:r>
            <a:r>
              <a:rPr lang="en" sz="1200" dirty="0" err="1"/>
              <a:t>sklearn.metrics.pairwise</a:t>
            </a:r>
            <a:r>
              <a:rPr lang="en" sz="1200" dirty="0"/>
              <a:t> import </a:t>
            </a:r>
            <a:r>
              <a:rPr lang="en" sz="1200" dirty="0" err="1">
                <a:solidFill>
                  <a:srgbClr val="FF0000"/>
                </a:solidFill>
              </a:rPr>
              <a:t>euclidean_distances</a:t>
            </a:r>
            <a:r>
              <a:rPr lang="en" sz="1200" dirty="0"/>
              <a:t/>
            </a:r>
            <a:br>
              <a:rPr lang="en" sz="1200" dirty="0"/>
            </a:br>
            <a:r>
              <a:rPr lang="en" sz="1200" dirty="0"/>
              <a:t/>
            </a:r>
            <a:br>
              <a:rPr lang="en" sz="1200" dirty="0"/>
            </a:br>
            <a:r>
              <a:rPr lang="en" sz="1200" dirty="0" err="1"/>
              <a:t>doc_names</a:t>
            </a:r>
            <a:r>
              <a:rPr lang="en" sz="1200" dirty="0"/>
              <a:t> = ["doc1", "doc2", "doc3"]</a:t>
            </a:r>
            <a:br>
              <a:rPr lang="en" sz="1200" dirty="0"/>
            </a:br>
            <a:r>
              <a:rPr lang="en" sz="1200" dirty="0"/>
              <a:t>docs = ["the quick brown fox jumps over the lazy dog",</a:t>
            </a:r>
            <a:br>
              <a:rPr lang="en" sz="1200" dirty="0"/>
            </a:br>
            <a:r>
              <a:rPr lang="en" sz="1200" dirty="0"/>
              <a:t>        "Rudi is a lazy brown dog",</a:t>
            </a:r>
            <a:br>
              <a:rPr lang="en" sz="1200" dirty="0"/>
            </a:br>
            <a:r>
              <a:rPr lang="en" sz="1200" dirty="0"/>
              <a:t>        "Princess jumps over the lazy dog"]</a:t>
            </a:r>
            <a:br>
              <a:rPr lang="en" sz="1200" dirty="0"/>
            </a:br>
            <a:r>
              <a:rPr lang="en" sz="1200" dirty="0"/>
              <a:t/>
            </a:r>
            <a:br>
              <a:rPr lang="en" sz="1200" dirty="0"/>
            </a:br>
            <a:r>
              <a:rPr lang="en" sz="1200" dirty="0"/>
              <a:t># process documents                                                                                               </a:t>
            </a:r>
            <a:br>
              <a:rPr lang="en" sz="1200" dirty="0"/>
            </a:br>
            <a:r>
              <a:rPr lang="en" sz="1200" dirty="0" err="1"/>
              <a:t>vectorizer</a:t>
            </a:r>
            <a:r>
              <a:rPr lang="en" sz="1200" dirty="0"/>
              <a:t> = </a:t>
            </a:r>
            <a:r>
              <a:rPr lang="en" sz="1200" dirty="0" err="1">
                <a:solidFill>
                  <a:srgbClr val="FF0000"/>
                </a:solidFill>
              </a:rPr>
              <a:t>CountVectorizer</a:t>
            </a:r>
            <a:r>
              <a:rPr lang="en" sz="1200" dirty="0"/>
              <a:t>(analyzer = "word", binary = True)</a:t>
            </a:r>
            <a:br>
              <a:rPr lang="en" sz="1200" dirty="0"/>
            </a:br>
            <a:r>
              <a:rPr lang="en" sz="1200" dirty="0" err="1"/>
              <a:t>docarray</a:t>
            </a:r>
            <a:r>
              <a:rPr lang="en" sz="1200" dirty="0"/>
              <a:t> = </a:t>
            </a:r>
            <a:r>
              <a:rPr lang="en" sz="1200" dirty="0" err="1"/>
              <a:t>vectorizer.fit_transform</a:t>
            </a:r>
            <a:r>
              <a:rPr lang="en" sz="1200" dirty="0"/>
              <a:t>(docs).</a:t>
            </a:r>
            <a:r>
              <a:rPr lang="en" sz="1200" dirty="0" err="1"/>
              <a:t>toarray</a:t>
            </a:r>
            <a:r>
              <a:rPr lang="en" sz="1200" dirty="0"/>
              <a:t>()</a:t>
            </a:r>
            <a:br>
              <a:rPr lang="en" sz="1200" dirty="0"/>
            </a:br>
            <a:r>
              <a:rPr lang="en" sz="1200" dirty="0" err="1"/>
              <a:t>coords</a:t>
            </a:r>
            <a:r>
              <a:rPr lang="en" sz="1200" dirty="0"/>
              <a:t> = </a:t>
            </a:r>
            <a:r>
              <a:rPr lang="en" sz="1200" dirty="0" err="1"/>
              <a:t>vectorizer.get_feature_names</a:t>
            </a:r>
            <a:r>
              <a:rPr lang="en" sz="1200" dirty="0"/>
              <a:t>()</a:t>
            </a:r>
            <a:br>
              <a:rPr lang="en" sz="1200" dirty="0"/>
            </a:br>
            <a:r>
              <a:rPr lang="en" sz="1200" dirty="0" err="1"/>
              <a:t>docterm</a:t>
            </a:r>
            <a:r>
              <a:rPr lang="en" sz="1200" dirty="0"/>
              <a:t> = </a:t>
            </a:r>
            <a:r>
              <a:rPr lang="en" sz="1200" dirty="0" err="1"/>
              <a:t>pandas.DataFrame</a:t>
            </a:r>
            <a:r>
              <a:rPr lang="en" sz="1200" dirty="0"/>
              <a:t>(data=</a:t>
            </a:r>
            <a:r>
              <a:rPr lang="en" sz="1200" dirty="0" err="1"/>
              <a:t>docarray,index</a:t>
            </a:r>
            <a:r>
              <a:rPr lang="en" sz="1200" dirty="0"/>
              <a:t>=</a:t>
            </a:r>
            <a:r>
              <a:rPr lang="en" sz="1200" dirty="0" err="1"/>
              <a:t>doc_names,columns</a:t>
            </a:r>
            <a:r>
              <a:rPr lang="en" sz="1200" dirty="0"/>
              <a:t>=</a:t>
            </a:r>
            <a:r>
              <a:rPr lang="en" sz="1200" dirty="0" err="1"/>
              <a:t>coords</a:t>
            </a:r>
            <a:r>
              <a:rPr lang="en" sz="1200" dirty="0"/>
              <a:t>)</a:t>
            </a:r>
            <a:br>
              <a:rPr lang="en" sz="1200" dirty="0"/>
            </a:br>
            <a:r>
              <a:rPr lang="en" sz="1200" dirty="0"/>
              <a:t>print(</a:t>
            </a:r>
            <a:r>
              <a:rPr lang="en" sz="1200" dirty="0" err="1"/>
              <a:t>coords</a:t>
            </a:r>
            <a:r>
              <a:rPr lang="en" sz="1200" dirty="0"/>
              <a:t>)</a:t>
            </a:r>
            <a:br>
              <a:rPr lang="en" sz="1200" dirty="0"/>
            </a:br>
            <a:r>
              <a:rPr lang="en" sz="1200" dirty="0"/>
              <a:t>print(</a:t>
            </a:r>
            <a:r>
              <a:rPr lang="en" sz="1200" dirty="0" err="1"/>
              <a:t>docterm</a:t>
            </a:r>
            <a:r>
              <a:rPr lang="en" sz="1200" dirty="0"/>
              <a:t>)</a:t>
            </a:r>
            <a:br>
              <a:rPr lang="en" sz="1200" dirty="0"/>
            </a:br>
            <a:r>
              <a:rPr lang="en" sz="1200" dirty="0"/>
              <a:t/>
            </a:r>
            <a:br>
              <a:rPr lang="en" sz="1200" dirty="0"/>
            </a:br>
            <a:r>
              <a:rPr lang="en" sz="1200" dirty="0"/>
              <a:t># pairwise distances                                                                                                       </a:t>
            </a:r>
            <a:br>
              <a:rPr lang="en" sz="1200" dirty="0"/>
            </a:br>
            <a:r>
              <a:rPr lang="en" sz="1200" dirty="0"/>
              <a:t>distances = </a:t>
            </a:r>
            <a:r>
              <a:rPr lang="en" sz="1200" dirty="0" err="1">
                <a:solidFill>
                  <a:srgbClr val="FF0000"/>
                </a:solidFill>
              </a:rPr>
              <a:t>euclidean_distances</a:t>
            </a:r>
            <a:r>
              <a:rPr lang="en" sz="1200" dirty="0"/>
              <a:t>(</a:t>
            </a:r>
            <a:r>
              <a:rPr lang="en" sz="1200" dirty="0" err="1"/>
              <a:t>docterm</a:t>
            </a:r>
            <a:r>
              <a:rPr lang="en" sz="1200" dirty="0"/>
              <a:t>)</a:t>
            </a:r>
            <a:br>
              <a:rPr lang="en" sz="1200" dirty="0"/>
            </a:br>
            <a:r>
              <a:rPr lang="en" sz="1200" dirty="0" err="1"/>
              <a:t>distances_df</a:t>
            </a:r>
            <a:r>
              <a:rPr lang="en" sz="1200" dirty="0"/>
              <a:t> = </a:t>
            </a:r>
            <a:r>
              <a:rPr lang="en" sz="1200" dirty="0" err="1"/>
              <a:t>pandas.DataFrame</a:t>
            </a:r>
            <a:r>
              <a:rPr lang="en" sz="1200" dirty="0"/>
              <a:t>(data=distances, index=</a:t>
            </a:r>
            <a:r>
              <a:rPr lang="en" sz="1200" dirty="0" err="1"/>
              <a:t>doc_names</a:t>
            </a:r>
            <a:r>
              <a:rPr lang="en" sz="1200" dirty="0"/>
              <a:t>, columns=</a:t>
            </a:r>
            <a:r>
              <a:rPr lang="en" sz="1200" dirty="0" err="1"/>
              <a:t>doc_names</a:t>
            </a:r>
            <a:r>
              <a:rPr lang="en" sz="1200" dirty="0"/>
              <a:t>)</a:t>
            </a:r>
            <a:br>
              <a:rPr lang="en" sz="1200" dirty="0"/>
            </a:br>
            <a:r>
              <a:rPr lang="en" sz="1200" dirty="0"/>
              <a:t>print(</a:t>
            </a:r>
            <a:r>
              <a:rPr lang="en" sz="1200" dirty="0" err="1"/>
              <a:t>distances_df</a:t>
            </a:r>
            <a:r>
              <a:rPr lang="en" sz="1200" dirty="0"/>
              <a:t>)</a:t>
            </a:r>
            <a:br>
              <a:rPr lang="en" sz="1200" dirty="0"/>
            </a:b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4365</TotalTime>
  <Words>1251</Words>
  <Application>Microsoft Macintosh PowerPoint</Application>
  <PresentationFormat>On-screen Show (16:9)</PresentationFormat>
  <Paragraphs>198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Courier New</vt:lpstr>
      <vt:lpstr>Arial</vt:lpstr>
      <vt:lpstr>Simple Light</vt:lpstr>
      <vt:lpstr>Natural Language Processing (NLP)</vt:lpstr>
      <vt:lpstr>NLP</vt:lpstr>
      <vt:lpstr>The Vector Model</vt:lpstr>
      <vt:lpstr>The Vector Model</vt:lpstr>
      <vt:lpstr>The Vector Model</vt:lpstr>
      <vt:lpstr>The Vector Model</vt:lpstr>
      <vt:lpstr>The Vector Model</vt:lpstr>
      <vt:lpstr>The Vector Model</vt:lpstr>
      <vt:lpstr>The Vector Model</vt:lpstr>
      <vt:lpstr>The Vector Model</vt:lpstr>
      <vt:lpstr>Real World Data</vt:lpstr>
      <vt:lpstr>Real World Data</vt:lpstr>
      <vt:lpstr>Real World Data</vt:lpstr>
      <vt:lpstr>Real World Data</vt:lpstr>
      <vt:lpstr>Real World Data</vt:lpstr>
      <vt:lpstr>Real World Data</vt:lpstr>
      <vt:lpstr>Real World Data</vt:lpstr>
      <vt:lpstr>Stemming</vt:lpstr>
      <vt:lpstr>Real World Data</vt:lpstr>
      <vt:lpstr>Real World Data</vt:lpstr>
      <vt:lpstr>Real World Data 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(NLP)</dc:title>
  <cp:lastModifiedBy>Lutz Hamel</cp:lastModifiedBy>
  <cp:revision>4</cp:revision>
  <cp:lastPrinted>2019-04-15T10:47:11Z</cp:lastPrinted>
  <dcterms:modified xsi:type="dcterms:W3CDTF">2019-04-15T10:48:38Z</dcterms:modified>
</cp:coreProperties>
</file>