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GeorgeMcIntire/fake_real_news_dataset/blob/master/fake_or_real_news.csv.z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and Machine Learning	</a:t>
            </a:r>
            <a:endParaRPr/>
          </a:p>
        </p:txBody>
      </p:sp>
      <p:sp>
        <p:nvSpPr>
          <p:cNvPr id="55" name="Shape 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saw that we convert text document into a ‘vector model’ (bag-of-words)</a:t>
            </a:r>
            <a:endParaRPr/>
          </a:p>
          <a:p>
            <a:pPr marL="0" lvl="0" indent="0">
              <a:spcBef>
                <a:spcPts val="1600"/>
              </a:spcBef>
              <a:spcAft>
                <a:spcPts val="0"/>
              </a:spcAft>
              <a:buNone/>
            </a:pPr>
            <a:r>
              <a:rPr lang="en"/>
              <a:t>The vector model allows us to perform mathematical analysis on documents - “which documents are similar to each other?”</a:t>
            </a:r>
            <a:endParaRPr/>
          </a:p>
          <a:p>
            <a:pPr marL="0" lvl="0" indent="0">
              <a:spcBef>
                <a:spcPts val="1600"/>
              </a:spcBef>
              <a:spcAft>
                <a:spcPts val="0"/>
              </a:spcAft>
              <a:buNone/>
            </a:pPr>
            <a:r>
              <a:rPr lang="en"/>
              <a:t>Next question: can we construct machine learning models on document collections using the vector model?</a:t>
            </a:r>
            <a:endParaRPr/>
          </a:p>
          <a:p>
            <a:pPr marL="0" lvl="0" indent="0">
              <a:spcBef>
                <a:spcPts val="1600"/>
              </a:spcBef>
              <a:spcAft>
                <a:spcPts val="1600"/>
              </a:spcAft>
              <a:buNone/>
            </a:pPr>
            <a:r>
              <a:rPr lang="en" b="1"/>
              <a:t>Yes!</a:t>
            </a:r>
            <a:r>
              <a:rPr lang="en"/>
              <a:t> We can construct classifiers.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13" name="Shape 113"/>
          <p:cNvSpPr txBox="1">
            <a:spLocks noGrp="1"/>
          </p:cNvSpPr>
          <p:nvPr>
            <p:ph type="body" idx="1"/>
          </p:nvPr>
        </p:nvSpPr>
        <p:spPr>
          <a:xfrm>
            <a:off x="311700" y="1000075"/>
            <a:ext cx="8520600" cy="201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Bayes theorem provides a way of calculating posterior probability P(c|x) from P(c), P(x) and P(x|c). Look at the equation below, where</a:t>
            </a:r>
            <a:endParaRPr/>
          </a:p>
          <a:p>
            <a:pPr marL="457200" lvl="0" indent="0" rtl="0">
              <a:spcBef>
                <a:spcPts val="1600"/>
              </a:spcBef>
              <a:spcAft>
                <a:spcPts val="1600"/>
              </a:spcAft>
              <a:buNone/>
            </a:pPr>
            <a:r>
              <a:rPr lang="en" sz="1400"/>
              <a:t>P(c|x) is the posterior probability of class (c, target) given predictor (x, attributes).</a:t>
            </a:r>
            <a:br>
              <a:rPr lang="en" sz="1400"/>
            </a:br>
            <a:r>
              <a:rPr lang="en" sz="1400"/>
              <a:t>P(c) is the prior probability of class.</a:t>
            </a:r>
            <a:br>
              <a:rPr lang="en" sz="1400"/>
            </a:br>
            <a:r>
              <a:rPr lang="en" sz="1400"/>
              <a:t>P(x|c) is the likelihood which is the probability of predictor given class.</a:t>
            </a:r>
            <a:br>
              <a:rPr lang="en" sz="1400"/>
            </a:br>
            <a:r>
              <a:rPr lang="en" sz="1400"/>
              <a:t>P(x) is the prior probability of predictor.</a:t>
            </a:r>
            <a:br>
              <a:rPr lang="en" sz="1400"/>
            </a:br>
            <a:endParaRPr sz="1400"/>
          </a:p>
        </p:txBody>
      </p:sp>
      <p:pic>
        <p:nvPicPr>
          <p:cNvPr id="114" name="Shape 114" descr="Bayes_rule-300x172.png"/>
          <p:cNvPicPr preferRelativeResize="0"/>
          <p:nvPr/>
        </p:nvPicPr>
        <p:blipFill>
          <a:blip r:embed="rId3">
            <a:alphaModFix/>
          </a:blip>
          <a:stretch>
            <a:fillRect/>
          </a:stretch>
        </p:blipFill>
        <p:spPr>
          <a:xfrm>
            <a:off x="2971800" y="3019675"/>
            <a:ext cx="285750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0" name="Shape 120"/>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Let’s understand it using an example. Below isa training data set of weather and corresponding target variable ‘Play’ (suggesting possibilities of playing). Now, we need to classify whether players will play or not based on weather condition. Let’s follow the below steps to perform it.</a:t>
            </a:r>
            <a:br>
              <a:rPr lang="en" sz="1200"/>
            </a:br>
            <a:r>
              <a:rPr lang="en" sz="1200"/>
              <a:t/>
            </a:r>
            <a:br>
              <a:rPr lang="en" sz="1200"/>
            </a:br>
            <a:r>
              <a:rPr lang="en" sz="1200"/>
              <a:t>Step 1: Convert the data set into a </a:t>
            </a:r>
            <a:r>
              <a:rPr lang="en" sz="1200" u="sng"/>
              <a:t>frequency table</a:t>
            </a:r>
            <a:r>
              <a:rPr lang="en" sz="1200"/>
              <a:t/>
            </a:r>
            <a:br>
              <a:rPr lang="en" sz="1200"/>
            </a:br>
            <a:r>
              <a:rPr lang="en" sz="1200"/>
              <a:t/>
            </a:r>
            <a:br>
              <a:rPr lang="en" sz="1200"/>
            </a:br>
            <a:r>
              <a:rPr lang="en" sz="1200"/>
              <a:t>Step 2: Create </a:t>
            </a:r>
            <a:r>
              <a:rPr lang="en" sz="1200" u="sng"/>
              <a:t>Likelihood table</a:t>
            </a:r>
            <a:r>
              <a:rPr lang="en" sz="1200"/>
              <a:t> by finding the probabilities like Overcast probability = 0.29 and probability of playing is 0.64.</a:t>
            </a:r>
            <a:br>
              <a:rPr lang="en" sz="1200"/>
            </a:br>
            <a:r>
              <a:rPr lang="en" sz="1200"/>
              <a:t/>
            </a:r>
            <a:br>
              <a:rPr lang="en" sz="1200"/>
            </a:br>
            <a:r>
              <a:rPr lang="en" sz="1200"/>
              <a:t>Step 3: Now, use </a:t>
            </a:r>
            <a:r>
              <a:rPr lang="en" sz="1200" u="sng"/>
              <a:t>Naive Bayesian equation to calculate the posterior probability for each class</a:t>
            </a:r>
            <a:r>
              <a:rPr lang="en" sz="1200"/>
              <a:t>. The class with the highest posterior probability is the outcome of prediction.</a:t>
            </a:r>
            <a:endParaRPr sz="1200"/>
          </a:p>
        </p:txBody>
      </p:sp>
      <p:pic>
        <p:nvPicPr>
          <p:cNvPr id="121" name="Shape 121"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7" name="Shape 127"/>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Problem: Players will play if weather is sunny. Is this statement is correct?</a:t>
            </a:r>
            <a:br>
              <a:rPr lang="en" sz="1200"/>
            </a:br>
            <a:r>
              <a:rPr lang="en" sz="1200"/>
              <a:t/>
            </a:r>
            <a:br>
              <a:rPr lang="en" sz="1200"/>
            </a:br>
            <a:r>
              <a:rPr lang="en" sz="1200"/>
              <a:t>We can solve it using above discussed method of posterior probability.</a:t>
            </a:r>
            <a:br>
              <a:rPr lang="en" sz="1200"/>
            </a:br>
            <a:r>
              <a:rPr lang="en" sz="1200"/>
              <a:t/>
            </a:r>
            <a:br>
              <a:rPr lang="en" sz="1200"/>
            </a:br>
            <a:r>
              <a:rPr lang="en" sz="1200"/>
              <a:t>P(Yes | Sunny) = P( Sunny | Yes) * P(Yes) / P (Sunny)</a:t>
            </a:r>
            <a:br>
              <a:rPr lang="en" sz="1200"/>
            </a:br>
            <a:r>
              <a:rPr lang="en" sz="1200"/>
              <a:t/>
            </a:r>
            <a:br>
              <a:rPr lang="en" sz="1200"/>
            </a:br>
            <a:r>
              <a:rPr lang="en" sz="1200"/>
              <a:t>Here we have P (Sunny |Yes) = 3/9 = 0.33, P(Sunny) = 5/14 = 0.36, P( Yes)= 9/14 = 0.64</a:t>
            </a:r>
            <a:br>
              <a:rPr lang="en" sz="1200"/>
            </a:br>
            <a:r>
              <a:rPr lang="en" sz="1200"/>
              <a:t/>
            </a:r>
            <a:br>
              <a:rPr lang="en" sz="1200"/>
            </a:br>
            <a:r>
              <a:rPr lang="en" sz="1200"/>
              <a:t>Now, P (Yes | Sunny) = 0.33 * 0.64 / 0.36 = 0.60, which has higher probability than not playing.</a:t>
            </a:r>
            <a:br>
              <a:rPr lang="en" sz="1200"/>
            </a:br>
            <a:r>
              <a:rPr lang="en" sz="1200"/>
              <a:t/>
            </a:r>
            <a:br>
              <a:rPr lang="en" sz="1200"/>
            </a:br>
            <a:endParaRPr sz="1200"/>
          </a:p>
        </p:txBody>
      </p:sp>
      <p:pic>
        <p:nvPicPr>
          <p:cNvPr id="128" name="Shape 128"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
        <p:nvSpPr>
          <p:cNvPr id="129" name="Shape 129"/>
          <p:cNvSpPr txBox="1"/>
          <p:nvPr/>
        </p:nvSpPr>
        <p:spPr>
          <a:xfrm>
            <a:off x="5835450" y="461300"/>
            <a:ext cx="3113700" cy="106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a:t>Naive Bayes uses a similar method to predict the probability of different class based on various attributes. This algorithm is mostly used in text classification and with problems having multiple classes.</a:t>
            </a:r>
            <a:br>
              <a:rPr lang="en" sz="1200"/>
            </a:br>
            <a:r>
              <a:rPr lang="en"/>
              <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take our text classification and use a Naive Bayes classifier on it.</a:t>
            </a:r>
            <a:endParaRPr/>
          </a:p>
          <a:p>
            <a:pPr marL="0" lvl="0" indent="0">
              <a:spcBef>
                <a:spcPts val="1600"/>
              </a:spcBef>
              <a:spcAft>
                <a:spcPts val="1600"/>
              </a:spcAft>
              <a:buNone/>
            </a:pPr>
            <a:r>
              <a:rPr lang="en"/>
              <a:t>The setup and data prep is the same as in the case of the KNN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 Vector Model &amp; NB Model</a:t>
            </a:r>
            <a:endParaRPr/>
          </a:p>
        </p:txBody>
      </p:sp>
      <p:sp>
        <p:nvSpPr>
          <p:cNvPr id="141" name="Shape 141"/>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dirty="0"/>
              <a:t>print("******** setup vector model **********")</a:t>
            </a:r>
            <a:endParaRPr dirty="0"/>
          </a:p>
          <a:p>
            <a:pPr marL="0" lvl="0" indent="0" rtl="0">
              <a:spcBef>
                <a:spcPts val="0"/>
              </a:spcBef>
              <a:spcAft>
                <a:spcPts val="0"/>
              </a:spcAft>
              <a:buNone/>
            </a:pPr>
            <a:r>
              <a:rPr lang="en" dirty="0">
                <a:solidFill>
                  <a:schemeClr val="dk1"/>
                </a:solidFill>
              </a:rPr>
              <a:t>from </a:t>
            </a:r>
            <a:r>
              <a:rPr lang="en" dirty="0" err="1">
                <a:solidFill>
                  <a:schemeClr val="dk1"/>
                </a:solidFill>
              </a:rPr>
              <a:t>sklearn.feature_extraction.text</a:t>
            </a:r>
            <a:r>
              <a:rPr lang="en" dirty="0">
                <a:solidFill>
                  <a:schemeClr val="dk1"/>
                </a:solidFill>
              </a:rPr>
              <a:t> import </a:t>
            </a:r>
            <a:r>
              <a:rPr lang="en" dirty="0" err="1">
                <a:solidFill>
                  <a:srgbClr val="FF0000"/>
                </a:solidFill>
              </a:rPr>
              <a:t>CountVectorizer</a:t>
            </a:r>
            <a:endParaRPr dirty="0">
              <a:solidFill>
                <a:srgbClr val="FF0000"/>
              </a:solidFill>
            </a:endParaRPr>
          </a:p>
          <a:p>
            <a:pPr marL="0" lvl="0" indent="0" rtl="0">
              <a:spcBef>
                <a:spcPts val="0"/>
              </a:spcBef>
              <a:spcAft>
                <a:spcPts val="0"/>
              </a:spcAft>
              <a:buNone/>
            </a:pPr>
            <a:r>
              <a:rPr lang="en" dirty="0" err="1"/>
              <a:t>vectorizer</a:t>
            </a:r>
            <a:r>
              <a:rPr lang="en" dirty="0"/>
              <a:t> = </a:t>
            </a:r>
            <a:r>
              <a:rPr lang="en" dirty="0" err="1">
                <a:solidFill>
                  <a:srgbClr val="FF0000"/>
                </a:solidFill>
              </a:rPr>
              <a:t>CountVectorizer</a:t>
            </a:r>
            <a:r>
              <a:rPr lang="en" dirty="0">
                <a:solidFill>
                  <a:srgbClr val="FF0000"/>
                </a:solidFill>
              </a:rPr>
              <a:t>(analyzer = "word", binary = True, </a:t>
            </a:r>
            <a:r>
              <a:rPr lang="en" dirty="0" err="1">
                <a:solidFill>
                  <a:srgbClr val="FF0000"/>
                </a:solidFill>
              </a:rPr>
              <a:t>min_df</a:t>
            </a:r>
            <a:r>
              <a:rPr lang="en" dirty="0">
                <a:solidFill>
                  <a:srgbClr val="FF0000"/>
                </a:solidFill>
              </a:rPr>
              <a:t>=2, </a:t>
            </a:r>
            <a:r>
              <a:rPr lang="en" dirty="0" err="1">
                <a:solidFill>
                  <a:srgbClr val="FF0000"/>
                </a:solidFill>
              </a:rPr>
              <a:t>stop_words</a:t>
            </a:r>
            <a:r>
              <a:rPr lang="en" dirty="0">
                <a:solidFill>
                  <a:srgbClr val="FF0000"/>
                </a:solidFill>
              </a:rPr>
              <a:t>='</a:t>
            </a:r>
            <a:r>
              <a:rPr lang="en" dirty="0" err="1">
                <a:solidFill>
                  <a:srgbClr val="FF0000"/>
                </a:solidFill>
              </a:rPr>
              <a:t>english</a:t>
            </a:r>
            <a:r>
              <a:rPr lang="en" dirty="0">
                <a:solidFill>
                  <a:srgbClr val="FF0000"/>
                </a:solidFill>
              </a:rPr>
              <a:t>')</a:t>
            </a:r>
            <a:endParaRPr dirty="0">
              <a:solidFill>
                <a:srgbClr val="FF0000"/>
              </a:solidFill>
            </a:endParaRPr>
          </a:p>
          <a:p>
            <a:pPr marL="0" lvl="0" indent="0" rtl="0">
              <a:spcBef>
                <a:spcPts val="0"/>
              </a:spcBef>
              <a:spcAft>
                <a:spcPts val="0"/>
              </a:spcAft>
              <a:buNone/>
            </a:pPr>
            <a:r>
              <a:rPr lang="en" dirty="0" err="1"/>
              <a:t>docarray</a:t>
            </a:r>
            <a:r>
              <a:rPr lang="en" dirty="0"/>
              <a:t> = </a:t>
            </a:r>
            <a:r>
              <a:rPr lang="en" dirty="0" err="1"/>
              <a:t>vectorizer.fit_transform</a:t>
            </a:r>
            <a:r>
              <a:rPr lang="en" dirty="0"/>
              <a:t>(</a:t>
            </a:r>
            <a:r>
              <a:rPr lang="en" dirty="0" err="1"/>
              <a:t>stemmed_data</a:t>
            </a:r>
            <a:r>
              <a:rPr lang="en" dirty="0"/>
              <a:t>).</a:t>
            </a:r>
            <a:r>
              <a:rPr lang="en" dirty="0" err="1"/>
              <a:t>toarray</a:t>
            </a:r>
            <a:r>
              <a:rPr lang="en" dirty="0"/>
              <a:t>()</a:t>
            </a:r>
            <a:endParaRPr dirty="0"/>
          </a:p>
          <a:p>
            <a:pPr marL="0" lvl="0" indent="0" rtl="0">
              <a:spcBef>
                <a:spcPts val="0"/>
              </a:spcBef>
              <a:spcAft>
                <a:spcPts val="0"/>
              </a:spcAft>
              <a:buNone/>
            </a:pPr>
            <a:endParaRPr dirty="0"/>
          </a:p>
          <a:p>
            <a:pPr marL="0" lvl="0" indent="0" rtl="0">
              <a:spcBef>
                <a:spcPts val="0"/>
              </a:spcBef>
              <a:spcAft>
                <a:spcPts val="0"/>
              </a:spcAft>
              <a:buNone/>
            </a:pPr>
            <a:r>
              <a:rPr lang="en" dirty="0"/>
              <a:t>print("******** model and XV **********")</a:t>
            </a:r>
            <a:br>
              <a:rPr lang="en" dirty="0"/>
            </a:br>
            <a:r>
              <a:rPr lang="en" dirty="0"/>
              <a:t>from </a:t>
            </a:r>
            <a:r>
              <a:rPr lang="en" dirty="0" err="1"/>
              <a:t>sklearn.naive_bayes</a:t>
            </a:r>
            <a:r>
              <a:rPr lang="en" dirty="0"/>
              <a:t> import </a:t>
            </a:r>
            <a:r>
              <a:rPr lang="en" dirty="0" err="1">
                <a:solidFill>
                  <a:srgbClr val="FF0000"/>
                </a:solidFill>
              </a:rPr>
              <a:t>MultinomialNB</a:t>
            </a:r>
            <a:r>
              <a:rPr lang="en" dirty="0"/>
              <a:t/>
            </a:r>
            <a:br>
              <a:rPr lang="en" dirty="0"/>
            </a:br>
            <a:r>
              <a:rPr lang="en" dirty="0"/>
              <a:t>model = </a:t>
            </a:r>
            <a:r>
              <a:rPr lang="en" dirty="0" err="1" smtClean="0">
                <a:solidFill>
                  <a:srgbClr val="FF0000"/>
                </a:solidFill>
              </a:rPr>
              <a:t>MultinomialNB</a:t>
            </a:r>
            <a:r>
              <a:rPr lang="en" dirty="0" smtClean="0">
                <a:solidFill>
                  <a:srgbClr val="FF0000"/>
                </a:solidFill>
              </a:rPr>
              <a:t>()</a:t>
            </a:r>
            <a:r>
              <a:rPr lang="en" dirty="0"/>
              <a:t/>
            </a:r>
            <a:br>
              <a:rPr lang="en" dirty="0"/>
            </a:br>
            <a:endParaRPr dirty="0"/>
          </a:p>
          <a:p>
            <a:pPr marL="0" lvl="0" indent="0" rtl="0">
              <a:spcBef>
                <a:spcPts val="0"/>
              </a:spcBef>
              <a:spcAft>
                <a:spcPts val="0"/>
              </a:spcAft>
              <a:buNone/>
            </a:pPr>
            <a:r>
              <a:rPr lang="en" dirty="0"/>
              <a:t># do the 10-fold cross validation                                                                                 </a:t>
            </a:r>
            <a:endParaRPr dirty="0"/>
          </a:p>
          <a:p>
            <a:pPr marL="0" lvl="0" indent="0" rtl="0">
              <a:spcBef>
                <a:spcPts val="0"/>
              </a:spcBef>
              <a:spcAft>
                <a:spcPts val="0"/>
              </a:spcAft>
              <a:buNone/>
            </a:pPr>
            <a:r>
              <a:rPr lang="en" dirty="0"/>
              <a:t>scores = </a:t>
            </a:r>
            <a:r>
              <a:rPr lang="en" dirty="0" err="1">
                <a:solidFill>
                  <a:srgbClr val="FF0000"/>
                </a:solidFill>
              </a:rPr>
              <a:t>cross_val_score</a:t>
            </a:r>
            <a:r>
              <a:rPr lang="en" dirty="0">
                <a:solidFill>
                  <a:srgbClr val="FF0000"/>
                </a:solidFill>
              </a:rPr>
              <a:t>(model, </a:t>
            </a:r>
            <a:r>
              <a:rPr lang="en" dirty="0" err="1">
                <a:solidFill>
                  <a:srgbClr val="FF0000"/>
                </a:solidFill>
              </a:rPr>
              <a:t>docarray</a:t>
            </a:r>
            <a:r>
              <a:rPr lang="en" dirty="0">
                <a:solidFill>
                  <a:srgbClr val="FF0000"/>
                </a:solidFill>
              </a:rPr>
              <a:t>, </a:t>
            </a:r>
            <a:r>
              <a:rPr lang="en" dirty="0" err="1">
                <a:solidFill>
                  <a:srgbClr val="FF0000"/>
                </a:solidFill>
              </a:rPr>
              <a:t>newsgroups_train.target</a:t>
            </a:r>
            <a:r>
              <a:rPr lang="en" dirty="0">
                <a:solidFill>
                  <a:srgbClr val="FF0000"/>
                </a:solidFill>
              </a:rPr>
              <a:t>, cv=10)</a:t>
            </a:r>
            <a:endParaRPr dirty="0">
              <a:solidFill>
                <a:srgbClr val="FF0000"/>
              </a:solidFill>
            </a:endParaRPr>
          </a:p>
          <a:p>
            <a:pPr marL="0" lvl="0" indent="0" rtl="0">
              <a:spcBef>
                <a:spcPts val="0"/>
              </a:spcBef>
              <a:spcAft>
                <a:spcPts val="0"/>
              </a:spcAft>
              <a:buNone/>
            </a:pPr>
            <a:r>
              <a:rPr lang="en" dirty="0"/>
              <a:t>print("Fold Accuracies: {}".format(scores))</a:t>
            </a:r>
            <a:endParaRPr dirty="0"/>
          </a:p>
          <a:p>
            <a:pPr marL="0" lvl="0" indent="0" rtl="0">
              <a:spcBef>
                <a:spcPts val="0"/>
              </a:spcBef>
              <a:spcAft>
                <a:spcPts val="0"/>
              </a:spcAft>
              <a:buNone/>
            </a:pPr>
            <a:r>
              <a:rPr lang="en" dirty="0"/>
              <a:t>print("XV Accuracy: {: 6.2f}".format(</a:t>
            </a:r>
            <a:r>
              <a:rPr lang="en" dirty="0" err="1"/>
              <a:t>scores.mean</a:t>
            </a:r>
            <a:r>
              <a:rPr lang="en" dirty="0"/>
              <a:t>()*100))</a:t>
            </a: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NB - Vector Model &amp; NB Model</a:t>
            </a:r>
            <a:endParaRPr/>
          </a:p>
        </p:txBody>
      </p:sp>
      <p:sp>
        <p:nvSpPr>
          <p:cNvPr id="147" name="Shape 147"/>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 setup **********</a:t>
            </a:r>
            <a:br>
              <a:rPr lang="en"/>
            </a:br>
            <a:r>
              <a:rPr lang="en"/>
              <a:t>******** prepare data **********</a:t>
            </a:r>
            <a:br>
              <a:rPr lang="en"/>
            </a:br>
            <a:r>
              <a:rPr lang="en"/>
              <a:t>******** setup vector model **********</a:t>
            </a:r>
            <a:br>
              <a:rPr lang="en"/>
            </a:br>
            <a:r>
              <a:rPr lang="en"/>
              <a:t>******** model and XV **********</a:t>
            </a:r>
            <a:br>
              <a:rPr lang="en"/>
            </a:br>
            <a:r>
              <a:rPr lang="en"/>
              <a:t>Fold Accuracies: [ 0.94392523  0.93457944  0.95327103  0.96226415  0.93396226  0.94285714</a:t>
            </a:r>
            <a:br>
              <a:rPr lang="en"/>
            </a:br>
            <a:r>
              <a:rPr lang="en"/>
              <a:t>  0.93333333  0.80952381  0.91428571  0.8952381 ]</a:t>
            </a:r>
            <a:br>
              <a:rPr lang="en"/>
            </a:br>
            <a:r>
              <a:rPr lang="en"/>
              <a:t>XV Accuracy:   </a:t>
            </a:r>
            <a:r>
              <a:rPr lang="en">
                <a:solidFill>
                  <a:srgbClr val="FF0000"/>
                </a:solidFill>
              </a:rPr>
              <a:t>92.23%</a:t>
            </a:r>
            <a:r>
              <a:rPr lang="en"/>
              <a:t/>
            </a:r>
            <a:br>
              <a:rPr lang="en"/>
            </a:br>
            <a:endParaRPr>
              <a:solidFill>
                <a:srgbClr val="FF0000"/>
              </a:solidFill>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48" name="Shape 148"/>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a:t>
            </a:r>
            <a:endParaRPr/>
          </a:p>
        </p:txBody>
      </p:sp>
      <p:sp>
        <p:nvSpPr>
          <p:cNvPr id="154" name="Shape 154"/>
          <p:cNvSpPr txBox="1">
            <a:spLocks noGrp="1"/>
          </p:cNvSpPr>
          <p:nvPr>
            <p:ph type="body" idx="1"/>
          </p:nvPr>
        </p:nvSpPr>
        <p:spPr>
          <a:xfrm>
            <a:off x="311700" y="847675"/>
            <a:ext cx="8747100" cy="423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t>For this exercise you will build a classifier that can distinguish real news from fake news.</a:t>
            </a:r>
            <a:endParaRPr sz="1400" dirty="0"/>
          </a:p>
          <a:p>
            <a:pPr marL="0" lvl="0" indent="0">
              <a:spcBef>
                <a:spcPts val="1600"/>
              </a:spcBef>
              <a:spcAft>
                <a:spcPts val="0"/>
              </a:spcAft>
              <a:buNone/>
            </a:pPr>
            <a:r>
              <a:rPr lang="en" sz="1400" dirty="0"/>
              <a:t>A training set for this is available here:</a:t>
            </a:r>
            <a:br>
              <a:rPr lang="en" sz="1400" dirty="0"/>
            </a:br>
            <a:r>
              <a:rPr lang="en" sz="1400" dirty="0"/>
              <a:t>  </a:t>
            </a:r>
            <a:r>
              <a:rPr lang="en" sz="1400" u="sng" dirty="0">
                <a:solidFill>
                  <a:schemeClr val="hlink"/>
                </a:solidFill>
                <a:hlinkClick r:id="rId3"/>
              </a:rPr>
              <a:t>https://github.com/GeorgeMcIntire/fake_real_news_dataset/blob/master/fake_or_real_news.csv.zip</a:t>
            </a:r>
            <a:endParaRPr sz="1400" dirty="0"/>
          </a:p>
          <a:p>
            <a:pPr marL="0" lvl="0" indent="0">
              <a:spcBef>
                <a:spcPts val="1600"/>
              </a:spcBef>
              <a:spcAft>
                <a:spcPts val="0"/>
              </a:spcAft>
              <a:buNone/>
            </a:pPr>
            <a:r>
              <a:rPr lang="en" sz="1400" dirty="0"/>
              <a:t>The fields you are interested in are ‘text’ and ‘label’ with the obvious interpretations</a:t>
            </a:r>
            <a:endParaRPr sz="1400" dirty="0"/>
          </a:p>
          <a:p>
            <a:pPr marL="0" lvl="0" indent="0">
              <a:spcBef>
                <a:spcPts val="1600"/>
              </a:spcBef>
              <a:spcAft>
                <a:spcPts val="0"/>
              </a:spcAft>
              <a:buNone/>
            </a:pPr>
            <a:r>
              <a:rPr lang="en" sz="1400" dirty="0"/>
              <a:t>Use the vector model and text preprocessing techniques from class to construct a training data set</a:t>
            </a:r>
            <a:endParaRPr sz="1400" dirty="0"/>
          </a:p>
          <a:p>
            <a:pPr marL="0" lvl="0" indent="0">
              <a:spcBef>
                <a:spcPts val="1600"/>
              </a:spcBef>
              <a:spcAft>
                <a:spcPts val="0"/>
              </a:spcAft>
              <a:buNone/>
            </a:pPr>
            <a:r>
              <a:rPr lang="en" sz="1400" dirty="0"/>
              <a:t>Use that training data set to construct a Naive Bayes classifier.  </a:t>
            </a:r>
            <a:endParaRPr sz="1400" dirty="0"/>
          </a:p>
          <a:p>
            <a:pPr marL="0" lvl="0" indent="0">
              <a:spcBef>
                <a:spcPts val="1600"/>
              </a:spcBef>
              <a:spcAft>
                <a:spcPts val="0"/>
              </a:spcAft>
              <a:buNone/>
            </a:pPr>
            <a:r>
              <a:rPr lang="en" sz="1400" dirty="0"/>
              <a:t>Use 5 or 10-fold cross-validation to compute the accuracy of your classifier.</a:t>
            </a:r>
            <a:endParaRPr sz="1400" dirty="0"/>
          </a:p>
          <a:p>
            <a:pPr marL="0" lvl="0" indent="0">
              <a:spcBef>
                <a:spcPts val="1600"/>
              </a:spcBef>
              <a:spcAft>
                <a:spcPts val="0"/>
              </a:spcAft>
              <a:buNone/>
            </a:pPr>
            <a:r>
              <a:rPr lang="en" sz="1400" dirty="0"/>
              <a:t>The data set contain 11,000 articles (takes a long time to train), you can </a:t>
            </a:r>
            <a:r>
              <a:rPr lang="en" sz="1400" dirty="0" err="1"/>
              <a:t>downsample</a:t>
            </a:r>
            <a:r>
              <a:rPr lang="en" sz="1400" dirty="0"/>
              <a:t> this to something like a 1,000 articles or so in order to speed up training and evaluation (see </a:t>
            </a:r>
            <a:r>
              <a:rPr lang="en" sz="1400" dirty="0" err="1"/>
              <a:t>pandas.DataFrame</a:t>
            </a:r>
            <a:r>
              <a:rPr lang="en" sz="1400" dirty="0"/>
              <a:t> documentation for </a:t>
            </a:r>
            <a:r>
              <a:rPr lang="en" sz="1400"/>
              <a:t>sampling</a:t>
            </a:r>
            <a:r>
              <a:rPr lang="en" sz="1400" smtClean="0"/>
              <a:t>)</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&amp; ML</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Consider again our news article data set.</a:t>
            </a:r>
            <a:endParaRPr/>
          </a:p>
          <a:p>
            <a:pPr marL="0" lvl="0" indent="0">
              <a:spcBef>
                <a:spcPts val="1600"/>
              </a:spcBef>
              <a:spcAft>
                <a:spcPts val="0"/>
              </a:spcAft>
              <a:buNone/>
            </a:pPr>
            <a:r>
              <a:rPr lang="en"/>
              <a:t>We would like to construct a classifier that can correctly classifier political and science documents.</a:t>
            </a:r>
            <a:endParaRPr/>
          </a:p>
          <a:p>
            <a:pPr marL="0" lvl="0" indent="0">
              <a:spcBef>
                <a:spcPts val="1600"/>
              </a:spcBef>
              <a:spcAft>
                <a:spcPts val="1600"/>
              </a:spcAft>
              <a:buNone/>
            </a:pPr>
            <a:r>
              <a:rPr lang="en"/>
              <a:t>We will begin with our KNN algorithm (k nearest neighbors).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set up</a:t>
            </a:r>
            <a:endParaRPr/>
          </a:p>
        </p:txBody>
      </p:sp>
      <p:sp>
        <p:nvSpPr>
          <p:cNvPr id="67" name="Shape 67"/>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import pandas</a:t>
            </a:r>
            <a:endParaRPr/>
          </a:p>
          <a:p>
            <a:pPr marL="0" lvl="0" indent="0">
              <a:spcBef>
                <a:spcPts val="0"/>
              </a:spcBef>
              <a:spcAft>
                <a:spcPts val="0"/>
              </a:spcAft>
              <a:buNone/>
            </a:pPr>
            <a:r>
              <a:rPr lang="en"/>
              <a:t>from sklearn.datasets import fetch_20newsgroups</a:t>
            </a:r>
            <a:endParaRPr/>
          </a:p>
          <a:p>
            <a:pPr marL="0" lvl="0" indent="0">
              <a:spcBef>
                <a:spcPts val="0"/>
              </a:spcBef>
              <a:spcAft>
                <a:spcPts val="0"/>
              </a:spcAft>
              <a:buNone/>
            </a:pPr>
            <a:r>
              <a:rPr lang="en"/>
              <a:t>from sklearn.model_selection import cross_val_score</a:t>
            </a:r>
            <a:endParaRPr/>
          </a:p>
          <a:p>
            <a:pPr marL="0" lvl="0" indent="0">
              <a:spcBef>
                <a:spcPts val="0"/>
              </a:spcBef>
              <a:spcAft>
                <a:spcPts val="0"/>
              </a:spcAft>
              <a:buNone/>
            </a:pPr>
            <a:r>
              <a:rPr lang="en"/>
              <a:t>from re import sub</a:t>
            </a:r>
            <a:endParaRPr/>
          </a:p>
          <a:p>
            <a:pPr marL="0" lvl="0" indent="0">
              <a:spcBef>
                <a:spcPts val="0"/>
              </a:spcBef>
              <a:spcAft>
                <a:spcPts val="0"/>
              </a:spcAft>
              <a:buNone/>
            </a:pPr>
            <a:r>
              <a:rPr lang="en"/>
              <a:t>from nltk.stem import PorterStemmer</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print("******** setup **********")</a:t>
            </a:r>
            <a:endParaRPr/>
          </a:p>
          <a:p>
            <a:pPr marL="0" lvl="0" indent="0">
              <a:spcBef>
                <a:spcPts val="0"/>
              </a:spcBef>
              <a:spcAft>
                <a:spcPts val="0"/>
              </a:spcAft>
              <a:buNone/>
            </a:pPr>
            <a:r>
              <a:rPr lang="en"/>
              <a:t>stemmer = PorterStemmer()</a:t>
            </a:r>
            <a:endParaRPr/>
          </a:p>
          <a:p>
            <a:pPr marL="0" lvl="0" indent="0">
              <a:spcBef>
                <a:spcPts val="0"/>
              </a:spcBef>
              <a:spcAft>
                <a:spcPts val="0"/>
              </a:spcAft>
              <a:buNone/>
            </a:pPr>
            <a:r>
              <a:rPr lang="en"/>
              <a:t>cats = ['talk.politics.misc', 'sci.space']</a:t>
            </a:r>
            <a:endParaRPr/>
          </a:p>
          <a:p>
            <a:pPr marL="0" lvl="0" indent="0">
              <a:spcBef>
                <a:spcPts val="0"/>
              </a:spcBef>
              <a:spcAft>
                <a:spcPts val="0"/>
              </a:spcAft>
              <a:buNone/>
            </a:pPr>
            <a:r>
              <a:rPr lang="en"/>
              <a:t>newsgroups_train = fetch_20newsgroups(subset='train',</a:t>
            </a:r>
            <a:endParaRPr/>
          </a:p>
          <a:p>
            <a:pPr marL="0" lvl="0" indent="0">
              <a:spcBef>
                <a:spcPts val="0"/>
              </a:spcBef>
              <a:spcAft>
                <a:spcPts val="0"/>
              </a:spcAft>
              <a:buNone/>
            </a:pPr>
            <a:r>
              <a:rPr lang="en"/>
              <a:t>                                      </a:t>
            </a:r>
            <a:r>
              <a:rPr lang="en">
                <a:solidFill>
                  <a:srgbClr val="FF0000"/>
                </a:solidFill>
              </a:rPr>
              <a:t>remove=('headers', 'footers', 'quotes')</a:t>
            </a:r>
            <a:r>
              <a:rPr lang="en"/>
              <a:t>,</a:t>
            </a:r>
            <a:endParaRPr/>
          </a:p>
          <a:p>
            <a:pPr marL="0" lvl="0" indent="0">
              <a:spcBef>
                <a:spcPts val="0"/>
              </a:spcBef>
              <a:spcAft>
                <a:spcPts val="0"/>
              </a:spcAft>
              <a:buNone/>
            </a:pPr>
            <a:r>
              <a:rPr lang="en"/>
              <a:t>                                      categories=cats)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data prep</a:t>
            </a:r>
            <a:endParaRPr/>
          </a:p>
        </p:txBody>
      </p:sp>
      <p:sp>
        <p:nvSpPr>
          <p:cNvPr id="73" name="Shape 73"/>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print("******** prepare data **********")</a:t>
            </a:r>
            <a:endParaRPr/>
          </a:p>
          <a:p>
            <a:pPr marL="0" lvl="0" indent="0">
              <a:spcBef>
                <a:spcPts val="0"/>
              </a:spcBef>
              <a:spcAft>
                <a:spcPts val="0"/>
              </a:spcAft>
              <a:buNone/>
            </a:pPr>
            <a:r>
              <a:rPr lang="en"/>
              <a:t>new_data = []</a:t>
            </a:r>
            <a:endParaRPr/>
          </a:p>
          <a:p>
            <a:pPr marL="0" lvl="0" indent="0">
              <a:spcBef>
                <a:spcPts val="0"/>
              </a:spcBef>
              <a:spcAft>
                <a:spcPts val="0"/>
              </a:spcAft>
              <a:buNone/>
            </a:pPr>
            <a:r>
              <a:rPr lang="en"/>
              <a:t>for i in range(len(newsgroups_train.data)):</a:t>
            </a:r>
            <a:endParaRPr/>
          </a:p>
          <a:p>
            <a:pPr marL="0" lvl="0" indent="0">
              <a:spcBef>
                <a:spcPts val="0"/>
              </a:spcBef>
              <a:spcAft>
                <a:spcPts val="0"/>
              </a:spcAft>
              <a:buNone/>
            </a:pPr>
            <a:r>
              <a:rPr lang="en"/>
              <a:t>    new_data.append(</a:t>
            </a:r>
            <a:r>
              <a:rPr lang="en">
                <a:solidFill>
                  <a:srgbClr val="FF0000"/>
                </a:solidFill>
              </a:rPr>
              <a:t>sub("[^a-zA-Z]"</a:t>
            </a:r>
            <a:r>
              <a:rPr lang="en"/>
              <a:t>, " ", newsgroups_train.data[i]))</a:t>
            </a:r>
            <a:endParaRPr/>
          </a:p>
          <a:p>
            <a:pPr marL="0" lvl="0" indent="0">
              <a:spcBef>
                <a:spcPts val="0"/>
              </a:spcBef>
              <a:spcAft>
                <a:spcPts val="0"/>
              </a:spcAft>
              <a:buNone/>
            </a:pPr>
            <a:endParaRPr/>
          </a:p>
          <a:p>
            <a:pPr marL="0" lvl="0" indent="0">
              <a:spcBef>
                <a:spcPts val="0"/>
              </a:spcBef>
              <a:spcAft>
                <a:spcPts val="0"/>
              </a:spcAft>
              <a:buNone/>
            </a:pPr>
            <a:r>
              <a:rPr lang="en"/>
              <a:t>lowercase_data = []</a:t>
            </a:r>
            <a:endParaRPr/>
          </a:p>
          <a:p>
            <a:pPr marL="0" lvl="0" indent="0">
              <a:spcBef>
                <a:spcPts val="0"/>
              </a:spcBef>
              <a:spcAft>
                <a:spcPts val="0"/>
              </a:spcAft>
              <a:buNone/>
            </a:pPr>
            <a:r>
              <a:rPr lang="en"/>
              <a:t>for i in range(len(new_data)):</a:t>
            </a:r>
            <a:endParaRPr/>
          </a:p>
          <a:p>
            <a:pPr marL="0" lvl="0" indent="0">
              <a:spcBef>
                <a:spcPts val="0"/>
              </a:spcBef>
              <a:spcAft>
                <a:spcPts val="0"/>
              </a:spcAft>
              <a:buNone/>
            </a:pPr>
            <a:r>
              <a:rPr lang="en"/>
              <a:t>    lowercase_data.append(new_data[i].</a:t>
            </a:r>
            <a:r>
              <a:rPr lang="en">
                <a:solidFill>
                  <a:srgbClr val="FF0000"/>
                </a:solidFill>
              </a:rPr>
              <a:t>lower()</a:t>
            </a:r>
            <a:r>
              <a:rPr lang="en"/>
              <a:t>)</a:t>
            </a:r>
            <a:endParaRPr/>
          </a:p>
          <a:p>
            <a:pPr marL="0" lvl="0" indent="0">
              <a:spcBef>
                <a:spcPts val="0"/>
              </a:spcBef>
              <a:spcAft>
                <a:spcPts val="0"/>
              </a:spcAft>
              <a:buNone/>
            </a:pPr>
            <a:endParaRPr/>
          </a:p>
          <a:p>
            <a:pPr marL="0" lvl="0" indent="0">
              <a:spcBef>
                <a:spcPts val="0"/>
              </a:spcBef>
              <a:spcAft>
                <a:spcPts val="0"/>
              </a:spcAft>
              <a:buNone/>
            </a:pPr>
            <a:r>
              <a:rPr lang="en"/>
              <a:t>stemmed_data = []</a:t>
            </a:r>
            <a:endParaRPr/>
          </a:p>
          <a:p>
            <a:pPr marL="0" lvl="0" indent="0">
              <a:spcBef>
                <a:spcPts val="0"/>
              </a:spcBef>
              <a:spcAft>
                <a:spcPts val="0"/>
              </a:spcAft>
              <a:buNone/>
            </a:pPr>
            <a:r>
              <a:rPr lang="en"/>
              <a:t>for i in range(len(lowercase_data)):</a:t>
            </a:r>
            <a:endParaRPr/>
          </a:p>
          <a:p>
            <a:pPr marL="0" lvl="0" indent="0">
              <a:spcBef>
                <a:spcPts val="0"/>
              </a:spcBef>
              <a:spcAft>
                <a:spcPts val="0"/>
              </a:spcAft>
              <a:buNone/>
            </a:pPr>
            <a:r>
              <a:rPr lang="en"/>
              <a:t>    words = lowercase_data[i].split()</a:t>
            </a:r>
            <a:endParaRPr/>
          </a:p>
          <a:p>
            <a:pPr marL="0" lvl="0" indent="0">
              <a:spcBef>
                <a:spcPts val="0"/>
              </a:spcBef>
              <a:spcAft>
                <a:spcPts val="0"/>
              </a:spcAft>
              <a:buNone/>
            </a:pPr>
            <a:r>
              <a:rPr lang="en"/>
              <a:t>    stemmed_words = []</a:t>
            </a:r>
            <a:endParaRPr/>
          </a:p>
          <a:p>
            <a:pPr marL="0" lvl="0" indent="0">
              <a:spcBef>
                <a:spcPts val="0"/>
              </a:spcBef>
              <a:spcAft>
                <a:spcPts val="0"/>
              </a:spcAft>
              <a:buNone/>
            </a:pPr>
            <a:r>
              <a:rPr lang="en"/>
              <a:t>    for w in words:</a:t>
            </a:r>
            <a:endParaRPr/>
          </a:p>
          <a:p>
            <a:pPr marL="0" lvl="0" indent="0">
              <a:spcBef>
                <a:spcPts val="0"/>
              </a:spcBef>
              <a:spcAft>
                <a:spcPts val="0"/>
              </a:spcAft>
              <a:buNone/>
            </a:pPr>
            <a:r>
              <a:rPr lang="en"/>
              <a:t>        stemmed_words.append(</a:t>
            </a:r>
            <a:r>
              <a:rPr lang="en">
                <a:solidFill>
                  <a:srgbClr val="FF0000"/>
                </a:solidFill>
              </a:rPr>
              <a:t>stemmer.stem(w)</a:t>
            </a:r>
            <a:r>
              <a:rPr lang="en"/>
              <a:t>)</a:t>
            </a:r>
            <a:endParaRPr/>
          </a:p>
          <a:p>
            <a:pPr marL="0" lvl="0" indent="0">
              <a:spcBef>
                <a:spcPts val="0"/>
              </a:spcBef>
              <a:spcAft>
                <a:spcPts val="0"/>
              </a:spcAft>
              <a:buNone/>
            </a:pPr>
            <a:r>
              <a:rPr lang="en"/>
              <a:t>    stemmed_data.append(" ".join(stemmed_words))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79" name="Shape 79"/>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print("******** setup vector model **********")</a:t>
            </a:r>
            <a:endParaRPr>
              <a:solidFill>
                <a:schemeClr val="dk1"/>
              </a:solidFill>
            </a:endParaRPr>
          </a:p>
          <a:p>
            <a:pPr marL="0" lvl="0" indent="0">
              <a:spcBef>
                <a:spcPts val="0"/>
              </a:spcBef>
              <a:spcAft>
                <a:spcPts val="0"/>
              </a:spcAft>
              <a:buNone/>
            </a:pPr>
            <a:r>
              <a:rPr lang="en">
                <a:solidFill>
                  <a:schemeClr val="dk1"/>
                </a:solidFill>
              </a:rPr>
              <a:t>from sklearn.feature_extraction.text import </a:t>
            </a:r>
            <a:r>
              <a:rPr lang="en">
                <a:solidFill>
                  <a:srgbClr val="FF0000"/>
                </a:solidFill>
              </a:rPr>
              <a:t>CountVectorizer</a:t>
            </a:r>
            <a:endParaRPr>
              <a:solidFill>
                <a:srgbClr val="FF0000"/>
              </a:solidFill>
            </a:endParaRPr>
          </a:p>
          <a:p>
            <a:pPr marL="0" lvl="0" indent="0">
              <a:spcBef>
                <a:spcPts val="0"/>
              </a:spcBef>
              <a:spcAft>
                <a:spcPts val="0"/>
              </a:spcAft>
              <a:buNone/>
            </a:pPr>
            <a:r>
              <a:rPr lang="en">
                <a:solidFill>
                  <a:schemeClr val="dk1"/>
                </a:solidFill>
              </a:rPr>
              <a:t>vectorizer = </a:t>
            </a:r>
            <a:r>
              <a:rPr lang="en">
                <a:solidFill>
                  <a:srgbClr val="FF0000"/>
                </a:solidFill>
              </a:rPr>
              <a:t>CountVectorizer(analyzer = "word", binary = True, min_df=2, stop_words='english')</a:t>
            </a:r>
            <a:endParaRPr>
              <a:solidFill>
                <a:srgbClr val="FF0000"/>
              </a:solidFill>
            </a:endParaRPr>
          </a:p>
          <a:p>
            <a:pPr marL="0" lvl="0" indent="0">
              <a:spcBef>
                <a:spcPts val="0"/>
              </a:spcBef>
              <a:spcAft>
                <a:spcPts val="0"/>
              </a:spcAft>
              <a:buNone/>
            </a:pPr>
            <a:r>
              <a:rPr lang="en">
                <a:solidFill>
                  <a:schemeClr val="dk1"/>
                </a:solidFill>
              </a:rPr>
              <a:t>docarray = vectorizer.fit_transform(stemmed_data).toarray()</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print("******** model and XV **********")</a:t>
            </a:r>
            <a:endParaRPr>
              <a:solidFill>
                <a:schemeClr val="dk1"/>
              </a:solidFill>
            </a:endParaRPr>
          </a:p>
          <a:p>
            <a:pPr marL="0" lvl="0" indent="0">
              <a:spcBef>
                <a:spcPts val="0"/>
              </a:spcBef>
              <a:spcAft>
                <a:spcPts val="0"/>
              </a:spcAft>
              <a:buNone/>
            </a:pPr>
            <a:r>
              <a:rPr lang="en">
                <a:solidFill>
                  <a:schemeClr val="dk1"/>
                </a:solidFill>
              </a:rPr>
              <a:t>from sklearn.neighbors import </a:t>
            </a:r>
            <a:r>
              <a:rPr lang="en">
                <a:solidFill>
                  <a:srgbClr val="FF0000"/>
                </a:solidFill>
              </a:rPr>
              <a:t>KNeighborsClassifier</a:t>
            </a:r>
            <a:endParaRPr>
              <a:solidFill>
                <a:srgbClr val="FF0000"/>
              </a:solidFill>
            </a:endParaRPr>
          </a:p>
          <a:p>
            <a:pPr marL="0" lvl="0" indent="0">
              <a:spcBef>
                <a:spcPts val="0"/>
              </a:spcBef>
              <a:spcAft>
                <a:spcPts val="0"/>
              </a:spcAft>
              <a:buNone/>
            </a:pPr>
            <a:r>
              <a:rPr lang="en">
                <a:solidFill>
                  <a:schemeClr val="dk1"/>
                </a:solidFill>
              </a:rPr>
              <a:t>model = </a:t>
            </a:r>
            <a:r>
              <a:rPr lang="en">
                <a:solidFill>
                  <a:srgbClr val="FF0000"/>
                </a:solidFill>
              </a:rPr>
              <a:t>KNeighborsClassifier(n_neighbors=4)</a:t>
            </a:r>
            <a:endParaRPr>
              <a:solidFill>
                <a:srgbClr val="FF0000"/>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do the 10-fold cross validation                                                                                 </a:t>
            </a:r>
            <a:endParaRPr>
              <a:solidFill>
                <a:schemeClr val="dk1"/>
              </a:solidFill>
            </a:endParaRPr>
          </a:p>
          <a:p>
            <a:pPr marL="0" lvl="0" indent="0">
              <a:spcBef>
                <a:spcPts val="0"/>
              </a:spcBef>
              <a:spcAft>
                <a:spcPts val="0"/>
              </a:spcAft>
              <a:buNone/>
            </a:pPr>
            <a:r>
              <a:rPr lang="en">
                <a:solidFill>
                  <a:schemeClr val="dk1"/>
                </a:solidFill>
              </a:rPr>
              <a:t>scores = </a:t>
            </a:r>
            <a:r>
              <a:rPr lang="en">
                <a:solidFill>
                  <a:srgbClr val="FF0000"/>
                </a:solidFill>
              </a:rPr>
              <a:t>cross_val_score(model, docarray, newsgroups_train.target, cv=10)</a:t>
            </a:r>
            <a:endParaRPr>
              <a:solidFill>
                <a:srgbClr val="FF0000"/>
              </a:solidFill>
            </a:endParaRPr>
          </a:p>
          <a:p>
            <a:pPr marL="0" lvl="0" indent="0">
              <a:spcBef>
                <a:spcPts val="0"/>
              </a:spcBef>
              <a:spcAft>
                <a:spcPts val="0"/>
              </a:spcAft>
              <a:buNone/>
            </a:pPr>
            <a:r>
              <a:rPr lang="en">
                <a:solidFill>
                  <a:schemeClr val="dk1"/>
                </a:solidFill>
              </a:rPr>
              <a:t>print("Fold Accuracies: {}".format(scores))</a:t>
            </a:r>
            <a:endParaRPr>
              <a:solidFill>
                <a:schemeClr val="dk1"/>
              </a:solidFill>
            </a:endParaRPr>
          </a:p>
          <a:p>
            <a:pPr marL="0" lvl="0" indent="0">
              <a:spcBef>
                <a:spcPts val="0"/>
              </a:spcBef>
              <a:spcAft>
                <a:spcPts val="0"/>
              </a:spcAft>
              <a:buNone/>
            </a:pPr>
            <a:r>
              <a:rPr lang="en">
                <a:solidFill>
                  <a:schemeClr val="dk1"/>
                </a:solidFill>
              </a:rPr>
              <a:t>print("XV Accuracy: {: 6.2f}".format(scores.mean()*100))</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endParaRPr>
              <a:solidFill>
                <a:schemeClr val="dk1"/>
              </a:solidFill>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85" name="Shape 85"/>
          <p:cNvSpPr txBox="1">
            <a:spLocks noGrp="1"/>
          </p:cNvSpPr>
          <p:nvPr>
            <p:ph type="body" idx="1"/>
          </p:nvPr>
        </p:nvSpPr>
        <p:spPr>
          <a:xfrm>
            <a:off x="311700" y="1152475"/>
            <a:ext cx="6060000" cy="315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we introduced something new called the ‘</a:t>
            </a:r>
            <a:r>
              <a:rPr lang="en" u="sng"/>
              <a:t>stop list</a:t>
            </a:r>
            <a:r>
              <a:rPr lang="en"/>
              <a:t>’</a:t>
            </a:r>
            <a:endParaRPr/>
          </a:p>
          <a:p>
            <a:pPr marL="0" lvl="0" indent="0">
              <a:spcBef>
                <a:spcPts val="1600"/>
              </a:spcBef>
              <a:spcAft>
                <a:spcPts val="0"/>
              </a:spcAft>
              <a:buNone/>
            </a:pPr>
            <a:r>
              <a:rPr lang="en"/>
              <a:t>A stop list defines a set of words that should be excluded from the vector model.</a:t>
            </a:r>
            <a:endParaRPr/>
          </a:p>
          <a:p>
            <a:pPr marL="0" lvl="0" indent="0">
              <a:spcBef>
                <a:spcPts val="1600"/>
              </a:spcBef>
              <a:spcAft>
                <a:spcPts val="0"/>
              </a:spcAft>
              <a:buNone/>
            </a:pPr>
            <a:r>
              <a:rPr lang="en"/>
              <a:t>‘Stop words’ are words that usually do not add anything to the meaning or value of a document -- usually they just appear too frequently to be of any analytic use</a:t>
            </a:r>
            <a:endParaRPr/>
          </a:p>
          <a:p>
            <a:pPr marL="0" lvl="0" indent="0">
              <a:spcBef>
                <a:spcPts val="1600"/>
              </a:spcBef>
              <a:spcAft>
                <a:spcPts val="0"/>
              </a:spcAft>
              <a:buNone/>
            </a:pPr>
            <a:r>
              <a:rPr lang="en"/>
              <a:t>Here is the beginning of a popular stop list defined for text mining tools in the R programming environment.</a:t>
            </a:r>
            <a:endParaRPr/>
          </a:p>
          <a:p>
            <a:pPr marL="0" lvl="0" indent="0">
              <a:spcBef>
                <a:spcPts val="1600"/>
              </a:spcBef>
              <a:spcAft>
                <a:spcPts val="1600"/>
              </a:spcAft>
              <a:buNone/>
            </a:pPr>
            <a:endParaRPr/>
          </a:p>
        </p:txBody>
      </p:sp>
      <p:sp>
        <p:nvSpPr>
          <p:cNvPr id="86" name="Shape 86"/>
          <p:cNvSpPr txBox="1"/>
          <p:nvPr/>
        </p:nvSpPr>
        <p:spPr>
          <a:xfrm>
            <a:off x="7149150" y="1189925"/>
            <a:ext cx="1369200" cy="36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stoplist = [</a:t>
            </a:r>
            <a:br>
              <a:rPr lang="en"/>
            </a:br>
            <a:r>
              <a:rPr lang="en"/>
              <a:t>"a", </a:t>
            </a:r>
            <a:br>
              <a:rPr lang="en"/>
            </a:br>
            <a:r>
              <a:rPr lang="en"/>
              <a:t>"about", </a:t>
            </a:r>
            <a:br>
              <a:rPr lang="en"/>
            </a:br>
            <a:r>
              <a:rPr lang="en"/>
              <a:t>"above", </a:t>
            </a:r>
            <a:br>
              <a:rPr lang="en"/>
            </a:br>
            <a:r>
              <a:rPr lang="en"/>
              <a:t>"across", </a:t>
            </a:r>
            <a:br>
              <a:rPr lang="en"/>
            </a:br>
            <a:r>
              <a:rPr lang="en"/>
              <a:t>"after", </a:t>
            </a:r>
            <a:br>
              <a:rPr lang="en"/>
            </a:br>
            <a:r>
              <a:rPr lang="en"/>
              <a:t>"again", </a:t>
            </a:r>
            <a:br>
              <a:rPr lang="en"/>
            </a:br>
            <a:r>
              <a:rPr lang="en"/>
              <a:t>"against", </a:t>
            </a:r>
            <a:br>
              <a:rPr lang="en"/>
            </a:br>
            <a:r>
              <a:rPr lang="en"/>
              <a:t>"all", </a:t>
            </a:r>
            <a:br>
              <a:rPr lang="en"/>
            </a:br>
            <a:r>
              <a:rPr lang="en"/>
              <a:t>"almost", </a:t>
            </a:r>
            <a:br>
              <a:rPr lang="en"/>
            </a:br>
            <a:r>
              <a:rPr lang="en"/>
              <a:t>"alone", </a:t>
            </a:r>
            <a:br>
              <a:rPr lang="en"/>
            </a:br>
            <a:r>
              <a:rPr lang="en"/>
              <a:t>"along", </a:t>
            </a:r>
            <a:br>
              <a:rPr lang="en"/>
            </a:br>
            <a:r>
              <a:rPr lang="en"/>
              <a:t>"already", </a:t>
            </a:r>
            <a:br>
              <a:rPr lang="en"/>
            </a:br>
            <a:r>
              <a:rPr lang="en"/>
              <a:t>"also", </a:t>
            </a:r>
            <a:br>
              <a:rPr lang="en"/>
            </a:br>
            <a:r>
              <a:rPr lang="en"/>
              <a:t>"although", </a:t>
            </a:r>
            <a:endParaRPr/>
          </a:p>
          <a:p>
            <a:pPr marL="0" lvl="0" indent="0">
              <a:spcBef>
                <a:spcPts val="0"/>
              </a:spcBef>
              <a:spcAft>
                <a:spcPts val="0"/>
              </a:spcAft>
              <a:buNone/>
            </a:pPr>
            <a:r>
              <a:rPr lang="en"/>
              <a:t>...</a:t>
            </a:r>
            <a:br>
              <a:rPr lang="en"/>
            </a:br>
            <a:r>
              <a:rPr lang="en"/>
              <a:t>]</a:t>
            </a:r>
            <a:endParaRPr/>
          </a:p>
        </p:txBody>
      </p:sp>
      <p:sp>
        <p:nvSpPr>
          <p:cNvPr id="87" name="Shape 87"/>
          <p:cNvSpPr txBox="1"/>
          <p:nvPr/>
        </p:nvSpPr>
        <p:spPr>
          <a:xfrm>
            <a:off x="243100" y="463170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https://github.com/arc12/Text-Mining-Weak-Signals/wiki/Standard-set-of-english-stopwords</a:t>
            </a:r>
            <a:br>
              <a:rPr lang="en" sz="1200"/>
            </a:b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93" name="Shape 93"/>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setup **********</a:t>
            </a:r>
            <a:endParaRPr/>
          </a:p>
          <a:p>
            <a:pPr marL="0" lvl="0" indent="0">
              <a:spcBef>
                <a:spcPts val="0"/>
              </a:spcBef>
              <a:spcAft>
                <a:spcPts val="0"/>
              </a:spcAft>
              <a:buNone/>
            </a:pPr>
            <a:r>
              <a:rPr lang="en"/>
              <a:t>******** prepare data **********</a:t>
            </a:r>
            <a:endParaRPr/>
          </a:p>
          <a:p>
            <a:pPr marL="0" lvl="0" indent="0">
              <a:spcBef>
                <a:spcPts val="0"/>
              </a:spcBef>
              <a:spcAft>
                <a:spcPts val="0"/>
              </a:spcAft>
              <a:buNone/>
            </a:pPr>
            <a:r>
              <a:rPr lang="en"/>
              <a:t>******** setup vector model **********</a:t>
            </a:r>
            <a:endParaRPr/>
          </a:p>
          <a:p>
            <a:pPr marL="0" lvl="0" indent="0">
              <a:spcBef>
                <a:spcPts val="0"/>
              </a:spcBef>
              <a:spcAft>
                <a:spcPts val="0"/>
              </a:spcAft>
              <a:buNone/>
            </a:pPr>
            <a:r>
              <a:rPr lang="en"/>
              <a:t>******** model and XV **********</a:t>
            </a:r>
            <a:endParaRPr/>
          </a:p>
          <a:p>
            <a:pPr marL="0" lvl="0" indent="0">
              <a:spcBef>
                <a:spcPts val="0"/>
              </a:spcBef>
              <a:spcAft>
                <a:spcPts val="0"/>
              </a:spcAft>
              <a:buNone/>
            </a:pPr>
            <a:r>
              <a:rPr lang="en"/>
              <a:t>Fold Accuracies: [ 0.68224299  0.6635514   0.61682243  0.61320755  0.62264151  0.63809524</a:t>
            </a:r>
            <a:endParaRPr/>
          </a:p>
          <a:p>
            <a:pPr marL="0" lvl="0" indent="0">
              <a:spcBef>
                <a:spcPts val="0"/>
              </a:spcBef>
              <a:spcAft>
                <a:spcPts val="0"/>
              </a:spcAft>
              <a:buNone/>
            </a:pPr>
            <a:r>
              <a:rPr lang="en"/>
              <a:t>  0.59047619  0.66666667  0.62857143  0.6       ]</a:t>
            </a:r>
            <a:endParaRPr/>
          </a:p>
          <a:p>
            <a:pPr marL="0" lvl="0" indent="0">
              <a:spcBef>
                <a:spcPts val="0"/>
              </a:spcBef>
              <a:spcAft>
                <a:spcPts val="0"/>
              </a:spcAft>
              <a:buNone/>
            </a:pPr>
            <a:r>
              <a:rPr lang="en"/>
              <a:t>XV Accuracy:  </a:t>
            </a:r>
            <a:r>
              <a:rPr lang="en">
                <a:solidFill>
                  <a:srgbClr val="FF0000"/>
                </a:solidFill>
              </a:rPr>
              <a:t>63.22%</a:t>
            </a:r>
            <a:endParaRPr>
              <a:solidFill>
                <a:srgbClr val="FF0000"/>
              </a:solidFill>
            </a:endParaRPr>
          </a:p>
          <a:p>
            <a:pPr marL="0" lvl="0" indent="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94" name="Shape 94"/>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That’s not very impressive - only a little bit better than random guessing.</a:t>
            </a:r>
            <a:endParaRPr/>
          </a:p>
          <a:p>
            <a:pPr marL="0" lvl="0" indent="0">
              <a:spcBef>
                <a:spcPts val="1600"/>
              </a:spcBef>
              <a:spcAft>
                <a:spcPts val="1600"/>
              </a:spcAft>
              <a:buNone/>
            </a:pPr>
            <a:r>
              <a:rPr lang="en"/>
              <a:t>Let’s try out another model: </a:t>
            </a:r>
            <a:r>
              <a:rPr lang="en" u="sng"/>
              <a:t>Naive Bayes</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00" name="Shape 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model for text processing</a:t>
            </a:r>
            <a:endParaRPr/>
          </a:p>
          <a:p>
            <a:pPr marL="0" lvl="0" indent="0">
              <a:spcBef>
                <a:spcPts val="1600"/>
              </a:spcBef>
              <a:spcAft>
                <a:spcPts val="1600"/>
              </a:spcAft>
              <a:buNone/>
            </a:pPr>
            <a:r>
              <a:rPr lang="en"/>
              <a:t>Fast to train, has no problems with very high dimensional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06" name="Shape 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NB is a classification technique based on Bayes’ Theorem with an assumption of independence among predictors. </a:t>
            </a:r>
            <a:endParaRPr/>
          </a:p>
          <a:p>
            <a:pPr marL="0" lvl="0" indent="0">
              <a:spcBef>
                <a:spcPts val="1600"/>
              </a:spcBef>
              <a:spcAft>
                <a:spcPts val="0"/>
              </a:spcAft>
              <a:buNone/>
            </a:pPr>
            <a:r>
              <a:rPr lang="en"/>
              <a:t>In simple terms, a NB classifier assumes that the presence of a particular feature in a class is unrelated to the presence of any other feature. </a:t>
            </a:r>
            <a:endParaRPr/>
          </a:p>
          <a:p>
            <a:pPr marL="0" lvl="0" indent="0" rtl="0">
              <a:spcBef>
                <a:spcPts val="1600"/>
              </a:spcBef>
              <a:spcAft>
                <a:spcPts val="1600"/>
              </a:spcAft>
              <a:buNone/>
            </a:pPr>
            <a:r>
              <a:rPr lang="en"/>
              <a:t>For example, a fruit may be considered to be an apple if it is red, round, and about 3 inches in diameter. Even if these features depend on each other or upon the existence of the other features, all of these properties </a:t>
            </a:r>
            <a:r>
              <a:rPr lang="en" u="sng"/>
              <a:t>independently</a:t>
            </a:r>
            <a:r>
              <a:rPr lang="en"/>
              <a:t> contribute to the probability that this fruit is an apple and that is why it is known as ‘Naive’.</a:t>
            </a:r>
            <a:br>
              <a:rPr lang="en"/>
            </a:br>
            <a:r>
              <a:rPr lang="en"/>
              <a:t/>
            </a:r>
            <a:br>
              <a:rPr lang="en"/>
            </a:br>
            <a:endParaRPr/>
          </a:p>
        </p:txBody>
      </p:sp>
      <p:sp>
        <p:nvSpPr>
          <p:cNvPr id="107" name="Shape 107"/>
          <p:cNvSpPr txBox="1"/>
          <p:nvPr/>
        </p:nvSpPr>
        <p:spPr>
          <a:xfrm>
            <a:off x="932325" y="455665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Source: https://www.analyticsvidhya.com/blog/2015/09/naive-bayes-explained/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4419</TotalTime>
  <Words>903</Words>
  <Application>Microsoft Macintosh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NLP and Machine Learning </vt:lpstr>
      <vt:lpstr>NLP &amp; ML</vt:lpstr>
      <vt:lpstr>KNN - set up</vt:lpstr>
      <vt:lpstr>KNN - data prep</vt:lpstr>
      <vt:lpstr>KNN - Vector Model &amp; KNN Model</vt:lpstr>
      <vt:lpstr>KNN - Vector Model &amp; KNN Model</vt:lpstr>
      <vt:lpstr>KNN - Vector Model &amp; KNN Model</vt:lpstr>
      <vt:lpstr>Naive Bayes Model</vt:lpstr>
      <vt:lpstr>Naive Bayes Model</vt:lpstr>
      <vt:lpstr>Naive Bayes Model</vt:lpstr>
      <vt:lpstr>Naive Bayes Model</vt:lpstr>
      <vt:lpstr>Naive Bayes Model</vt:lpstr>
      <vt:lpstr>Naive Bayes Model</vt:lpstr>
      <vt:lpstr>Naive Bayes - Vector Model &amp; NB Model</vt:lpstr>
      <vt:lpstr>NB - Vector Model &amp; NB Model</vt:lpstr>
      <vt:lpstr>Exercise</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Machine Learning </dc:title>
  <cp:lastModifiedBy>Lutz Hamel</cp:lastModifiedBy>
  <cp:revision>2</cp:revision>
  <dcterms:modified xsi:type="dcterms:W3CDTF">2019-04-15T11:46:58Z</dcterms:modified>
</cp:coreProperties>
</file>