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br>
              <a:rPr lang="en" sz="1400"/>
            </a:br>
            <a:r>
              <a:rPr lang="en" sz="1400"/>
              <a:t>Here we will deal with this uncertainty using </a:t>
            </a:r>
            <a:r>
              <a:rPr i="1" lang="en" sz="1400"/>
              <a:t>confidence intervals.</a:t>
            </a:r>
            <a:br>
              <a:rPr lang="en" sz="1400"/>
            </a:b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i="1" lang="en" sz="1400"/>
              <a:t>bootstrap</a:t>
            </a:r>
            <a:r>
              <a:rPr lang="en" sz="1400"/>
              <a:t>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pic>
        <p:nvPicPr>
          <p:cNvPr descr="Ncurve_SDs.gif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" type="body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Assume we have the list, sorted_accuracies, then the values of the bounds can be estimated:</a:t>
            </a:r>
            <a:br>
              <a:rPr lang="en" sz="1400"/>
            </a:br>
            <a:r>
              <a:rPr lang="en" sz="1400"/>
              <a:t>lb = percentile(sorted_accuracies, 2.5)</a:t>
            </a:r>
            <a:br>
              <a:rPr lang="en" sz="1400"/>
            </a:br>
            <a:r>
              <a:rPr lang="en" sz="1400"/>
              <a:t>ub = percentile(sorted_accuracies, 97.5)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_1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692205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</a:t>
            </a:r>
            <a:r>
              <a:rPr lang="en" sz="900"/>
              <a:t>b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set 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model M</a:t>
            </a:r>
            <a:br>
              <a:rPr lang="en"/>
            </a:br>
            <a:r>
              <a:rPr lang="en"/>
              <a:t>for i = 1 to 200 do</a:t>
            </a:r>
            <a:br>
              <a:rPr lang="en"/>
            </a:br>
            <a:r>
              <a:rPr lang="en"/>
              <a:t>     B[i] ← sample D with replacement, note |B[i]| = |D|.</a:t>
            </a:r>
            <a:br>
              <a:rPr lang="en"/>
            </a:br>
            <a:r>
              <a:rPr lang="en"/>
              <a:t>     acc[i] ← compute model M accuracy for B[i].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for</a:t>
            </a:r>
            <a:br>
              <a:rPr lang="en"/>
            </a:br>
            <a:r>
              <a:rPr lang="en"/>
              <a:t>sort acc in ascending fashion</a:t>
            </a:r>
            <a:br>
              <a:rPr lang="en"/>
            </a:br>
            <a:r>
              <a:rPr lang="en"/>
              <a:t>ub ← percentile(acc, 97.5)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 ← percentile(acc, 2.5)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(lb, ub)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br>
              <a:rPr lang="en" sz="1400"/>
            </a:br>
            <a:r>
              <a:rPr lang="en" sz="1400"/>
              <a:t>However, the </a:t>
            </a:r>
            <a:r>
              <a:rPr i="1" lang="en" sz="1400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i="1" lang="en" sz="1400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sklearn import tree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bootstrap import bootstrap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  t1 = tree.DecisionTreeClassifier(criterion='entropy', max_depth=3)</a:t>
            </a:r>
            <a:br>
              <a:rPr lang="en"/>
            </a:br>
            <a:r>
              <a:rPr lang="en"/>
              <a:t>   t2 = tree.DecisionTreeClassifier(criterion='entropy', max_depth=None)</a:t>
            </a:r>
            <a:br>
              <a:rPr lang="en"/>
            </a:br>
            <a:br>
              <a:rPr lang="en"/>
            </a:br>
            <a:r>
              <a:rPr lang="en"/>
              <a:t>   print("******** iris ***********")</a:t>
            </a:r>
            <a:br>
              <a:rPr lang="en"/>
            </a:br>
            <a:r>
              <a:rPr lang="en"/>
              <a:t>   df = pd.read_csv("iris.csv")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(t1,df,'Species')))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(t2,df,'Species')))</a:t>
            </a:r>
            <a:br>
              <a:rPr lang="en"/>
            </a:br>
            <a:br>
              <a:rPr lang="en"/>
            </a:br>
            <a:r>
              <a:rPr lang="en"/>
              <a:t>   print("******** abalone ***********")</a:t>
            </a:r>
            <a:br>
              <a:rPr lang="en"/>
            </a:br>
            <a:r>
              <a:rPr lang="en"/>
              <a:t>   df = pd.read_csv("abalone.csv")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(t1,df,'sex')))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(t2,df,'sex')))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First, let us define </a:t>
            </a:r>
            <a:r>
              <a:rPr i="1" lang="en" sz="1400"/>
              <a:t>error confidence</a:t>
            </a:r>
            <a:r>
              <a:rPr lang="en" sz="1400"/>
              <a:t> intervals formally.</a:t>
            </a:r>
            <a:br>
              <a:rPr lang="en" sz="1400"/>
            </a:br>
            <a:br>
              <a:rPr lang="en" sz="1400"/>
            </a:br>
            <a:r>
              <a:rPr lang="en" sz="1400"/>
              <a:t>Given a model accuracy, acc</a:t>
            </a:r>
            <a:r>
              <a:rPr baseline="-25000" lang="en" sz="1400"/>
              <a:t>D</a:t>
            </a:r>
            <a:r>
              <a:rPr lang="en" sz="1400"/>
              <a:t>, over some data set D, then the error confidence interval is defined as the probability p that our model accuracy acc</a:t>
            </a:r>
            <a:r>
              <a:rPr baseline="-25000" lang="en" sz="1400"/>
              <a:t>D</a:t>
            </a:r>
            <a:r>
              <a:rPr lang="en" sz="1400"/>
              <a:t> lies between some lower bound lb and some upper bound ub,</a:t>
            </a:r>
            <a:br>
              <a:rPr lang="en" sz="1400"/>
            </a:br>
            <a:br>
              <a:rPr lang="en" sz="1400"/>
            </a:br>
            <a:r>
              <a:rPr lang="en" sz="1400"/>
              <a:t>							Pr(lb ≤ acc</a:t>
            </a:r>
            <a:r>
              <a:rPr baseline="-25000" lang="en" sz="1400"/>
              <a:t>D</a:t>
            </a:r>
            <a:r>
              <a:rPr lang="en" sz="1400"/>
              <a:t> ≤ ub) = p. </a:t>
            </a:r>
            <a:br>
              <a:rPr lang="en" sz="1400"/>
            </a:br>
            <a:br>
              <a:rPr lang="en" sz="1400"/>
            </a:br>
            <a:r>
              <a:rPr lang="en" sz="1400"/>
              <a:t>Paraphrasing this equation with p = 95%: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/>
            </a:br>
            <a:endParaRPr sz="140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are 95% percent sure that our accuracy acc</a:t>
            </a:r>
            <a:r>
              <a:rPr baseline="-25000"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 is not worse than lb and not better than ub.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i="1" lang="en"/>
              <a:t>rank order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percentile</a:t>
            </a:r>
            <a:r>
              <a:rPr lang="en"/>
              <a:t> is the value at a particular rank.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</a:t>
            </a:r>
            <a:r>
              <a:rPr lang="en"/>
              <a:t>[ 6,  7,  9, 12, 17]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particular effective and computationally straightforward way to estimate the lower and upper bounds of confidence intervals is the </a:t>
            </a:r>
            <a:r>
              <a:rPr i="1" lang="en"/>
              <a:t>bootstrap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What is remarkable about the bootstrap is that we use the data set D itself to capture the uncertainty with which it represents the data universe at large.</a:t>
            </a:r>
            <a:br>
              <a:rPr lang="en"/>
            </a:br>
            <a:br>
              <a:rPr lang="en"/>
            </a:br>
            <a:r>
              <a:rPr lang="en"/>
              <a:t>In the bootstrap we create B </a:t>
            </a:r>
            <a:r>
              <a:rPr i="1" lang="en"/>
              <a:t>bootstrap samples</a:t>
            </a:r>
            <a:r>
              <a:rPr lang="en"/>
              <a:t> of our data set D using sampling with replacement.</a:t>
            </a:r>
            <a:br>
              <a:rPr lang="en"/>
            </a:br>
            <a:br>
              <a:rPr lang="en"/>
            </a:br>
            <a:r>
              <a:rPr lang="en"/>
              <a:t>We use the variation among the bootstrap samples to compute the variation in the respective model accuracies.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descr="Bootstrap_25_0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i="1" lang="en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descr="01fig04.jp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descr="Ncurve_SDs.gif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often does the empirical distribution of the resampled accuracies sit firmly capture the actual accuracy? Let's take that to mean "the middle 95% of the resampled accuracies capture the actual accuracy" - </a:t>
            </a:r>
            <a:r>
              <a:rPr i="1" lang="en" sz="1400"/>
              <a:t>The 95% confidence interval!</a:t>
            </a:r>
            <a:endParaRPr i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