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4" r:id="rId13"/>
    <p:sldId id="269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9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way's_Game_of_Lif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fundamental in Python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construct them in a variety of ways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Explicit: my_list = [1,2,3]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Computationally: my_list.append(4)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comprehension: my_list = [x for x in range(4)]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from a file: </a:t>
            </a:r>
            <a:br>
              <a:rPr lang="en"/>
            </a:br>
            <a:r>
              <a:rPr lang="en"/>
              <a:t>   with open(filename, 'r') as f:</a:t>
            </a:r>
            <a:br>
              <a:rPr lang="en"/>
            </a:br>
            <a:r>
              <a:rPr lang="en"/>
              <a:t>             my_list = [line.split('\n') for line in f]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31500" cy="3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are to implement Conway’s Game of Life in Python:</a:t>
            </a:r>
            <a:br>
              <a:rPr lang="en" dirty="0"/>
            </a:br>
            <a:r>
              <a:rPr lang="en" dirty="0"/>
              <a:t>    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en.wikipedia.org/wiki/Conway's_Game_of_Life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board size should be a parameter so you can try it on different sized boards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‘number of generations’ should also be a parameter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main data structure should be </a:t>
            </a:r>
            <a:r>
              <a:rPr lang="en" dirty="0" smtClean="0"/>
              <a:t>a</a:t>
            </a:r>
            <a:r>
              <a:rPr lang="en-US" dirty="0" smtClean="0"/>
              <a:t>n array </a:t>
            </a:r>
            <a:r>
              <a:rPr lang="mr-IN" dirty="0" smtClean="0"/>
              <a:t>–</a:t>
            </a:r>
            <a:r>
              <a:rPr lang="en-US" dirty="0" smtClean="0"/>
              <a:t> or two if you use </a:t>
            </a:r>
            <a:r>
              <a:rPr lang="en-US" i="1" dirty="0" smtClean="0"/>
              <a:t>double buffering</a:t>
            </a:r>
            <a:r>
              <a:rPr lang="en-US" dirty="0" smtClean="0"/>
              <a:t> (recommended)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No </a:t>
            </a:r>
            <a:r>
              <a:rPr lang="en" dirty="0"/>
              <a:t>fancy graphics necessary, just displaying </a:t>
            </a:r>
            <a:r>
              <a:rPr lang="en" dirty="0" err="1"/>
              <a:t>ascii</a:t>
            </a:r>
            <a:r>
              <a:rPr lang="en" dirty="0"/>
              <a:t> is fine.  (see function on next </a:t>
            </a:r>
            <a:r>
              <a:rPr lang="en" dirty="0" smtClean="0"/>
              <a:t>slide</a:t>
            </a:r>
            <a:r>
              <a:rPr lang="en-US" dirty="0" smtClean="0"/>
              <a:t>s</a:t>
            </a:r>
            <a:r>
              <a:rPr lang="en" dirty="0" smtClean="0"/>
              <a:t>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Rules </a:t>
            </a:r>
            <a:r>
              <a:rPr lang="en" dirty="0"/>
              <a:t>for the Game:</a:t>
            </a:r>
            <a:endParaRPr dirty="0"/>
          </a:p>
          <a:p>
            <a:r>
              <a:rPr lang="en-US" dirty="0"/>
              <a:t>Any live cell with fewer than two live </a:t>
            </a:r>
            <a:r>
              <a:rPr lang="en-US" dirty="0" smtClean="0"/>
              <a:t>neighbors </a:t>
            </a:r>
            <a:r>
              <a:rPr lang="en-US" dirty="0"/>
              <a:t>dies, as if caused by </a:t>
            </a:r>
            <a:r>
              <a:rPr lang="en-US" dirty="0" err="1"/>
              <a:t>underpopulation</a:t>
            </a:r>
            <a:r>
              <a:rPr lang="en-US" dirty="0"/>
              <a:t>.</a:t>
            </a:r>
          </a:p>
          <a:p>
            <a:r>
              <a:rPr lang="en-US" dirty="0"/>
              <a:t>Any live cell with two or three live </a:t>
            </a:r>
            <a:r>
              <a:rPr lang="en-US" dirty="0" smtClean="0"/>
              <a:t>neighbors </a:t>
            </a:r>
            <a:r>
              <a:rPr lang="en-US" dirty="0"/>
              <a:t>lives on to the next generation.</a:t>
            </a:r>
          </a:p>
          <a:p>
            <a:r>
              <a:rPr lang="en-US" dirty="0"/>
              <a:t>Any live cell with more than three live </a:t>
            </a:r>
            <a:r>
              <a:rPr lang="en-US" dirty="0" smtClean="0"/>
              <a:t>neighbors </a:t>
            </a:r>
            <a:r>
              <a:rPr lang="en-US" dirty="0"/>
              <a:t>dies, as if by overpopulation.</a:t>
            </a:r>
          </a:p>
          <a:p>
            <a:r>
              <a:rPr lang="en-US" dirty="0"/>
              <a:t>Any dead cell with exactly three live </a:t>
            </a:r>
            <a:r>
              <a:rPr lang="en-US" dirty="0" smtClean="0"/>
              <a:t>neighbors </a:t>
            </a:r>
            <a:r>
              <a:rPr lang="en-US" dirty="0"/>
              <a:t>becomes a live cell, as if by reproduction.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97" y="1568870"/>
            <a:ext cx="3286921" cy="340396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" y="1101624"/>
            <a:ext cx="5498926" cy="286767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71" y="1169791"/>
            <a:ext cx="3744849" cy="38781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476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Teamwork </a:t>
            </a:r>
            <a:r>
              <a:rPr lang="en" dirty="0">
                <a:solidFill>
                  <a:srgbClr val="000000"/>
                </a:solidFill>
              </a:rPr>
              <a:t>allowed - see Teams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657302" y="1426679"/>
            <a:ext cx="2623192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Group 1</a:t>
            </a:r>
            <a:endParaRPr lang="en-US" b="1" dirty="0"/>
          </a:p>
          <a:p>
            <a:pPr lvl="1"/>
            <a:r>
              <a:rPr lang="en-US" dirty="0"/>
              <a:t>St-Martin, </a:t>
            </a:r>
            <a:r>
              <a:rPr lang="en-US" dirty="0" smtClean="0"/>
              <a:t>Ben</a:t>
            </a:r>
          </a:p>
          <a:p>
            <a:pPr lvl="1"/>
            <a:r>
              <a:rPr lang="en-US" dirty="0" smtClean="0"/>
              <a:t>O'Neill, Sydney</a:t>
            </a:r>
          </a:p>
          <a:p>
            <a:pPr lvl="1"/>
            <a:r>
              <a:rPr lang="en-US" dirty="0" err="1" smtClean="0"/>
              <a:t>Janiszewski</a:t>
            </a:r>
            <a:r>
              <a:rPr lang="en-US" dirty="0" smtClean="0"/>
              <a:t>, Joseph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2</a:t>
            </a:r>
          </a:p>
          <a:p>
            <a:pPr lvl="1"/>
            <a:r>
              <a:rPr lang="en-US" dirty="0"/>
              <a:t>Leonardo Polanco, </a:t>
            </a:r>
            <a:r>
              <a:rPr lang="en-US" dirty="0" smtClean="0"/>
              <a:t>Luis</a:t>
            </a:r>
          </a:p>
          <a:p>
            <a:pPr lvl="1"/>
            <a:r>
              <a:rPr lang="en-US" dirty="0" smtClean="0"/>
              <a:t>Turner, Jacob</a:t>
            </a:r>
          </a:p>
          <a:p>
            <a:pPr lvl="1"/>
            <a:r>
              <a:rPr lang="en-US" dirty="0" err="1" smtClean="0"/>
              <a:t>Capaldi</a:t>
            </a:r>
            <a:r>
              <a:rPr lang="en-US" dirty="0"/>
              <a:t>, </a:t>
            </a:r>
            <a:r>
              <a:rPr lang="en-US" dirty="0" err="1"/>
              <a:t>Ronni</a:t>
            </a:r>
            <a:r>
              <a:rPr lang="en-US" dirty="0"/>
              <a:t> Sue</a:t>
            </a:r>
          </a:p>
          <a:p>
            <a:r>
              <a:rPr lang="en-US" b="1" dirty="0"/>
              <a:t>Group 3</a:t>
            </a:r>
          </a:p>
          <a:p>
            <a:pPr lvl="1"/>
            <a:r>
              <a:rPr lang="en-US" dirty="0"/>
              <a:t>Wade, Brandon</a:t>
            </a:r>
          </a:p>
          <a:p>
            <a:pPr lvl="1"/>
            <a:r>
              <a:rPr lang="en-US" dirty="0"/>
              <a:t>Bruno, Heather</a:t>
            </a:r>
          </a:p>
          <a:p>
            <a:pPr lvl="1"/>
            <a:r>
              <a:rPr lang="en-US" dirty="0"/>
              <a:t>Campbell, Ryan</a:t>
            </a:r>
          </a:p>
          <a:p>
            <a:r>
              <a:rPr lang="en-US" b="1" dirty="0"/>
              <a:t>Group 4</a:t>
            </a:r>
          </a:p>
          <a:p>
            <a:pPr lvl="1"/>
            <a:r>
              <a:rPr lang="en-US" dirty="0"/>
              <a:t>Cole, Tyler</a:t>
            </a:r>
          </a:p>
          <a:p>
            <a:pPr lvl="1"/>
            <a:r>
              <a:rPr lang="en-US" dirty="0" err="1"/>
              <a:t>Chenot</a:t>
            </a:r>
            <a:r>
              <a:rPr lang="en-US" dirty="0"/>
              <a:t>, Samuel</a:t>
            </a:r>
          </a:p>
          <a:p>
            <a:pPr lvl="1"/>
            <a:r>
              <a:rPr lang="en-US" dirty="0" err="1"/>
              <a:t>Agronick</a:t>
            </a:r>
            <a:r>
              <a:rPr lang="en-US" dirty="0"/>
              <a:t>, </a:t>
            </a:r>
            <a:r>
              <a:rPr lang="en-US" dirty="0" smtClean="0"/>
              <a:t>Austin</a:t>
            </a:r>
            <a:endParaRPr lang="en-US" dirty="0"/>
          </a:p>
        </p:txBody>
      </p:sp>
      <p:sp>
        <p:nvSpPr>
          <p:cNvPr id="5" name="Shape 131"/>
          <p:cNvSpPr txBox="1"/>
          <p:nvPr/>
        </p:nvSpPr>
        <p:spPr>
          <a:xfrm>
            <a:off x="3280494" y="1485637"/>
            <a:ext cx="2623192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Group </a:t>
            </a:r>
            <a:r>
              <a:rPr lang="en-US" b="1" dirty="0"/>
              <a:t>5</a:t>
            </a:r>
          </a:p>
          <a:p>
            <a:pPr lvl="1"/>
            <a:r>
              <a:rPr lang="en-US" dirty="0"/>
              <a:t>Johnson, Ben</a:t>
            </a:r>
          </a:p>
          <a:p>
            <a:pPr lvl="1"/>
            <a:r>
              <a:rPr lang="en-US" dirty="0" err="1"/>
              <a:t>Caterino</a:t>
            </a:r>
            <a:r>
              <a:rPr lang="en-US" dirty="0"/>
              <a:t>, Matthew</a:t>
            </a:r>
          </a:p>
          <a:p>
            <a:pPr lvl="1"/>
            <a:r>
              <a:rPr lang="en-US" dirty="0" err="1"/>
              <a:t>Wildenhain</a:t>
            </a:r>
            <a:r>
              <a:rPr lang="en-US" dirty="0"/>
              <a:t>, Evan</a:t>
            </a:r>
          </a:p>
          <a:p>
            <a:r>
              <a:rPr lang="en-US" b="1" dirty="0"/>
              <a:t>Group 6</a:t>
            </a:r>
          </a:p>
          <a:p>
            <a:pPr lvl="1"/>
            <a:r>
              <a:rPr lang="en-US" dirty="0"/>
              <a:t>Gaines, Leah</a:t>
            </a:r>
          </a:p>
          <a:p>
            <a:pPr lvl="1"/>
            <a:r>
              <a:rPr lang="en-US" dirty="0" err="1"/>
              <a:t>Lehane</a:t>
            </a:r>
            <a:r>
              <a:rPr lang="en-US" dirty="0"/>
              <a:t>, Robert</a:t>
            </a:r>
          </a:p>
          <a:p>
            <a:pPr lvl="1"/>
            <a:r>
              <a:rPr lang="en-US" dirty="0"/>
              <a:t>Behrens, Jack</a:t>
            </a:r>
          </a:p>
          <a:p>
            <a:r>
              <a:rPr lang="en-US" b="1" dirty="0"/>
              <a:t>Group 7</a:t>
            </a:r>
          </a:p>
          <a:p>
            <a:pPr lvl="1"/>
            <a:r>
              <a:rPr lang="en-US" dirty="0"/>
              <a:t>Phillips, Connor</a:t>
            </a:r>
          </a:p>
          <a:p>
            <a:pPr lvl="1"/>
            <a:r>
              <a:rPr lang="en-US" dirty="0"/>
              <a:t>Mason, </a:t>
            </a:r>
            <a:r>
              <a:rPr lang="en-US" dirty="0" err="1"/>
              <a:t>Conor</a:t>
            </a:r>
            <a:endParaRPr lang="en-US" dirty="0"/>
          </a:p>
          <a:p>
            <a:pPr lvl="1"/>
            <a:r>
              <a:rPr lang="en-US" dirty="0"/>
              <a:t>MacDonald, </a:t>
            </a:r>
            <a:r>
              <a:rPr lang="en-US" dirty="0" err="1"/>
              <a:t>Bri</a:t>
            </a:r>
            <a:endParaRPr lang="en-US" dirty="0"/>
          </a:p>
          <a:p>
            <a:r>
              <a:rPr lang="en-US" b="1" dirty="0"/>
              <a:t>Group 8</a:t>
            </a:r>
          </a:p>
          <a:p>
            <a:pPr lvl="1"/>
            <a:r>
              <a:rPr lang="en-US" dirty="0"/>
              <a:t>Thomas, Ryan</a:t>
            </a:r>
          </a:p>
          <a:p>
            <a:pPr lvl="1"/>
            <a:r>
              <a:rPr lang="en-US" dirty="0" err="1"/>
              <a:t>Mendonca</a:t>
            </a:r>
            <a:r>
              <a:rPr lang="en-US" dirty="0"/>
              <a:t>, Cameron</a:t>
            </a:r>
          </a:p>
          <a:p>
            <a:pPr lvl="1"/>
            <a:r>
              <a:rPr lang="en-US" dirty="0" err="1"/>
              <a:t>Bakos</a:t>
            </a:r>
            <a:r>
              <a:rPr lang="en-US" dirty="0"/>
              <a:t>, </a:t>
            </a:r>
            <a:r>
              <a:rPr lang="en-US" dirty="0" smtClean="0"/>
              <a:t>Sofia</a:t>
            </a:r>
            <a:endParaRPr lang="en-US" dirty="0"/>
          </a:p>
        </p:txBody>
      </p:sp>
      <p:sp>
        <p:nvSpPr>
          <p:cNvPr id="6" name="Shape 131"/>
          <p:cNvSpPr txBox="1"/>
          <p:nvPr/>
        </p:nvSpPr>
        <p:spPr>
          <a:xfrm>
            <a:off x="6108104" y="1485668"/>
            <a:ext cx="2623192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Group </a:t>
            </a:r>
            <a:r>
              <a:rPr lang="en-US" b="1" dirty="0"/>
              <a:t>9</a:t>
            </a:r>
          </a:p>
          <a:p>
            <a:pPr lvl="1"/>
            <a:r>
              <a:rPr lang="en-US" dirty="0" err="1"/>
              <a:t>Babineau</a:t>
            </a:r>
            <a:r>
              <a:rPr lang="en-US" dirty="0"/>
              <a:t>, Allie</a:t>
            </a:r>
          </a:p>
          <a:p>
            <a:pPr lvl="1"/>
            <a:r>
              <a:rPr lang="en-US" dirty="0"/>
              <a:t>Dunn, Kevin</a:t>
            </a:r>
          </a:p>
          <a:p>
            <a:pPr lvl="1"/>
            <a:r>
              <a:rPr lang="en-US" dirty="0" err="1"/>
              <a:t>Antranik</a:t>
            </a:r>
            <a:r>
              <a:rPr lang="en-US" dirty="0"/>
              <a:t>, </a:t>
            </a:r>
            <a:r>
              <a:rPr lang="en-US" dirty="0" err="1"/>
              <a:t>Antranik</a:t>
            </a:r>
            <a:endParaRPr lang="en-US" dirty="0"/>
          </a:p>
          <a:p>
            <a:r>
              <a:rPr lang="en-US" b="1" dirty="0"/>
              <a:t>Group 10</a:t>
            </a:r>
          </a:p>
          <a:p>
            <a:pPr lvl="1"/>
            <a:r>
              <a:rPr lang="en-US" dirty="0"/>
              <a:t>Stone, Chad</a:t>
            </a:r>
          </a:p>
          <a:p>
            <a:pPr lvl="1"/>
            <a:r>
              <a:rPr lang="en-US" dirty="0"/>
              <a:t>Moreno, </a:t>
            </a:r>
            <a:r>
              <a:rPr lang="en-US" dirty="0" err="1"/>
              <a:t>Zentonio</a:t>
            </a:r>
            <a:endParaRPr lang="en-US" dirty="0"/>
          </a:p>
          <a:p>
            <a:pPr lvl="1"/>
            <a:r>
              <a:rPr lang="en-US" dirty="0"/>
              <a:t>Mullin, Jason</a:t>
            </a:r>
          </a:p>
          <a:p>
            <a:r>
              <a:rPr lang="en-US" b="1" dirty="0"/>
              <a:t>Group 11</a:t>
            </a:r>
          </a:p>
          <a:p>
            <a:pPr lvl="1"/>
            <a:r>
              <a:rPr lang="en-US" dirty="0"/>
              <a:t>Gallagher, </a:t>
            </a:r>
            <a:r>
              <a:rPr lang="en-US" dirty="0" err="1"/>
              <a:t>Beibhinn</a:t>
            </a:r>
            <a:endParaRPr lang="en-US" dirty="0"/>
          </a:p>
          <a:p>
            <a:pPr lvl="1"/>
            <a:r>
              <a:rPr lang="en-US" dirty="0"/>
              <a:t>Ferrell, </a:t>
            </a:r>
            <a:r>
              <a:rPr lang="en-US" dirty="0" err="1"/>
              <a:t>Baheem</a:t>
            </a:r>
            <a:endParaRPr lang="en-US" dirty="0"/>
          </a:p>
          <a:p>
            <a:pPr lvl="1"/>
            <a:r>
              <a:rPr lang="en-US" dirty="0"/>
              <a:t>Gregory, Steven</a:t>
            </a:r>
          </a:p>
          <a:p>
            <a:r>
              <a:rPr lang="en-US" b="1" dirty="0"/>
              <a:t>Group 12</a:t>
            </a:r>
          </a:p>
          <a:p>
            <a:pPr lvl="1"/>
            <a:r>
              <a:rPr lang="en-US" dirty="0"/>
              <a:t>Owen, Abraham</a:t>
            </a:r>
          </a:p>
          <a:p>
            <a:pPr lvl="1"/>
            <a:r>
              <a:rPr lang="en-US" dirty="0"/>
              <a:t>Cabral, Adam</a:t>
            </a:r>
          </a:p>
          <a:p>
            <a:pPr lvl="1"/>
            <a:r>
              <a:rPr lang="en-US" dirty="0"/>
              <a:t>O'Connell, Mark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Manipulating lists: </a:t>
            </a:r>
            <a:r>
              <a:rPr lang="en" b="1"/>
              <a:t>list slicing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My_list[start:stop:increment]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- inclusive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- exclusive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 - positive or negative!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can be optional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094650" y="2721125"/>
            <a:ext cx="2454300" cy="233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my_list = [1,2,3,4,5,6]</a:t>
            </a:r>
            <a:br>
              <a:rPr lang="en"/>
            </a:br>
            <a:r>
              <a:rPr lang="en"/>
              <a:t>&gt;&gt;&gt; my_list[2:]</a:t>
            </a:r>
            <a:br>
              <a:rPr lang="en"/>
            </a:br>
            <a:r>
              <a:rPr lang="en"/>
              <a:t>[3, 4, 5, 6]</a:t>
            </a:r>
            <a:br>
              <a:rPr lang="en"/>
            </a:br>
            <a:r>
              <a:rPr lang="en"/>
              <a:t>&gt;&gt;&gt; my_list[:2]</a:t>
            </a:r>
            <a:br>
              <a:rPr lang="en"/>
            </a:br>
            <a:r>
              <a:rPr lang="en"/>
              <a:t>[1, 2]</a:t>
            </a:r>
            <a:br>
              <a:rPr lang="en"/>
            </a:br>
            <a:r>
              <a:rPr lang="en"/>
              <a:t>&gt;&gt;&gt; my_list[::]</a:t>
            </a:r>
            <a:br>
              <a:rPr lang="en"/>
            </a:br>
            <a:r>
              <a:rPr lang="en"/>
              <a:t>[1, 2, 3, 4, 5, 6]</a:t>
            </a:r>
            <a:br>
              <a:rPr lang="en"/>
            </a:br>
            <a:r>
              <a:rPr lang="en"/>
              <a:t>&gt;&gt;&gt; my_list[::2]</a:t>
            </a:r>
            <a:br>
              <a:rPr lang="en"/>
            </a:br>
            <a:r>
              <a:rPr lang="en"/>
              <a:t>[1, 3, 5]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271200" y="3115975"/>
            <a:ext cx="2561100" cy="181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even = lst[::2]</a:t>
            </a:r>
            <a:br>
              <a:rPr lang="en"/>
            </a:br>
            <a:r>
              <a:rPr lang="en"/>
              <a:t>&gt;&gt;&gt; even</a:t>
            </a:r>
            <a:br>
              <a:rPr lang="en"/>
            </a:br>
            <a:r>
              <a:rPr lang="en"/>
              <a:t>[0, 2, 4, 6, 8]</a:t>
            </a:r>
            <a:br>
              <a:rPr lang="en"/>
            </a:br>
            <a:r>
              <a:rPr lang="en"/>
              <a:t>&gt;&gt;&gt; odd = lst[1::2]</a:t>
            </a:r>
            <a:br>
              <a:rPr lang="en"/>
            </a:br>
            <a:r>
              <a:rPr lang="en"/>
              <a:t>&gt;&gt;&gt; odd</a:t>
            </a:r>
            <a:br>
              <a:rPr lang="en"/>
            </a:br>
            <a:r>
              <a:rPr lang="en"/>
              <a:t>[1, 3, 5, 7, 9]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9050" y="3556500"/>
            <a:ext cx="2785200" cy="13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lst = [x for x in range(10)]</a:t>
            </a:r>
            <a:br>
              <a:rPr lang="en"/>
            </a:br>
            <a:r>
              <a:rPr lang="en"/>
              <a:t>&gt;&gt;&gt; rev = lst[::-1]</a:t>
            </a:r>
            <a:br>
              <a:rPr lang="en"/>
            </a:br>
            <a:r>
              <a:rPr lang="en"/>
              <a:t>&gt;&gt;&gt; rev</a:t>
            </a:r>
            <a:br>
              <a:rPr lang="en"/>
            </a:br>
            <a:r>
              <a:rPr lang="en"/>
              <a:t>[9, 8, 7, 6, 5, 4, 3, 2, 1, 0]</a:t>
            </a:r>
            <a:br>
              <a:rPr lang="en"/>
            </a:br>
            <a:r>
              <a:rPr lang="en"/>
              <a:t>&gt;&gt;&gt; </a:t>
            </a:r>
            <a:br>
              <a:rPr lang="en"/>
            </a:b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4257800" y="1017725"/>
            <a:ext cx="4641900" cy="131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Definition: </a:t>
            </a:r>
            <a:r>
              <a:rPr lang="en"/>
              <a:t>In computer programming, list (array) slicing is an operation that extracts a subset of elements from a list (array) and packages them as another list (array), possibly in a different dimension from the original. (Wikipedia)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also assign into list slices: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80200" y="2176925"/>
            <a:ext cx="2721000" cy="165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 = [x for x in range(10)]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2, 3, 4,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lst[2:5] = [0,0,0]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lst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1, 0, 0, 0, 5, 6, 7, 8, 9]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353825" y="1718050"/>
            <a:ext cx="4257900" cy="18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bit_vec = [1 for i in range(16)]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1, 1, 1, 1, 1, 1, 1, 1, 1, 1, 1, 1, 1, 1, 1]</a:t>
            </a:r>
            <a:br>
              <a:rPr lang="en"/>
            </a:br>
            <a:r>
              <a:rPr lang="en"/>
              <a:t>&gt;&gt;&gt; bit_vec[1::2] = [0 for i in range(8)]</a:t>
            </a:r>
            <a:br>
              <a:rPr lang="en"/>
            </a:br>
            <a:r>
              <a:rPr lang="en"/>
              <a:t>&gt;&gt;&gt; bit_vec</a:t>
            </a:r>
            <a:br>
              <a:rPr lang="en"/>
            </a:br>
            <a:r>
              <a:rPr lang="en"/>
              <a:t>[1, 0, 1, 0, 1, 0, 1, 0, 1, 0, 1, 0, 1, 0, 1, 0]</a:t>
            </a:r>
            <a:br>
              <a:rPr lang="en"/>
            </a:br>
            <a:r>
              <a:rPr lang="en"/>
              <a:t>&gt;&gt;&gt;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066950" y="4312650"/>
            <a:ext cx="63813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more info see: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http://www.i-programmer.info/programming/python/3942-arrays-in-python.html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does not have arrays - they can be constructed with lists of lists. 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80200" y="2155575"/>
            <a:ext cx="2049000" cy="201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[4, 5, 6]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arr[1][1]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94100" y="2006175"/>
            <a:ext cx="1846200" cy="300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for row in arr: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for e in row: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  print(e)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954525" y="2155575"/>
            <a:ext cx="23904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arr[1][1]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0, 6], [7, 8, 9]]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119300" y="3617525"/>
            <a:ext cx="3905700" cy="9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[[0 for j in range(3)] for i in range(3)]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print(arr)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[[0, 0, 0], [0, 0, 0], [0, 0, 0]]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However, slicing does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/>
              <a:t> work properly on arrays!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152475" y="1846100"/>
            <a:ext cx="2518500" cy="227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 = [[1,2,3],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[4,5,6],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 [7,8,8]]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arr[1][:]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[4, 5, 6]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&gt;&gt;&gt; arr[:][1]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[4, 5, 6]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arr[:]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[[1, 2, 3], [4, 5, 6], [7, 8, 8]]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214600" cy="81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Pandas data frames - 2D arrays specifically designed for data processing</a:t>
            </a:r>
            <a:r>
              <a:rPr lang="en" dirty="0" smtClean="0"/>
              <a:t>!</a:t>
            </a:r>
            <a:r>
              <a:rPr lang="en-US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We will have much more to say about data </a:t>
            </a:r>
            <a:r>
              <a:rPr lang="en-US" dirty="0"/>
              <a:t>f</a:t>
            </a:r>
            <a:r>
              <a:rPr lang="en-US" dirty="0" smtClean="0"/>
              <a:t>rames later on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311700" y="2525848"/>
            <a:ext cx="4866000" cy="24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>
                <a:solidFill>
                  <a:srgbClr val="FF0000"/>
                </a:solidFill>
              </a:rPr>
              <a:t>import pandas</a:t>
            </a:r>
            <a:endParaRPr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</a:t>
            </a:r>
            <a:r>
              <a:rPr lang="en" dirty="0" err="1"/>
              <a:t>arr</a:t>
            </a:r>
            <a:r>
              <a:rPr lang="en" dirty="0"/>
              <a:t> = [[1,2,3],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[4,5,6],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... [7,8,8]]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r>
              <a:rPr lang="en" dirty="0">
                <a:solidFill>
                  <a:schemeClr val="dk1"/>
                </a:solidFill>
              </a:rPr>
              <a:t> = </a:t>
            </a:r>
            <a:r>
              <a:rPr lang="en" dirty="0" err="1">
                <a:solidFill>
                  <a:srgbClr val="FF0000"/>
                </a:solidFill>
              </a:rPr>
              <a:t>pandas.DataFrame</a:t>
            </a:r>
            <a:r>
              <a:rPr lang="en" dirty="0">
                <a:solidFill>
                  <a:schemeClr val="dk1"/>
                </a:solidFill>
              </a:rPr>
              <a:t>(data=</a:t>
            </a:r>
            <a:r>
              <a:rPr lang="en" dirty="0" err="1">
                <a:solidFill>
                  <a:schemeClr val="dk1"/>
                </a:solidFill>
              </a:rPr>
              <a:t>arr,columns</a:t>
            </a:r>
            <a:r>
              <a:rPr lang="en" dirty="0">
                <a:solidFill>
                  <a:schemeClr val="dk1"/>
                </a:solidFill>
              </a:rPr>
              <a:t>=['</a:t>
            </a:r>
            <a:r>
              <a:rPr lang="en" dirty="0" err="1">
                <a:solidFill>
                  <a:schemeClr val="dk1"/>
                </a:solidFill>
              </a:rPr>
              <a:t>a','b','c</a:t>
            </a:r>
            <a:r>
              <a:rPr lang="en" dirty="0">
                <a:solidFill>
                  <a:schemeClr val="dk1"/>
                </a:solidFill>
              </a:rPr>
              <a:t>'])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 </a:t>
            </a:r>
            <a:r>
              <a:rPr lang="en" dirty="0" err="1">
                <a:solidFill>
                  <a:schemeClr val="dk1"/>
                </a:solidFill>
              </a:rPr>
              <a:t>df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a  b  c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0  1  2  3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1  4  5  6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2  7  8  8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&gt;&gt;&gt;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5792950" y="2635775"/>
            <a:ext cx="2093100" cy="211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</a:t>
            </a:r>
            <a:r>
              <a:rPr lang="en">
                <a:solidFill>
                  <a:srgbClr val="FF0000"/>
                </a:solidFill>
              </a:rPr>
              <a:t>iloc</a:t>
            </a:r>
            <a:r>
              <a:rPr lang="en"/>
              <a:t>[1,1]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df.iloc[1,1] = 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df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a  b  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0  1  2  3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1  4  0  6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2  7  8  8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- Lists, Arrays, and Data Frames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data frames slicing works as expected!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378500" y="1859925"/>
            <a:ext cx="4866000" cy="302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a  b  c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0  1 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 3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1  4  </a:t>
            </a:r>
            <a:r>
              <a:rPr lang="en">
                <a:solidFill>
                  <a:srgbClr val="FF0000"/>
                </a:solidFill>
              </a:rPr>
              <a:t>5 </a:t>
            </a:r>
            <a:r>
              <a:rPr lang="en">
                <a:solidFill>
                  <a:schemeClr val="dk1"/>
                </a:solidFill>
              </a:rPr>
              <a:t> 6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2  7  </a:t>
            </a:r>
            <a:r>
              <a:rPr lang="en">
                <a:solidFill>
                  <a:srgbClr val="FF0000"/>
                </a:solidFill>
              </a:rPr>
              <a:t>8</a:t>
            </a:r>
            <a:r>
              <a:rPr lang="en">
                <a:solidFill>
                  <a:schemeClr val="dk1"/>
                </a:solidFill>
              </a:rPr>
              <a:t>  8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df.iloc[1,:]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   4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   6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df.iloc[:,1]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0    2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1    5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2    8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Classes and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136525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Classes are dynamic objects in the spirit of Python: variables become defined when they appear in the program text.  </a:t>
            </a:r>
          </a:p>
          <a:p>
            <a:r>
              <a:rPr lang="en-US" dirty="0" smtClean="0"/>
              <a:t>It matters where they appear!</a:t>
            </a:r>
          </a:p>
          <a:p>
            <a:r>
              <a:rPr lang="en-US" dirty="0" smtClean="0"/>
              <a:t>No protection mechanisms </a:t>
            </a:r>
            <a:r>
              <a:rPr lang="mr-IN" dirty="0" smtClean="0"/>
              <a:t>–</a:t>
            </a:r>
            <a:r>
              <a:rPr lang="en-US" dirty="0" smtClean="0"/>
              <a:t> everything is globally visible!</a:t>
            </a:r>
          </a:p>
          <a:p>
            <a:r>
              <a:rPr lang="en-US" dirty="0" smtClean="0"/>
              <a:t>Classes also support inheritance (I let you explore that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4" y="2659836"/>
            <a:ext cx="7753611" cy="225104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99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Classes and Objects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63" y="1085764"/>
            <a:ext cx="5302436" cy="318561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5989" y="4734838"/>
            <a:ext cx="778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is in </a:t>
            </a:r>
            <a:r>
              <a:rPr lang="en-US" dirty="0" err="1" smtClean="0"/>
              <a:t>Jupyter</a:t>
            </a:r>
            <a:r>
              <a:rPr lang="en-US" dirty="0" smtClean="0"/>
              <a:t> Notebook style </a:t>
            </a:r>
            <a:r>
              <a:rPr lang="mr-IN" dirty="0" smtClean="0"/>
              <a:t>–</a:t>
            </a:r>
            <a:r>
              <a:rPr lang="en-US" dirty="0" smtClean="0"/>
              <a:t> In is a program statement </a:t>
            </a:r>
            <a:r>
              <a:rPr lang="mr-IN" dirty="0" smtClean="0"/>
              <a:t>–</a:t>
            </a:r>
            <a:r>
              <a:rPr lang="en-US" dirty="0" smtClean="0"/>
              <a:t> Out is the interpreter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19257</TotalTime>
  <Words>963</Words>
  <Application>Microsoft Office PowerPoint</Application>
  <PresentationFormat>On-screen Show (16:9)</PresentationFormat>
  <Paragraphs>184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- Lists, Arrays, and Data Frames</vt:lpstr>
      <vt:lpstr>Python – Classes and Objects</vt:lpstr>
      <vt:lpstr>Python – Classes and Objects</vt:lpstr>
      <vt:lpstr>Programming Exercise</vt:lpstr>
      <vt:lpstr>Programming Exercise</vt:lpstr>
      <vt:lpstr>Programming Exercise</vt:lpstr>
      <vt:lpstr>Programming Exercise</vt:lpstr>
      <vt:lpstr>Programming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Lists, Arrays, and Data Frames</dc:title>
  <cp:lastModifiedBy>User</cp:lastModifiedBy>
  <cp:revision>10</cp:revision>
  <cp:lastPrinted>2018-01-24T23:22:57Z</cp:lastPrinted>
  <dcterms:modified xsi:type="dcterms:W3CDTF">2020-01-27T17:19:17Z</dcterms:modified>
</cp:coreProperties>
</file>