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Here we will deal with this uncertainty using </a:t>
            </a:r>
            <a:r>
              <a:rPr lang="en" sz="1400" i="1"/>
              <a:t>confidence intervals.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lang="en" sz="1400" i="1"/>
              <a:t>bootstrap</a:t>
            </a:r>
            <a:r>
              <a:rPr lang="en" sz="1400"/>
              <a:t>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Bootstrap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95% Confidence Interval</a:t>
            </a:r>
            <a:endParaRPr dirty="0"/>
          </a:p>
        </p:txBody>
      </p:sp>
      <p:pic>
        <p:nvPicPr>
          <p:cNvPr id="113" name="Shape 113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1396692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1400" y="3502942"/>
            <a:ext cx="8237100" cy="1042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Assume we have the list, </a:t>
            </a:r>
            <a:r>
              <a:rPr lang="en" sz="1400" dirty="0" err="1"/>
              <a:t>sorted_accuracies</a:t>
            </a:r>
            <a:r>
              <a:rPr lang="en" sz="1400" dirty="0"/>
              <a:t>, then the values of the bounds can be estimated:</a:t>
            </a:r>
            <a:br>
              <a:rPr lang="en" sz="1400" dirty="0"/>
            </a:br>
            <a:r>
              <a:rPr lang="en" sz="1400" dirty="0" err="1"/>
              <a:t>lb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2.5</a:t>
            </a:r>
            <a:r>
              <a:rPr lang="en" sz="1400" dirty="0"/>
              <a:t>)</a:t>
            </a:r>
            <a:br>
              <a:rPr lang="en" sz="1400" dirty="0"/>
            </a:br>
            <a:r>
              <a:rPr lang="en" sz="1400" dirty="0" err="1"/>
              <a:t>ub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97.5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Shape 115" descr="figure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1109647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ub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set 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model M</a:t>
            </a:r>
            <a:br>
              <a:rPr lang="en"/>
            </a:br>
            <a:r>
              <a:rPr lang="en"/>
              <a:t>for i = 1 to 200 do</a:t>
            </a:r>
            <a:br>
              <a:rPr lang="en"/>
            </a:br>
            <a:r>
              <a:rPr lang="en"/>
              <a:t>     B[i] ← sample D with replacement, note |B[i]| = |D|.</a:t>
            </a:r>
            <a:br>
              <a:rPr lang="en"/>
            </a:br>
            <a:r>
              <a:rPr lang="en"/>
              <a:t>     acc[i] ← compute model M accuracy for B[i].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for</a:t>
            </a:r>
            <a:br>
              <a:rPr lang="en"/>
            </a:br>
            <a:r>
              <a:rPr lang="en"/>
              <a:t>sort acc in ascending fashion</a:t>
            </a:r>
            <a:br>
              <a:rPr lang="en"/>
            </a:br>
            <a:r>
              <a:rPr lang="en"/>
              <a:t>ub ← percentile(acc, 97.5)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 ← percentile(acc, 2.5)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(lb, ub)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However, the </a:t>
            </a:r>
            <a:r>
              <a:rPr lang="en" sz="1400" i="1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lang="en" sz="1400" i="1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sklearn import tree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bootstrap import bootstrap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   t1 = tree.DecisionTreeClassifier(criterion='entropy', max_depth=3)</a:t>
            </a:r>
            <a:br>
              <a:rPr lang="en"/>
            </a:br>
            <a:r>
              <a:rPr lang="en"/>
              <a:t>   t2 = tree.DecisionTreeClassifier(criterion='entropy', max_depth=None)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iris ***********")</a:t>
            </a:r>
            <a:br>
              <a:rPr lang="en"/>
            </a:br>
            <a:r>
              <a:rPr lang="en"/>
              <a:t>   df = pd.read_csv("iris.csv")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(t1,df,'Species')))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(t2,df,'Species')))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abalone ***********")</a:t>
            </a:r>
            <a:br>
              <a:rPr lang="en"/>
            </a:br>
            <a:r>
              <a:rPr lang="en"/>
              <a:t>   df = pd.read_csv("abalone.csv")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(t1,df,'sex')))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(t2,df,'sex')))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 classification dataset (see course website for sources)</a:t>
            </a:r>
          </a:p>
          <a:p>
            <a:r>
              <a:rPr lang="en-US" dirty="0" smtClean="0"/>
              <a:t>Find the best decision tree for the dataset using </a:t>
            </a:r>
            <a:r>
              <a:rPr lang="en-US" b="1" dirty="0" smtClean="0"/>
              <a:t>5-fold cross-validation</a:t>
            </a:r>
          </a:p>
          <a:p>
            <a:pPr lvl="1"/>
            <a:r>
              <a:rPr lang="en-US" dirty="0" smtClean="0"/>
              <a:t>Recall that the decision tree has two free parameters: criterion and tree depth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dirty="0" smtClean="0"/>
              <a:t>grid search module </a:t>
            </a:r>
            <a:r>
              <a:rPr lang="en-US" dirty="0" smtClean="0"/>
              <a:t>to accomplish this</a:t>
            </a:r>
          </a:p>
          <a:p>
            <a:pPr lvl="1"/>
            <a:r>
              <a:rPr lang="en-US" dirty="0" smtClean="0"/>
              <a:t>If your dataset has less than 50 rows then use 3-fold cross-validation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confidence interval </a:t>
            </a:r>
            <a:r>
              <a:rPr lang="en-US" dirty="0" smtClean="0"/>
              <a:t>for the optimal </a:t>
            </a:r>
            <a:r>
              <a:rPr lang="en-US" dirty="0" smtClean="0"/>
              <a:t>parameters using the bootstrap procedure.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494470" y="445025"/>
            <a:ext cx="3999900" cy="4123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39700" indent="0">
              <a:buNone/>
            </a:pPr>
            <a:r>
              <a:rPr lang="en-US" sz="1100" b="1" dirty="0" smtClean="0"/>
              <a:t>Teams</a:t>
            </a:r>
            <a:r>
              <a:rPr lang="en-US" sz="1100" dirty="0" smtClean="0"/>
              <a:t>:</a:t>
            </a:r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r>
              <a:rPr lang="en-US" sz="1100" dirty="0" smtClean="0"/>
              <a:t>Team </a:t>
            </a:r>
            <a:r>
              <a:rPr lang="en-US" sz="1100" dirty="0"/>
              <a:t>0:  Reece D, Shane R, Brandon L, </a:t>
            </a:r>
          </a:p>
          <a:p>
            <a:pPr marL="139700" indent="0">
              <a:buNone/>
            </a:pPr>
            <a:r>
              <a:rPr lang="en-US" sz="1100" dirty="0"/>
              <a:t>Team 1:  Mikayla J, </a:t>
            </a:r>
            <a:r>
              <a:rPr lang="en-US" sz="1100" dirty="0" err="1"/>
              <a:t>Sedes</a:t>
            </a:r>
            <a:r>
              <a:rPr lang="en-US" sz="1100" dirty="0"/>
              <a:t>, Polly, </a:t>
            </a:r>
          </a:p>
          <a:p>
            <a:pPr marL="139700" indent="0">
              <a:buNone/>
            </a:pPr>
            <a:r>
              <a:rPr lang="en-US" sz="1100" dirty="0"/>
              <a:t>Team 2:  Mark Anthony, Nate Arthur, Michael, </a:t>
            </a:r>
          </a:p>
          <a:p>
            <a:pPr marL="139700" indent="0">
              <a:buNone/>
            </a:pPr>
            <a:r>
              <a:rPr lang="en-US" sz="1100" dirty="0"/>
              <a:t>Team 3:  Logan, John D., </a:t>
            </a:r>
            <a:r>
              <a:rPr lang="en-US" sz="1100" dirty="0" err="1"/>
              <a:t>Rotman</a:t>
            </a:r>
            <a:r>
              <a:rPr lang="en-US" sz="1100" dirty="0"/>
              <a:t> D, </a:t>
            </a:r>
          </a:p>
          <a:p>
            <a:pPr marL="139700" indent="0">
              <a:buNone/>
            </a:pPr>
            <a:r>
              <a:rPr lang="en-US" sz="1100" dirty="0"/>
              <a:t>Team 4:  Eunice M, </a:t>
            </a:r>
            <a:r>
              <a:rPr lang="en-US" sz="1100" dirty="0" err="1"/>
              <a:t>Milucy</a:t>
            </a:r>
            <a:r>
              <a:rPr lang="en-US" sz="1100" dirty="0"/>
              <a:t> Freire, Thomas J, </a:t>
            </a:r>
          </a:p>
          <a:p>
            <a:pPr marL="139700" indent="0">
              <a:buNone/>
            </a:pPr>
            <a:r>
              <a:rPr lang="en-US" sz="1100" dirty="0"/>
              <a:t>Team 5:  Chris, Nicholas, Christopher P, </a:t>
            </a:r>
          </a:p>
          <a:p>
            <a:pPr marL="139700" indent="0">
              <a:buNone/>
            </a:pPr>
            <a:r>
              <a:rPr lang="en-US" sz="1100" dirty="0"/>
              <a:t>Team 6:  Eric T, Johnny V, Ian G, </a:t>
            </a:r>
          </a:p>
          <a:p>
            <a:pPr marL="139700" indent="0">
              <a:buNone/>
            </a:pPr>
            <a:r>
              <a:rPr lang="en-US" sz="1100" dirty="0"/>
              <a:t>Team 7:  Jacob, John L, Josh David, </a:t>
            </a:r>
          </a:p>
          <a:p>
            <a:pPr marL="139700" indent="0">
              <a:buNone/>
            </a:pPr>
            <a:r>
              <a:rPr lang="en-US" sz="1100" dirty="0"/>
              <a:t>Team 8:  Kyle, John M., Andrew J, </a:t>
            </a:r>
          </a:p>
          <a:p>
            <a:pPr marL="139700" indent="0">
              <a:buNone/>
            </a:pPr>
            <a:r>
              <a:rPr lang="en-US" sz="1100" dirty="0"/>
              <a:t>Team 9:  Chris Joseph, Sean M, Alec Kai, </a:t>
            </a:r>
          </a:p>
          <a:p>
            <a:pPr marL="139700" indent="0">
              <a:buNone/>
            </a:pPr>
            <a:r>
              <a:rPr lang="en-US" sz="1100" dirty="0"/>
              <a:t>Team 10:  Liam Patrick, Max M, Sabrina N., </a:t>
            </a:r>
          </a:p>
          <a:p>
            <a:pPr marL="139700" indent="0">
              <a:buNone/>
            </a:pPr>
            <a:r>
              <a:rPr lang="en-US" sz="1100" dirty="0"/>
              <a:t>Team 11:  Chen, Brevin </a:t>
            </a:r>
            <a:r>
              <a:rPr lang="en-US" sz="1100" dirty="0" err="1"/>
              <a:t>Kordel</a:t>
            </a:r>
            <a:r>
              <a:rPr lang="en-US" sz="1100" dirty="0"/>
              <a:t>, Jeffrey C, </a:t>
            </a:r>
          </a:p>
          <a:p>
            <a:pPr marL="139700" indent="0">
              <a:buNone/>
            </a:pPr>
            <a:r>
              <a:rPr lang="en-US" sz="1100" dirty="0"/>
              <a:t>Team 12:  Aaron, Matthew R, Jack Francis, </a:t>
            </a:r>
          </a:p>
          <a:p>
            <a:pPr marL="139700" indent="0">
              <a:buNone/>
            </a:pPr>
            <a:r>
              <a:rPr lang="en-US" sz="1100" dirty="0"/>
              <a:t>Team 13:  Lydia E, </a:t>
            </a:r>
            <a:r>
              <a:rPr lang="en-US" sz="1100" dirty="0" err="1"/>
              <a:t>HopeRose</a:t>
            </a:r>
            <a:r>
              <a:rPr lang="en-US" sz="1100" dirty="0"/>
              <a:t> Falco, Christopher K, </a:t>
            </a:r>
          </a:p>
          <a:p>
            <a:pPr marL="139700" indent="0">
              <a:buNone/>
            </a:pPr>
            <a:r>
              <a:rPr lang="en-US" sz="1100" dirty="0"/>
              <a:t>Team 14:  Isaac Michael, Jacob Daniel, </a:t>
            </a:r>
            <a:r>
              <a:rPr lang="en-US" sz="1100" dirty="0" err="1"/>
              <a:t>Aman</a:t>
            </a:r>
            <a:r>
              <a:rPr lang="en-US" sz="1100" dirty="0"/>
              <a:t>, </a:t>
            </a:r>
          </a:p>
          <a:p>
            <a:pPr marL="139700" indent="0">
              <a:buNone/>
            </a:pPr>
            <a:r>
              <a:rPr lang="en-US" sz="1100" dirty="0"/>
              <a:t>Team 15:  Kurtis, </a:t>
            </a:r>
            <a:r>
              <a:rPr lang="en-US" sz="1100" dirty="0" err="1"/>
              <a:t>Geoffroy</a:t>
            </a:r>
            <a:r>
              <a:rPr lang="en-US" sz="1100" dirty="0"/>
              <a:t> L, Anthony, </a:t>
            </a:r>
          </a:p>
          <a:p>
            <a:pPr marL="139700" indent="0">
              <a:buNone/>
            </a:pPr>
            <a:r>
              <a:rPr lang="en-US" sz="1100" dirty="0"/>
              <a:t>Team 16:  Victoria, Cameron J, Cassie, </a:t>
            </a:r>
          </a:p>
          <a:p>
            <a:pPr marL="139700" indent="0">
              <a:buNone/>
            </a:pPr>
            <a:r>
              <a:rPr lang="en-US" sz="1100" dirty="0"/>
              <a:t>Team 17:  Joe Peter, Alex M, </a:t>
            </a:r>
            <a:r>
              <a:rPr lang="en-US" sz="1100" dirty="0" err="1"/>
              <a:t>Eben</a:t>
            </a:r>
            <a:r>
              <a:rPr lang="en-US" sz="1100" dirty="0"/>
              <a:t>, </a:t>
            </a:r>
          </a:p>
          <a:p>
            <a:pPr marL="139700" indent="0">
              <a:buNone/>
            </a:pPr>
            <a:r>
              <a:rPr lang="en-US" sz="1100" dirty="0"/>
              <a:t>Team 18:  </a:t>
            </a:r>
            <a:r>
              <a:rPr lang="en-US" sz="1100" dirty="0" err="1"/>
              <a:t>Fehmina</a:t>
            </a:r>
            <a:r>
              <a:rPr lang="en-US" sz="1100" dirty="0"/>
              <a:t>, Jessica,</a:t>
            </a:r>
          </a:p>
        </p:txBody>
      </p:sp>
    </p:spTree>
    <p:extLst>
      <p:ext uri="{BB962C8B-B14F-4D97-AF65-F5344CB8AC3E}">
        <p14:creationId xmlns:p14="http://schemas.microsoft.com/office/powerpoint/2010/main" val="13669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First, let us define </a:t>
            </a:r>
            <a:r>
              <a:rPr lang="en" sz="1400" i="1" dirty="0"/>
              <a:t>error confidence</a:t>
            </a:r>
            <a:r>
              <a:rPr lang="en" sz="1400" dirty="0"/>
              <a:t> intervals formally.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Given a model accuracy,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, over some data set D, then the error confidence interval is defined as the probability p that our model accuracy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lies between some lower bound </a:t>
            </a:r>
            <a:r>
              <a:rPr lang="en" sz="1400" dirty="0" err="1"/>
              <a:t>lb</a:t>
            </a:r>
            <a:r>
              <a:rPr lang="en" sz="1400" dirty="0"/>
              <a:t> and some upper bound </a:t>
            </a:r>
            <a:r>
              <a:rPr lang="en" sz="1400" dirty="0" err="1"/>
              <a:t>ub</a:t>
            </a:r>
            <a:r>
              <a:rPr lang="en" sz="1400" dirty="0"/>
              <a:t>,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			</a:t>
            </a:r>
            <a:r>
              <a:rPr lang="en" sz="1400" dirty="0" err="1" smtClean="0"/>
              <a:t>Pr</a:t>
            </a:r>
            <a:r>
              <a:rPr lang="en" sz="1400" dirty="0" smtClean="0"/>
              <a:t>(</a:t>
            </a:r>
            <a:r>
              <a:rPr lang="en" sz="1400" dirty="0" err="1" smtClean="0"/>
              <a:t>lb</a:t>
            </a:r>
            <a:r>
              <a:rPr lang="en" sz="1400" dirty="0" smtClean="0"/>
              <a:t> </a:t>
            </a:r>
            <a:r>
              <a:rPr lang="en" sz="1400" dirty="0"/>
              <a:t>≤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≤ </a:t>
            </a:r>
            <a:r>
              <a:rPr lang="en" sz="1400" dirty="0" err="1"/>
              <a:t>ub</a:t>
            </a:r>
            <a:r>
              <a:rPr lang="en" sz="1400" dirty="0"/>
              <a:t>) = p. 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Paraphrasing this equation with p = 95%: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are 95% percent sure that our accuracy acc</a:t>
            </a:r>
            <a:r>
              <a:rPr lang="en" baseline="-25000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 is not worse than lb and not better than ub.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lang="en" i="1"/>
              <a:t>rank order</a:t>
            </a:r>
            <a:r>
              <a:rPr lang="en"/>
              <a:t>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i="1"/>
              <a:t>percentile</a:t>
            </a:r>
            <a:r>
              <a:rPr lang="en"/>
              <a:t> is the value at a particular rank.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[ 6,  7,  9, 12, 17]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particular effective and computationally straightforward way to estimate the lower and upper bounds of confidence intervals is the </a:t>
            </a:r>
            <a:r>
              <a:rPr lang="en" i="1" dirty="0"/>
              <a:t>bootstrap</a:t>
            </a:r>
            <a:r>
              <a:rPr lang="en" dirty="0"/>
              <a:t>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What is remarkable about the bootstrap is that we use the data set D itself to capture the uncertainty with which it represents the data universe at large.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In the bootstrap we create B </a:t>
            </a:r>
            <a:r>
              <a:rPr lang="en" i="1" dirty="0"/>
              <a:t>bootstrap samples</a:t>
            </a:r>
            <a:r>
              <a:rPr lang="en" dirty="0"/>
              <a:t> of our data set D using sampling with replacement.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We use the variation among the bootstrap samples to compute the variation in the respective model accuracies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 variation among the bootstrap sampled captures the quality of the original data set: if the variation is large then most likely your original data set does NOT represent the data universe very well, if the variation is small then most likely it does!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id="92" name="Shape 92" descr="Bootstrap_25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lang="en" i="1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id="99" name="Shape 99" descr="01fi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id="106" name="Shape 106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How often does the empirical distribution of the resampled accuracies </a:t>
            </a:r>
            <a:r>
              <a:rPr lang="en" sz="1400" dirty="0" smtClean="0"/>
              <a:t>capture </a:t>
            </a:r>
            <a:r>
              <a:rPr lang="en" sz="1400" dirty="0"/>
              <a:t>the actual accuracy? Let's take that to mean "the middle 95% of the resampled accuracies capture the actual accuracy" - </a:t>
            </a:r>
            <a:r>
              <a:rPr lang="en" sz="1400" i="1" dirty="0"/>
              <a:t>The 95% confidence interval!</a:t>
            </a:r>
            <a:endParaRPr sz="1400" i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9085</TotalTime>
  <Words>623</Words>
  <Application>Microsoft Macintosh PowerPoint</Application>
  <PresentationFormat>On-screen Show (16:9)</PresentationFormat>
  <Paragraphs>101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Confidence Intervals</vt:lpstr>
      <vt:lpstr>Confidence Intervals</vt:lpstr>
      <vt:lpstr>Percentiles</vt:lpstr>
      <vt:lpstr>Percentiles</vt:lpstr>
      <vt:lpstr>Percentiles</vt:lpstr>
      <vt:lpstr>The Bootstrap</vt:lpstr>
      <vt:lpstr>The Bootstrap - Resampling Technique</vt:lpstr>
      <vt:lpstr>The Bootstrap</vt:lpstr>
      <vt:lpstr>The Bootstrap</vt:lpstr>
      <vt:lpstr>The Bootstrap – 95% Confidence Interval</vt:lpstr>
      <vt:lpstr>Bootstrap Procedure</vt:lpstr>
      <vt:lpstr>Bootstrap Procedure</vt:lpstr>
      <vt:lpstr>Confidence Intervals</vt:lpstr>
      <vt:lpstr>Confidence Intervals</vt:lpstr>
      <vt:lpstr>Confidence Intervals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cp:lastModifiedBy>Lutz Hamel</cp:lastModifiedBy>
  <cp:revision>6</cp:revision>
  <cp:lastPrinted>2019-03-20T10:57:44Z</cp:lastPrinted>
  <dcterms:modified xsi:type="dcterms:W3CDTF">2019-03-25T00:06:38Z</dcterms:modified>
</cp:coreProperties>
</file>