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81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3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oreilly.com/programming/free/files/a-whirlwind-tour-of-pytho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Python 3.x</a:t>
            </a:r>
          </a:p>
          <a:p>
            <a:pPr lvl="1"/>
            <a:r>
              <a:rPr lang="en-US" dirty="0" smtClean="0"/>
              <a:t>Includes ALL major Python data science packages</a:t>
            </a:r>
          </a:p>
          <a:p>
            <a:pPr lvl="2"/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pPr lvl="2"/>
            <a:r>
              <a:rPr lang="en-US" dirty="0" smtClean="0"/>
              <a:t>Pandas</a:t>
            </a:r>
          </a:p>
          <a:p>
            <a:pPr lvl="2"/>
            <a:r>
              <a:rPr lang="en-US" dirty="0" err="1" smtClean="0"/>
              <a:t>PlotPy</a:t>
            </a:r>
            <a:endParaRPr lang="en-US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err="1" smtClean="0"/>
              <a:t>www.anaconda.com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9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loop: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02325" y="1626175"/>
            <a:ext cx="3226800" cy="303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for i in range(10):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   print(i)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834550" y="1207250"/>
            <a:ext cx="5235900" cy="179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range(stop) -&gt; range object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range(start, stop[, step]) -&gt; range object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Return</a:t>
            </a:r>
            <a:r>
              <a:rPr lang="en-US" sz="1200" dirty="0" smtClean="0"/>
              <a:t>s</a:t>
            </a:r>
            <a:r>
              <a:rPr lang="en" sz="1200" dirty="0" smtClean="0"/>
              <a:t> </a:t>
            </a:r>
            <a:r>
              <a:rPr lang="en" sz="1200" dirty="0"/>
              <a:t>an object that produces a sequence of integers from start (inclusive) to stop (exclusive) by step.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range(</a:t>
            </a:r>
            <a:r>
              <a:rPr lang="en" sz="1200" dirty="0" err="1"/>
              <a:t>i</a:t>
            </a:r>
            <a:r>
              <a:rPr lang="en" sz="1200" dirty="0"/>
              <a:t>, j) produces </a:t>
            </a:r>
            <a:r>
              <a:rPr lang="en" sz="1200" dirty="0" err="1"/>
              <a:t>i</a:t>
            </a:r>
            <a:r>
              <a:rPr lang="en" sz="1200" dirty="0"/>
              <a:t>, i+1, i+2, ..., j-1.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start defaults to 0, and stop is omitted!  range(4) produces 0, 1, 2, 3.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These are exactly the valid indices for a list of 4 elements.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When step is given, it specifies the increment (or decrement).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loop: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02325" y="16261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list = [1,2,3]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for e in list: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list = ['chicken','turkey','duck']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for e in list: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chicken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turkey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if-then-else statement: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x = input("type a value: ")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type a value: 3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x = int(x)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if x==2: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print('x equals 2')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else: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print('x is something else')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 is something else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function definition statement: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def inc(x):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return x+1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inc(3)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more complicated example - factorial computation:</a:t>
            </a: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import fact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fact.factorial(3)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999300" y="1321840"/>
            <a:ext cx="5004000" cy="38017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"""    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fact.py</a:t>
            </a:r>
            <a:r>
              <a:rPr lang="en" dirty="0"/>
              <a:t>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 example of a recursive function to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find the factorial of a number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"""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def</a:t>
            </a:r>
            <a:r>
              <a:rPr lang="en" dirty="0"/>
              <a:t> factorial(x):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"""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This is a recursive function to find the factorial of an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integer x where x &gt;= 0.  The function is not defined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for x &lt; 0.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"""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if x == 0: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return 1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else: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return x * factorial(x-1)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 = [1,2,3]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list.append</a:t>
            </a:r>
            <a:r>
              <a:rPr lang="en" dirty="0"/>
              <a:t>(4)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[1, 2, 3, 4]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list.reverse</a:t>
            </a:r>
            <a:r>
              <a:rPr lang="en" dirty="0"/>
              <a:t>()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[4, 3, 2, 1]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list[0]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 = </a:t>
            </a:r>
            <a:r>
              <a:rPr lang="en" dirty="0" smtClean="0"/>
              <a:t>[</a:t>
            </a:r>
            <a:r>
              <a:rPr lang="en-US" dirty="0" smtClean="0"/>
              <a:t> </a:t>
            </a:r>
            <a:r>
              <a:rPr lang="en" dirty="0" smtClean="0"/>
              <a:t>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</a:t>
            </a:r>
            <a:r>
              <a:rPr lang="en-US" dirty="0" smtClean="0"/>
              <a:t> </a:t>
            </a:r>
            <a:r>
              <a:rPr lang="en" dirty="0" smtClean="0"/>
              <a:t>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len</a:t>
            </a:r>
            <a:r>
              <a:rPr lang="en" dirty="0"/>
              <a:t>(list)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Shape 151"/>
          <p:cNvSpPr txBox="1"/>
          <p:nvPr/>
        </p:nvSpPr>
        <p:spPr>
          <a:xfrm>
            <a:off x="4891750" y="829075"/>
            <a:ext cx="3331200" cy="386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Things you can do with lists: </a:t>
            </a:r>
            <a:endParaRPr dirty="0">
              <a:solidFill>
                <a:schemeClr val="dk2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append(...)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clear(...)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copy(...)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count(...)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extend(...)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index(...)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insert(...)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pop(...)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remove(...)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reverse(...)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sort(...)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See ‘help</a:t>
            </a:r>
            <a:r>
              <a:rPr lang="en" dirty="0" smtClean="0">
                <a:solidFill>
                  <a:schemeClr val="dk2"/>
                </a:solidFill>
              </a:rPr>
              <a:t>([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])’</a:t>
            </a:r>
            <a:r>
              <a:rPr lang="en" dirty="0">
                <a:solidFill>
                  <a:schemeClr val="dk2"/>
                </a:solidFill>
              </a:rPr>
              <a:t/>
            </a:r>
            <a:br>
              <a:rPr lang="en" dirty="0">
                <a:solidFill>
                  <a:schemeClr val="dk2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17299"/>
          </a:xfrm>
        </p:spPr>
        <p:txBody>
          <a:bodyPr/>
          <a:lstStyle/>
          <a:p>
            <a:r>
              <a:rPr lang="en-US" dirty="0" smtClean="0"/>
              <a:t>Comprehensions are a short hand notation for constructing lists</a:t>
            </a:r>
            <a:endParaRPr lang="en-US" dirty="0"/>
          </a:p>
        </p:txBody>
      </p:sp>
      <p:sp>
        <p:nvSpPr>
          <p:cNvPr id="4" name="Shape 150"/>
          <p:cNvSpPr txBox="1"/>
          <p:nvPr/>
        </p:nvSpPr>
        <p:spPr>
          <a:xfrm>
            <a:off x="493925" y="1669774"/>
            <a:ext cx="3491666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s-IS" dirty="0"/>
              <a:t>&gt;&gt;&gt; S = [x**2 for x in range(10)]</a:t>
            </a:r>
          </a:p>
          <a:p>
            <a:r>
              <a:rPr lang="is-IS" dirty="0" smtClean="0"/>
              <a:t>&gt;&gt;&gt; </a:t>
            </a:r>
            <a:r>
              <a:rPr lang="is-IS" dirty="0"/>
              <a:t>print(S)</a:t>
            </a:r>
          </a:p>
          <a:p>
            <a:r>
              <a:rPr lang="is-IS" dirty="0"/>
              <a:t>[0, 1, 4, 9, 16, 25, 36, 49, 64, 81]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3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17299"/>
          </a:xfrm>
        </p:spPr>
        <p:txBody>
          <a:bodyPr/>
          <a:lstStyle/>
          <a:p>
            <a:r>
              <a:rPr lang="en-US" dirty="0" smtClean="0"/>
              <a:t>Another example of list comprehensions with strings</a:t>
            </a:r>
            <a:endParaRPr lang="en-US" dirty="0"/>
          </a:p>
        </p:txBody>
      </p:sp>
      <p:sp>
        <p:nvSpPr>
          <p:cNvPr id="5" name="Shape 150"/>
          <p:cNvSpPr txBox="1"/>
          <p:nvPr/>
        </p:nvSpPr>
        <p:spPr>
          <a:xfrm>
            <a:off x="705957" y="1669774"/>
            <a:ext cx="4681051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&gt;&gt;&gt; words = 'The quick brown fox jumps over the lazy </a:t>
            </a:r>
            <a:r>
              <a:rPr lang="en-US" sz="1200" dirty="0" err="1"/>
              <a:t>dog'.</a:t>
            </a:r>
            <a:r>
              <a:rPr lang="en-US" sz="1200" dirty="0" err="1">
                <a:solidFill>
                  <a:srgbClr val="FF0000"/>
                </a:solidFill>
              </a:rPr>
              <a:t>split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print(words)</a:t>
            </a:r>
          </a:p>
          <a:p>
            <a:r>
              <a:rPr lang="en-US" sz="1200" dirty="0"/>
              <a:t>['The', 'quick', 'brown', 'fox', 'jumps', 'over', 'the', 'lazy', 'dog']</a:t>
            </a:r>
          </a:p>
          <a:p>
            <a:r>
              <a:rPr lang="en-US" sz="1200" dirty="0"/>
              <a:t>&gt;&gt;&gt; stuff = [</a:t>
            </a:r>
            <a:r>
              <a:rPr lang="en-US" sz="1200" dirty="0">
                <a:solidFill>
                  <a:srgbClr val="FF0000"/>
                </a:solidFill>
              </a:rPr>
              <a:t>[</a:t>
            </a:r>
            <a:r>
              <a:rPr lang="en-US" sz="1200" dirty="0" err="1">
                <a:solidFill>
                  <a:srgbClr val="FF0000"/>
                </a:solidFill>
              </a:rPr>
              <a:t>w.upper</a:t>
            </a:r>
            <a:r>
              <a:rPr lang="en-US" sz="1200" dirty="0">
                <a:solidFill>
                  <a:srgbClr val="FF0000"/>
                </a:solidFill>
              </a:rPr>
              <a:t>(), </a:t>
            </a:r>
            <a:r>
              <a:rPr lang="en-US" sz="1200" dirty="0" err="1">
                <a:solidFill>
                  <a:srgbClr val="FF0000"/>
                </a:solidFill>
              </a:rPr>
              <a:t>w.lower</a:t>
            </a:r>
            <a:r>
              <a:rPr lang="en-US" sz="1200" dirty="0">
                <a:solidFill>
                  <a:srgbClr val="FF0000"/>
                </a:solidFill>
              </a:rPr>
              <a:t>(), </a:t>
            </a:r>
            <a:r>
              <a:rPr lang="en-US" sz="1200" dirty="0" err="1">
                <a:solidFill>
                  <a:srgbClr val="FF0000"/>
                </a:solidFill>
              </a:rPr>
              <a:t>len</a:t>
            </a:r>
            <a:r>
              <a:rPr lang="en-US" sz="1200" dirty="0">
                <a:solidFill>
                  <a:srgbClr val="FF0000"/>
                </a:solidFill>
              </a:rPr>
              <a:t>(w)]</a:t>
            </a:r>
            <a:r>
              <a:rPr lang="en-US" sz="1200" dirty="0"/>
              <a:t> for w in words]</a:t>
            </a:r>
          </a:p>
          <a:p>
            <a:r>
              <a:rPr lang="mr-IN" sz="1200" dirty="0"/>
              <a:t>&gt;&gt;&gt; </a:t>
            </a:r>
            <a:r>
              <a:rPr lang="mr-IN" sz="1200" dirty="0" err="1"/>
              <a:t>from</a:t>
            </a:r>
            <a:r>
              <a:rPr lang="mr-IN" sz="1200" dirty="0"/>
              <a:t> </a:t>
            </a:r>
            <a:r>
              <a:rPr lang="mr-IN" sz="1200" dirty="0" err="1"/>
              <a:t>pprint</a:t>
            </a:r>
            <a:r>
              <a:rPr lang="mr-IN" sz="1200" dirty="0"/>
              <a:t> </a:t>
            </a:r>
            <a:r>
              <a:rPr lang="mr-IN" sz="1200" dirty="0" err="1"/>
              <a:t>import</a:t>
            </a:r>
            <a:r>
              <a:rPr lang="mr-IN" sz="1200" dirty="0"/>
              <a:t> </a:t>
            </a:r>
            <a:r>
              <a:rPr lang="mr-IN" sz="1200" dirty="0" err="1"/>
              <a:t>pprint</a:t>
            </a:r>
            <a:endParaRPr lang="mr-IN" sz="1200" dirty="0"/>
          </a:p>
          <a:p>
            <a:r>
              <a:rPr lang="mr-IN" sz="1200" dirty="0"/>
              <a:t>&gt;&gt;&gt; </a:t>
            </a:r>
            <a:r>
              <a:rPr lang="mr-IN" sz="1200" dirty="0" err="1"/>
              <a:t>pprint</a:t>
            </a:r>
            <a:r>
              <a:rPr lang="mr-IN" sz="1200" dirty="0"/>
              <a:t>(</a:t>
            </a:r>
            <a:r>
              <a:rPr lang="mr-IN" sz="1200" dirty="0" err="1"/>
              <a:t>stuff</a:t>
            </a:r>
            <a:r>
              <a:rPr lang="mr-IN" sz="1200" dirty="0"/>
              <a:t>)</a:t>
            </a:r>
          </a:p>
          <a:p>
            <a:r>
              <a:rPr lang="mr-IN" sz="1200" dirty="0"/>
              <a:t>[['THE', 'the', 3],</a:t>
            </a:r>
          </a:p>
          <a:p>
            <a:r>
              <a:rPr lang="mr-IN" sz="1200" dirty="0"/>
              <a:t> ['QUICK', '</a:t>
            </a:r>
            <a:r>
              <a:rPr lang="mr-IN" sz="1200" dirty="0" err="1"/>
              <a:t>quick</a:t>
            </a:r>
            <a:r>
              <a:rPr lang="mr-IN" sz="1200" dirty="0"/>
              <a:t>', 5],</a:t>
            </a:r>
          </a:p>
          <a:p>
            <a:r>
              <a:rPr lang="mr-IN" sz="1200" dirty="0"/>
              <a:t> ['BROWN', '</a:t>
            </a:r>
            <a:r>
              <a:rPr lang="mr-IN" sz="1200" dirty="0" err="1"/>
              <a:t>brown</a:t>
            </a:r>
            <a:r>
              <a:rPr lang="mr-IN" sz="1200" dirty="0"/>
              <a:t>', 5],</a:t>
            </a:r>
          </a:p>
          <a:p>
            <a:r>
              <a:rPr lang="mr-IN" sz="1200" dirty="0"/>
              <a:t> ['FOX', '</a:t>
            </a:r>
            <a:r>
              <a:rPr lang="mr-IN" sz="1200" dirty="0" err="1"/>
              <a:t>fox</a:t>
            </a:r>
            <a:r>
              <a:rPr lang="mr-IN" sz="1200" dirty="0"/>
              <a:t>', 3],</a:t>
            </a:r>
          </a:p>
          <a:p>
            <a:r>
              <a:rPr lang="mr-IN" sz="1200" dirty="0"/>
              <a:t> ['JUMPS', '</a:t>
            </a:r>
            <a:r>
              <a:rPr lang="mr-IN" sz="1200" dirty="0" err="1"/>
              <a:t>jumps</a:t>
            </a:r>
            <a:r>
              <a:rPr lang="mr-IN" sz="1200" dirty="0"/>
              <a:t>', 5],</a:t>
            </a:r>
          </a:p>
          <a:p>
            <a:r>
              <a:rPr lang="mr-IN" sz="1200" dirty="0"/>
              <a:t> ['OVER', '</a:t>
            </a:r>
            <a:r>
              <a:rPr lang="mr-IN" sz="1200" dirty="0" err="1"/>
              <a:t>over</a:t>
            </a:r>
            <a:r>
              <a:rPr lang="mr-IN" sz="1200" dirty="0"/>
              <a:t>', 4],</a:t>
            </a:r>
          </a:p>
          <a:p>
            <a:r>
              <a:rPr lang="mr-IN" sz="1200" dirty="0"/>
              <a:t> ['THE', 'the', 3],</a:t>
            </a:r>
          </a:p>
          <a:p>
            <a:r>
              <a:rPr lang="mr-IN" sz="1200" dirty="0"/>
              <a:t> ['LAZY', '</a:t>
            </a:r>
            <a:r>
              <a:rPr lang="mr-IN" sz="1200" dirty="0" err="1"/>
              <a:t>lazy</a:t>
            </a:r>
            <a:r>
              <a:rPr lang="mr-IN" sz="1200" dirty="0"/>
              <a:t>', 4],</a:t>
            </a:r>
          </a:p>
          <a:p>
            <a:r>
              <a:rPr lang="mr-IN" sz="1200" dirty="0"/>
              <a:t> ['DOG', '</a:t>
            </a:r>
            <a:r>
              <a:rPr lang="mr-IN" sz="1200" dirty="0" err="1"/>
              <a:t>dog</a:t>
            </a:r>
            <a:r>
              <a:rPr lang="mr-IN" sz="1200" dirty="0"/>
              <a:t>', 3]]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1713" y="1798983"/>
            <a:ext cx="2632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strings are objects with</a:t>
            </a:r>
          </a:p>
          <a:p>
            <a:r>
              <a:rPr lang="en-US" dirty="0" smtClean="0"/>
              <a:t>member functions!</a:t>
            </a:r>
          </a:p>
          <a:p>
            <a:endParaRPr lang="en-US" dirty="0"/>
          </a:p>
          <a:p>
            <a:r>
              <a:rPr lang="en-US" dirty="0" smtClean="0"/>
              <a:t>Note: we are constructing a list</a:t>
            </a:r>
          </a:p>
          <a:p>
            <a:r>
              <a:rPr lang="en-US" dirty="0" smtClean="0"/>
              <a:t>of lists!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Data Structures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a number of data structures beyond lists that make programming much easier: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Tuples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19525" y="1191475"/>
            <a:ext cx="42624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t = 12345, 54321, 'hello!'</a:t>
            </a:r>
            <a:br>
              <a:rPr lang="en" dirty="0"/>
            </a:br>
            <a:r>
              <a:rPr lang="en" dirty="0"/>
              <a:t>&gt;&gt;&gt; t[0]</a:t>
            </a:r>
            <a:br>
              <a:rPr lang="en" dirty="0"/>
            </a:br>
            <a:r>
              <a:rPr lang="en" dirty="0"/>
              <a:t>12345</a:t>
            </a:r>
            <a:br>
              <a:rPr lang="en" dirty="0"/>
            </a:br>
            <a:r>
              <a:rPr lang="en" dirty="0"/>
              <a:t>&gt;&gt;&gt; t</a:t>
            </a:r>
            <a:br>
              <a:rPr lang="en" dirty="0"/>
            </a:br>
            <a:r>
              <a:rPr lang="en" dirty="0"/>
              <a:t>(12345, 54321, 'hello!')</a:t>
            </a:r>
            <a:br>
              <a:rPr lang="en" dirty="0"/>
            </a:br>
            <a:r>
              <a:rPr lang="en" dirty="0">
                <a:solidFill>
                  <a:schemeClr val="dk1"/>
                </a:solidFill>
              </a:rPr>
              <a:t>&gt;&gt;&gt; x, y, z = </a:t>
            </a:r>
            <a:r>
              <a:rPr lang="en" dirty="0" smtClean="0">
                <a:solidFill>
                  <a:schemeClr val="dk1"/>
                </a:solidFill>
              </a:rPr>
              <a:t>t</a:t>
            </a:r>
            <a:r>
              <a:rPr lang="en-US" dirty="0" smtClean="0">
                <a:solidFill>
                  <a:schemeClr val="dk1"/>
                </a:solidFill>
              </a:rPr>
              <a:t>     # pattern matching!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&gt;&gt;&gt; x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12345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/>
              <a:t>&gt;&gt;&gt; empty = ()</a:t>
            </a:r>
            <a:br>
              <a:rPr lang="en" dirty="0"/>
            </a:br>
            <a:r>
              <a:rPr lang="en" dirty="0"/>
              <a:t>&gt;&gt;&gt; singleton = 'hello',    # &lt;-- note trailing comma</a:t>
            </a:r>
            <a:br>
              <a:rPr lang="en" dirty="0"/>
            </a:br>
            <a:r>
              <a:rPr lang="en" dirty="0"/>
              <a:t>&gt;&gt;&gt; </a:t>
            </a:r>
            <a:r>
              <a:rPr lang="en" dirty="0" err="1"/>
              <a:t>len</a:t>
            </a:r>
            <a:r>
              <a:rPr lang="en" dirty="0"/>
              <a:t>(empty)</a:t>
            </a:r>
            <a:br>
              <a:rPr lang="en" dirty="0"/>
            </a:br>
            <a:r>
              <a:rPr lang="en" dirty="0"/>
              <a:t>0</a:t>
            </a:r>
            <a:br>
              <a:rPr lang="en" dirty="0"/>
            </a:br>
            <a:r>
              <a:rPr lang="en" dirty="0"/>
              <a:t>&gt;&gt;&gt; </a:t>
            </a:r>
            <a:r>
              <a:rPr lang="en" dirty="0" err="1"/>
              <a:t>len</a:t>
            </a:r>
            <a:r>
              <a:rPr lang="en" dirty="0"/>
              <a:t>(singleton)</a:t>
            </a:r>
            <a:br>
              <a:rPr lang="en" dirty="0"/>
            </a:br>
            <a:r>
              <a:rPr lang="en" dirty="0"/>
              <a:t>1</a:t>
            </a:r>
            <a:br>
              <a:rPr lang="en" dirty="0"/>
            </a:br>
            <a:r>
              <a:rPr lang="en" dirty="0"/>
              <a:t>&gt;&gt;&gt; singleton</a:t>
            </a:r>
            <a:br>
              <a:rPr lang="en" dirty="0"/>
            </a:br>
            <a:r>
              <a:rPr lang="en" dirty="0"/>
              <a:t>('hello',)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Shape 171"/>
          <p:cNvSpPr txBox="1"/>
          <p:nvPr/>
        </p:nvSpPr>
        <p:spPr>
          <a:xfrm>
            <a:off x="4883425" y="1258575"/>
            <a:ext cx="4153200" cy="363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tuple consists of a number of values separated by commas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Though tuples may seem similar to lists, they are often used in different situations and for different purposes.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Tuples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immutable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usually contain a heterogeneous sequence of elements that are accessed via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unpacking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indexing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Lists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mutable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their elements are usually homogeneous and are accessed by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iterating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over the list.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simple commands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an interactive </a:t>
            </a:r>
            <a:r>
              <a:rPr lang="en" dirty="0" smtClean="0"/>
              <a:t>interpreter</a:t>
            </a:r>
            <a:r>
              <a:rPr lang="en-US" dirty="0" smtClean="0"/>
              <a:t> started from the shell</a:t>
            </a:r>
            <a:r>
              <a:rPr lang="en" dirty="0" smtClean="0"/>
              <a:t>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 err="1"/>
              <a:t>lutz</a:t>
            </a:r>
            <a:r>
              <a:rPr lang="en" sz="1400" dirty="0"/>
              <a:t>$ </a:t>
            </a:r>
            <a:r>
              <a:rPr lang="en" sz="1400" dirty="0">
                <a:solidFill>
                  <a:srgbClr val="FF0000"/>
                </a:solidFill>
              </a:rPr>
              <a:t>python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Python 3.5.2 |Anaconda 4.2.0 (64-bit)| (default, Jul  2 2016, 17:53:06) </a:t>
            </a:r>
            <a:br>
              <a:rPr lang="en" sz="1400" dirty="0"/>
            </a:br>
            <a:r>
              <a:rPr lang="en" sz="1400" dirty="0"/>
              <a:t>[GCC 4.4.7 20120313 (Red Hat 4.4.7-1)] on </a:t>
            </a:r>
            <a:r>
              <a:rPr lang="en" sz="1400" dirty="0" err="1"/>
              <a:t>linux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Type "help", "copyright", "credits" or "license" for more information.</a:t>
            </a:r>
            <a:br>
              <a:rPr lang="en" sz="1400" dirty="0"/>
            </a:br>
            <a:r>
              <a:rPr lang="en" sz="1400" dirty="0"/>
              <a:t>&gt;&gt;&gt; </a:t>
            </a:r>
            <a:r>
              <a:rPr lang="en" sz="1400" dirty="0">
                <a:solidFill>
                  <a:srgbClr val="FF0000"/>
                </a:solidFill>
              </a:rPr>
              <a:t>3 + 10.5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13.5</a:t>
            </a:r>
            <a:br>
              <a:rPr lang="en" sz="1400" dirty="0"/>
            </a:br>
            <a:r>
              <a:rPr lang="en" sz="1400" dirty="0"/>
              <a:t>&gt;&gt;&gt; </a:t>
            </a:r>
            <a:r>
              <a:rPr lang="en" sz="1400" dirty="0">
                <a:solidFill>
                  <a:srgbClr val="FF0000"/>
                </a:solidFill>
              </a:rPr>
              <a:t>7/2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3.5</a:t>
            </a:r>
            <a:br>
              <a:rPr lang="en" sz="1400" dirty="0"/>
            </a:br>
            <a:r>
              <a:rPr lang="en" sz="1400" dirty="0"/>
              <a:t>&gt;&gt;&gt; </a:t>
            </a:r>
            <a:r>
              <a:rPr lang="en" sz="1400" dirty="0">
                <a:solidFill>
                  <a:srgbClr val="FF0000"/>
                </a:solidFill>
              </a:rPr>
              <a:t>print("hello world!")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hello world!</a:t>
            </a:r>
            <a:br>
              <a:rPr lang="en" sz="1400" dirty="0"/>
            </a:br>
            <a:r>
              <a:rPr lang="en" sz="1400" dirty="0"/>
              <a:t>&gt;&gt;&gt; </a:t>
            </a:r>
            <a:br>
              <a:rPr lang="en" sz="1400" dirty="0"/>
            </a:b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Sets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19525" y="1191475"/>
            <a:ext cx="61251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basket = {'apple', 'orange', 'apple', 'pear', 'orange', 'banana'}</a:t>
            </a:r>
            <a:br>
              <a:rPr lang="en"/>
            </a:br>
            <a:r>
              <a:rPr lang="en"/>
              <a:t>&gt;&gt;&gt; print(basket)                      # show that duplicates have been removed</a:t>
            </a:r>
            <a:br>
              <a:rPr lang="en"/>
            </a:br>
            <a:r>
              <a:rPr lang="en"/>
              <a:t>{'orange', 'banana', 'pear', 'apple'}</a:t>
            </a:r>
            <a:br>
              <a:rPr lang="en"/>
            </a:br>
            <a:r>
              <a:rPr lang="en"/>
              <a:t>&gt;&gt;&gt; 'orange' in basket                 # fast membership testing</a:t>
            </a:r>
            <a:br>
              <a:rPr lang="en"/>
            </a:br>
            <a:r>
              <a:rPr lang="en"/>
              <a:t>True</a:t>
            </a:r>
            <a:br>
              <a:rPr lang="en"/>
            </a:br>
            <a:r>
              <a:rPr lang="en"/>
              <a:t>&gt;&gt;&gt; 'crabgrass' in basket</a:t>
            </a:r>
            <a:br>
              <a:rPr lang="en"/>
            </a:br>
            <a:r>
              <a:rPr lang="en"/>
              <a:t>False</a:t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720975" y="1527100"/>
            <a:ext cx="2232000" cy="80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set is an unordered collection with no duplicate elements.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Sets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419525" y="1191475"/>
            <a:ext cx="61251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# Demonstrate set operations on unique letters from two words</a:t>
            </a:r>
            <a:br>
              <a:rPr lang="en"/>
            </a:br>
            <a:r>
              <a:rPr lang="en"/>
              <a:t>...</a:t>
            </a:r>
            <a:br>
              <a:rPr lang="en"/>
            </a:br>
            <a:r>
              <a:rPr lang="en"/>
              <a:t>&gt;&gt;&gt; a = set('abracadabra')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&gt;&gt;&gt; a                                  # unique letters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{'a', 'r', 'b', 'c', 'd'}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&gt;&gt;&gt; b = set('alacazam')</a:t>
            </a:r>
            <a:br>
              <a:rPr lang="en"/>
            </a:br>
            <a:r>
              <a:rPr lang="en"/>
              <a:t>&gt;&gt;&gt; a - b                              # letters in a but not in b</a:t>
            </a:r>
            <a:br>
              <a:rPr lang="en"/>
            </a:br>
            <a:r>
              <a:rPr lang="en"/>
              <a:t>{'r', 'd', 'b'}</a:t>
            </a:r>
            <a:br>
              <a:rPr lang="en"/>
            </a:br>
            <a:r>
              <a:rPr lang="en"/>
              <a:t>&gt;&gt;&gt; a | b                              # letters in either a or b</a:t>
            </a:r>
            <a:br>
              <a:rPr lang="en"/>
            </a:br>
            <a:r>
              <a:rPr lang="en"/>
              <a:t>{'a', 'c', 'r', 'd', 'b', 'm', 'z', 'l'}</a:t>
            </a:r>
            <a:br>
              <a:rPr lang="en"/>
            </a:br>
            <a:r>
              <a:rPr lang="en"/>
              <a:t>&gt;&gt;&gt; a &amp; b                              # letters in both a and b</a:t>
            </a:r>
            <a:br>
              <a:rPr lang="en"/>
            </a:br>
            <a:r>
              <a:rPr lang="en"/>
              <a:t>{'a', 'c'}</a:t>
            </a:r>
            <a:br>
              <a:rPr lang="en"/>
            </a:br>
            <a:r>
              <a:rPr lang="en"/>
              <a:t>&gt;&gt;&gt; a ^ b                              # letters in a or b but not both</a:t>
            </a:r>
            <a:br>
              <a:rPr lang="en"/>
            </a:br>
            <a:r>
              <a:rPr lang="en"/>
              <a:t>{'r', 'd', 'b', 'm', 'z', 'l'}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720975" y="1527100"/>
            <a:ext cx="2232000" cy="80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set is an unordered collection with no duplicate elements.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Sets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19525" y="1191475"/>
            <a:ext cx="61251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# set comprehensions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 = {x for x in 'abracadabra' if x not in 'abc'}</a:t>
            </a:r>
            <a:br>
              <a:rPr lang="en"/>
            </a:br>
            <a:r>
              <a:rPr lang="en"/>
              <a:t>&gt;&gt;&gt; a</a:t>
            </a:r>
            <a:br>
              <a:rPr lang="en"/>
            </a:br>
            <a:r>
              <a:rPr lang="en"/>
              <a:t>{'r', 'd'}</a:t>
            </a:r>
            <a:br>
              <a:rPr lang="en"/>
            </a:b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6720975" y="1527100"/>
            <a:ext cx="2232000" cy="80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set is an unordered collection with no duplicate elements.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Dictionaries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19525" y="1017725"/>
            <a:ext cx="4153500" cy="39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tel = {'jack': 4098, 'sape': 4139}</a:t>
            </a:r>
            <a:br>
              <a:rPr lang="en"/>
            </a:br>
            <a:r>
              <a:rPr lang="en"/>
              <a:t>&gt;&gt;&gt; tel['guido'] = 4127</a:t>
            </a:r>
            <a:br>
              <a:rPr lang="en"/>
            </a:br>
            <a:r>
              <a:rPr lang="en"/>
              <a:t>&gt;&gt;&gt; tel</a:t>
            </a:r>
            <a:br>
              <a:rPr lang="en"/>
            </a:br>
            <a:r>
              <a:rPr lang="en"/>
              <a:t>{'sape': 4139, 'guido': 4127, 'jack': 4098}</a:t>
            </a:r>
            <a:br>
              <a:rPr lang="en"/>
            </a:br>
            <a:r>
              <a:rPr lang="en"/>
              <a:t>&gt;&gt;&gt; tel['jack']</a:t>
            </a:r>
            <a:br>
              <a:rPr lang="en"/>
            </a:br>
            <a:r>
              <a:rPr lang="en"/>
              <a:t>4098</a:t>
            </a:r>
            <a:br>
              <a:rPr lang="en"/>
            </a:br>
            <a:r>
              <a:rPr lang="en"/>
              <a:t>&gt;&gt;&gt; del tel['sape']</a:t>
            </a:r>
            <a:br>
              <a:rPr lang="en"/>
            </a:br>
            <a:r>
              <a:rPr lang="en"/>
              <a:t>&gt;&gt;&gt; tel['irv'] = 4127</a:t>
            </a:r>
            <a:br>
              <a:rPr lang="en"/>
            </a:br>
            <a:r>
              <a:rPr lang="en"/>
              <a:t>&gt;&gt;&gt; tel</a:t>
            </a:r>
            <a:br>
              <a:rPr lang="en"/>
            </a:br>
            <a:r>
              <a:rPr lang="en"/>
              <a:t>{'guido': 4127, 'irv': 4127, 'jack': 4098}</a:t>
            </a:r>
            <a:br>
              <a:rPr lang="en"/>
            </a:br>
            <a:r>
              <a:rPr lang="en"/>
              <a:t>&gt;&gt;&gt; list(tel.keys())</a:t>
            </a:r>
            <a:br>
              <a:rPr lang="en"/>
            </a:br>
            <a:r>
              <a:rPr lang="en"/>
              <a:t>['irv', 'guido', 'jack']</a:t>
            </a:r>
            <a:br>
              <a:rPr lang="en"/>
            </a:br>
            <a:r>
              <a:rPr lang="en"/>
              <a:t>&gt;&gt;&gt; sorted(tel.keys())</a:t>
            </a:r>
            <a:br>
              <a:rPr lang="en"/>
            </a:br>
            <a:r>
              <a:rPr lang="en"/>
              <a:t>['guido', 'irv', 'jack']</a:t>
            </a:r>
            <a:br>
              <a:rPr lang="en"/>
            </a:br>
            <a:r>
              <a:rPr lang="en"/>
              <a:t>&gt;&gt;&gt; 'guido' in tel</a:t>
            </a:r>
            <a:br>
              <a:rPr lang="en"/>
            </a:br>
            <a:r>
              <a:rPr lang="en"/>
              <a:t>True</a:t>
            </a:r>
            <a:br>
              <a:rPr lang="en"/>
            </a:br>
            <a:r>
              <a:rPr lang="en"/>
              <a:t>&gt;&gt;&gt; 'jack' not in tel</a:t>
            </a:r>
            <a:br>
              <a:rPr lang="en"/>
            </a:br>
            <a:r>
              <a:rPr lang="en"/>
              <a:t>False</a:t>
            </a:r>
            <a:br>
              <a:rPr lang="en"/>
            </a:b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378450" y="1258600"/>
            <a:ext cx="3171600" cy="79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A dictionary is an unordered set of </a:t>
            </a:r>
            <a:r>
              <a:rPr lang="en" sz="1200" dirty="0" err="1" smtClean="0">
                <a:solidFill>
                  <a:srgbClr val="222222"/>
                </a:solidFill>
                <a:highlight>
                  <a:srgbClr val="FFFFFF"/>
                </a:highlight>
              </a:rPr>
              <a:t>key:value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pairs, with the requirement that the keys are unique (within one dictionary).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 Anaconda on your system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are not familiar with Python read Jake </a:t>
            </a:r>
            <a:r>
              <a:rPr lang="en-US" dirty="0" err="1" smtClean="0"/>
              <a:t>VanderPlas</a:t>
            </a:r>
            <a:r>
              <a:rPr lang="en-US" dirty="0" smtClean="0"/>
              <a:t>’ intro to Python: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www.oreilly.com</a:t>
            </a:r>
            <a:r>
              <a:rPr lang="en-US" dirty="0">
                <a:hlinkClick r:id="rId3"/>
              </a:rPr>
              <a:t>/programming/free/files/a-whirlwind-tour-of-</a:t>
            </a:r>
            <a:r>
              <a:rPr lang="en-US" dirty="0" err="1">
                <a:hlinkClick r:id="rId3"/>
              </a:rPr>
              <a:t>python.pdf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also an environment to run program files: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Assume that we have the following Python program file ‘helloworld.py’: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2" name="Shape 62"/>
          <p:cNvSpPr/>
          <p:nvPr/>
        </p:nvSpPr>
        <p:spPr>
          <a:xfrm>
            <a:off x="6044150" y="3588725"/>
            <a:ext cx="1533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033025" y="3566500"/>
            <a:ext cx="2588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- docstring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- comment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4375" y="2162550"/>
            <a:ext cx="4827300" cy="28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841175" y="2181700"/>
            <a:ext cx="4904100" cy="28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"""                        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helloworld.py              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This is the classic program every programmer writes when he or she learns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a new programming language.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"""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def hello():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rgbClr val="FF0000"/>
                </a:solidFill>
              </a:rPr>
              <a:t>"Just print 'hello world!' and that's it"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print("hello world!") </a:t>
            </a:r>
            <a:r>
              <a:rPr lang="en">
                <a:solidFill>
                  <a:srgbClr val="00FF00"/>
                </a:solidFill>
              </a:rPr>
              <a:t># print inserts a newline char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 vs Comment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docstring should document </a:t>
            </a:r>
            <a:r>
              <a:rPr lang="en" i="1"/>
              <a:t>what</a:t>
            </a:r>
            <a:r>
              <a:rPr lang="en"/>
              <a:t> your code does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the </a:t>
            </a:r>
            <a:r>
              <a:rPr lang="en" i="1"/>
              <a:t>user</a:t>
            </a:r>
            <a:r>
              <a:rPr lang="en"/>
              <a:t> of your code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Docstrings are exported by Python into the help system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comment should comment on </a:t>
            </a:r>
            <a:r>
              <a:rPr lang="en" i="1"/>
              <a:t>how</a:t>
            </a:r>
            <a:r>
              <a:rPr lang="en"/>
              <a:t> your code does it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your </a:t>
            </a:r>
            <a:r>
              <a:rPr lang="en" i="1"/>
              <a:t>peer programmers</a:t>
            </a:r>
            <a:r>
              <a:rPr lang="en"/>
              <a:t> modifying/understanding your code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stay internal to the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1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file and run the function in Python: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lutz$ python</a:t>
            </a:r>
            <a:br>
              <a:rPr lang="en" sz="1400"/>
            </a:br>
            <a:r>
              <a:rPr lang="en" sz="1400"/>
              <a:t>Python 3.5.2 |Anaconda 4.2.0 (64-bit)| (default, Jul  2 2016, 17:53:06) </a:t>
            </a:r>
            <a:br>
              <a:rPr lang="en" sz="1400"/>
            </a:br>
            <a:r>
              <a:rPr lang="en" sz="1400"/>
              <a:t>[GCC 4.4.7 20120313 (Red Hat 4.4.7-1)] on linux</a:t>
            </a:r>
            <a:br>
              <a:rPr lang="en" sz="1400"/>
            </a:br>
            <a:r>
              <a:rPr lang="en" sz="1400"/>
              <a:t>Type "help", "copyright", "credits" or "license" for more information.</a:t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import helloworld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helloworld.hello()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hello world!</a:t>
            </a:r>
            <a:br>
              <a:rPr lang="en" sz="1400"/>
            </a:br>
            <a:r>
              <a:rPr lang="en" sz="1400"/>
              <a:t>&gt;&gt;&gt;</a:t>
            </a:r>
            <a:br>
              <a:rPr lang="en" sz="1400"/>
            </a:br>
            <a:endParaRPr sz="1400"/>
          </a:p>
        </p:txBody>
      </p:sp>
      <p:sp>
        <p:nvSpPr>
          <p:cNvPr id="78" name="Shape 78"/>
          <p:cNvSpPr/>
          <p:nvPr/>
        </p:nvSpPr>
        <p:spPr>
          <a:xfrm>
            <a:off x="3410950" y="3733150"/>
            <a:ext cx="5421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77625" y="3688700"/>
            <a:ext cx="54996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belong to modules - if you want to execute a function in a module you have to provide the module name as a qualifier!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103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‘help’ command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import helloworld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helloworld.hello()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hello world!</a:t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help(helloworld)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622000" y="1609700"/>
            <a:ext cx="6323700" cy="33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 on module helloworld: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helloworld - helloworld.py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This is the classic program every programmer writes when he or she learns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 new programming language.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hello()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Just print 'hello world!' and that's it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/home/lutz/Documents/CSC310/Python/slideset-1/helloworld.py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304650" y="908775"/>
            <a:ext cx="3457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Docstrings shine!!! - automatically generated documentation of your module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import * considered dangerous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‘from &lt;module&gt; import *’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Any function or variable in &lt;module&gt; is imported into your local scope </a:t>
            </a:r>
            <a:r>
              <a:rPr lang="en" sz="1400" b="1"/>
              <a:t>WITHOUT </a:t>
            </a:r>
            <a:r>
              <a:rPr lang="en" sz="1400"/>
              <a:t>a module qualifier: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lutz@ip-172-31-26-47:~/Documents/CSC310/Python/slideset-1$ python</a:t>
            </a:r>
            <a:br>
              <a:rPr lang="en" sz="1400"/>
            </a:br>
            <a:r>
              <a:rPr lang="en" sz="1400"/>
              <a:t>Python 3.5.2 |Anaconda 4.2.0 (64-bit)| (default, Jul  2 2016, 17:53:06) </a:t>
            </a:r>
            <a:br>
              <a:rPr lang="en" sz="1400"/>
            </a:br>
            <a:r>
              <a:rPr lang="en" sz="1400"/>
              <a:t>[GCC 4.4.7 20120313 (Red Hat 4.4.7-1)] on linux</a:t>
            </a:r>
            <a:br>
              <a:rPr lang="en" sz="1400"/>
            </a:br>
            <a:r>
              <a:rPr lang="en" sz="1400"/>
              <a:t>Type "help", "copyright", "credits" or "license" for more information.</a:t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from helloworld import *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hello()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hello world!</a:t>
            </a:r>
            <a:br>
              <a:rPr lang="en" sz="1400"/>
            </a:br>
            <a:r>
              <a:rPr lang="en" sz="1400"/>
              <a:t>&gt;&gt;&gt; </a:t>
            </a:r>
            <a:br>
              <a:rPr lang="en" sz="1400"/>
            </a:br>
            <a:endParaRPr sz="1400"/>
          </a:p>
        </p:txBody>
      </p:sp>
      <p:sp>
        <p:nvSpPr>
          <p:cNvPr id="94" name="Shape 94"/>
          <p:cNvSpPr/>
          <p:nvPr/>
        </p:nvSpPr>
        <p:spPr>
          <a:xfrm>
            <a:off x="3499250" y="3916425"/>
            <a:ext cx="4572000" cy="5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464875" y="3822175"/>
            <a:ext cx="50064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Very Dangerous! </a:t>
            </a:r>
            <a:r>
              <a:rPr lang="en"/>
              <a:t>- it can lead to silent name clashes with strange effects on your code!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import * considered dangerous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we have another file that defines the function ‘hello()’ then: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Python 3.5.2 |Anaconda 4.2.0 (64-bit)| (default, Jul  2 2016, 17:53:06) </a:t>
            </a:r>
            <a:br>
              <a:rPr lang="en" sz="1400"/>
            </a:br>
            <a:r>
              <a:rPr lang="en" sz="1400"/>
              <a:t>[GCC 4.4.7 20120313 (Red Hat 4.4.7-1)] on linux</a:t>
            </a:r>
            <a:br>
              <a:rPr lang="en" sz="1400"/>
            </a:br>
            <a:r>
              <a:rPr lang="en" sz="1400"/>
              <a:t>Type "help", "copyright", "credits" or "license" for more information.</a:t>
            </a:r>
            <a:br>
              <a:rPr lang="en" sz="1400"/>
            </a:br>
            <a:r>
              <a:rPr lang="en" sz="1400"/>
              <a:t>&gt;&gt;&gt; from helloworld import *</a:t>
            </a:r>
            <a:br>
              <a:rPr lang="en" sz="1400"/>
            </a:br>
            <a:r>
              <a:rPr lang="en" sz="1400"/>
              <a:t>&gt;&gt;&gt; from helloagain import *</a:t>
            </a:r>
            <a:br>
              <a:rPr lang="en" sz="1400"/>
            </a:br>
            <a:r>
              <a:rPr lang="en" sz="1400"/>
              <a:t>&gt;&gt;&gt; hello()</a:t>
            </a:r>
            <a:br>
              <a:rPr lang="en" sz="1400"/>
            </a:br>
            <a:r>
              <a:rPr lang="en" sz="1400"/>
              <a:t>hello again!</a:t>
            </a:r>
            <a:br>
              <a:rPr lang="en" sz="1400"/>
            </a:br>
            <a:r>
              <a:rPr lang="en" sz="1400"/>
              <a:t>&gt;&gt;&gt; </a:t>
            </a:r>
            <a:br>
              <a:rPr lang="en" sz="1400"/>
            </a:br>
            <a:endParaRPr sz="1400"/>
          </a:p>
        </p:txBody>
      </p:sp>
      <p:sp>
        <p:nvSpPr>
          <p:cNvPr id="102" name="Shape 102"/>
          <p:cNvSpPr/>
          <p:nvPr/>
        </p:nvSpPr>
        <p:spPr>
          <a:xfrm>
            <a:off x="4716725" y="1975250"/>
            <a:ext cx="4248600" cy="245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772075" y="2034825"/>
            <a:ext cx="4146300" cy="23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"""                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helloagain.py      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we demonstrate that Python silently clobbers names clashes if you are not careful.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"""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hello():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"Print out 'hello again!' and that's it"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print("hello again!")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2387042">
            <a:off x="2154046" y="3107624"/>
            <a:ext cx="511021" cy="1533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661500" y="3423475"/>
            <a:ext cx="2622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Silently overwrote the original hello() - the original is no longer available!!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83125" y="4478350"/>
            <a:ext cx="4146300" cy="6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00150" y="4520925"/>
            <a:ext cx="41463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Never use ‘from &lt;module&gt; import *’ - you have no control over your name space!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mr-IN" dirty="0" smtClean="0"/>
              <a:t>–</a:t>
            </a:r>
            <a:r>
              <a:rPr lang="en" dirty="0" smtClean="0"/>
              <a:t> </a:t>
            </a:r>
            <a:r>
              <a:rPr lang="en-US" dirty="0" smtClean="0"/>
              <a:t>importing single functions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we have another file that defines the function ‘hello()’ then: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Python 3.5.2 |Anaconda 4.2.0 (64-bit)| (default, Jul  2 2016, 17:53:06) </a:t>
            </a:r>
            <a:br>
              <a:rPr lang="en" sz="1400" dirty="0"/>
            </a:br>
            <a:r>
              <a:rPr lang="en" sz="1400" dirty="0"/>
              <a:t>[GCC 4.4.7 20120313 (Red Hat 4.4.7-1)] on </a:t>
            </a:r>
            <a:r>
              <a:rPr lang="en" sz="1400" dirty="0" err="1"/>
              <a:t>linux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Type "help", "copyright", "credits" or "license" for more information.</a:t>
            </a:r>
            <a:br>
              <a:rPr lang="en" sz="1400" dirty="0"/>
            </a:br>
            <a:r>
              <a:rPr lang="en" sz="1400" dirty="0"/>
              <a:t>&gt;&gt;&gt; from </a:t>
            </a:r>
            <a:r>
              <a:rPr lang="en" sz="1400" dirty="0" err="1"/>
              <a:t>helloworld</a:t>
            </a:r>
            <a:r>
              <a:rPr lang="en" sz="1400" dirty="0"/>
              <a:t> import *</a:t>
            </a:r>
            <a:br>
              <a:rPr lang="en" sz="1400" dirty="0"/>
            </a:br>
            <a:r>
              <a:rPr lang="en" sz="1400" dirty="0"/>
              <a:t>&gt;&gt;&gt; from </a:t>
            </a:r>
            <a:r>
              <a:rPr lang="en" sz="1400" dirty="0" err="1"/>
              <a:t>helloagain</a:t>
            </a:r>
            <a:r>
              <a:rPr lang="en" sz="1400" dirty="0"/>
              <a:t> import </a:t>
            </a:r>
            <a:r>
              <a:rPr lang="en-US" sz="1400" dirty="0" smtClean="0"/>
              <a:t>hello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&gt;&gt;&gt; hello()</a:t>
            </a:r>
            <a:br>
              <a:rPr lang="en" sz="1400" dirty="0"/>
            </a:br>
            <a:r>
              <a:rPr lang="en" sz="1400" dirty="0"/>
              <a:t>hello again!</a:t>
            </a:r>
            <a:br>
              <a:rPr lang="en" sz="1400" dirty="0"/>
            </a:br>
            <a:r>
              <a:rPr lang="en" sz="1400" dirty="0"/>
              <a:t>&gt;&gt;&gt; </a:t>
            </a:r>
            <a:br>
              <a:rPr lang="en" sz="1400" dirty="0"/>
            </a:br>
            <a:endParaRPr sz="1400" dirty="0"/>
          </a:p>
        </p:txBody>
      </p:sp>
      <p:sp>
        <p:nvSpPr>
          <p:cNvPr id="104" name="Shape 104"/>
          <p:cNvSpPr/>
          <p:nvPr/>
        </p:nvSpPr>
        <p:spPr>
          <a:xfrm rot="2387042">
            <a:off x="2154046" y="3107624"/>
            <a:ext cx="511021" cy="1533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661500" y="3423475"/>
            <a:ext cx="2622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Still </a:t>
            </a:r>
            <a:r>
              <a:rPr lang="en-US" dirty="0"/>
              <a:t>s</a:t>
            </a:r>
            <a:r>
              <a:rPr lang="en" dirty="0" err="1" smtClean="0"/>
              <a:t>ilently</a:t>
            </a:r>
            <a:r>
              <a:rPr lang="en" dirty="0" smtClean="0"/>
              <a:t> </a:t>
            </a:r>
            <a:r>
              <a:rPr lang="en" dirty="0"/>
              <a:t>overwrote the original hello() </a:t>
            </a:r>
            <a:r>
              <a:rPr lang="en-US" dirty="0" smtClean="0"/>
              <a:t>but now it is easier to see why and how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18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1290</Words>
  <Application>Microsoft Macintosh PowerPoint</Application>
  <PresentationFormat>On-screen Show (16:9)</PresentationFormat>
  <Paragraphs>257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Data Science Python</vt:lpstr>
      <vt:lpstr>Python - simple commands</vt:lpstr>
      <vt:lpstr>Python - loading and running a file</vt:lpstr>
      <vt:lpstr>Python - loading and running a file </vt:lpstr>
      <vt:lpstr>Python - loading and running a file </vt:lpstr>
      <vt:lpstr>Python - loading and running a file </vt:lpstr>
      <vt:lpstr>Python - import * considered dangerous</vt:lpstr>
      <vt:lpstr>Python - import * considered dangerous</vt:lpstr>
      <vt:lpstr>Python – importing single functions</vt:lpstr>
      <vt:lpstr>Python - basic programming structures</vt:lpstr>
      <vt:lpstr>Python - basic programming structures</vt:lpstr>
      <vt:lpstr>Python - basic programming structures</vt:lpstr>
      <vt:lpstr>Python - basic programming structures</vt:lpstr>
      <vt:lpstr>Python - basic programming structures</vt:lpstr>
      <vt:lpstr>Python - Lists</vt:lpstr>
      <vt:lpstr>Python – List Comprehensions</vt:lpstr>
      <vt:lpstr>Python – List Comprehensions</vt:lpstr>
      <vt:lpstr>Python - Data Structures</vt:lpstr>
      <vt:lpstr>Python - Tuples</vt:lpstr>
      <vt:lpstr>Python - Sets</vt:lpstr>
      <vt:lpstr>Python - Sets</vt:lpstr>
      <vt:lpstr>Python - Sets</vt:lpstr>
      <vt:lpstr>Python - Dictionaries</vt:lpstr>
      <vt:lpstr>Python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Python</dc:title>
  <cp:lastModifiedBy>Lutz Hamel</cp:lastModifiedBy>
  <cp:revision>7</cp:revision>
  <cp:lastPrinted>2018-01-23T08:59:36Z</cp:lastPrinted>
  <dcterms:modified xsi:type="dcterms:W3CDTF">2018-01-29T20:02:18Z</dcterms:modified>
</cp:coreProperties>
</file>