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Observation</a:t>
            </a:r>
            <a:r>
              <a:rPr lang="en" sz="1400"/>
              <a:t>: It does not matter how careful we are with our model evaluation techniques, there remains a fundamental uncertainty about the ability of our training data to effectively represent our (possibly infinite) data universe.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This uncertainty reflects into our model evaluation. If our training data is a poor representation of the data universe then the models we construct using it will generalize poorly to the rest of the data universe. If our training data is a good representation of the data universe then we can expect that our model will generalize well.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Here we will deal with this uncertainty using </a:t>
            </a:r>
            <a:r>
              <a:rPr lang="en" sz="1400" i="1"/>
              <a:t>confidence intervals.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Perhaps most surprising is that we will use our training data itself in order to estimate this uncertainty using the </a:t>
            </a:r>
            <a:r>
              <a:rPr lang="en" sz="1400" i="1"/>
              <a:t>bootstrap</a:t>
            </a:r>
            <a:r>
              <a:rPr lang="en" sz="1400"/>
              <a:t>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smtClean="0"/>
              <a:t>Bootstrap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95% Confidence Interval</a:t>
            </a:r>
            <a:endParaRPr dirty="0"/>
          </a:p>
        </p:txBody>
      </p:sp>
      <p:pic>
        <p:nvPicPr>
          <p:cNvPr id="113" name="Shape 113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1396692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91400" y="3502942"/>
            <a:ext cx="8237100" cy="1042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Assume we have the list, </a:t>
            </a:r>
            <a:r>
              <a:rPr lang="en" sz="1400" dirty="0" err="1"/>
              <a:t>sorted_accuracies</a:t>
            </a:r>
            <a:r>
              <a:rPr lang="en" sz="1400" dirty="0"/>
              <a:t>, then the values of the bounds can be estimated:</a:t>
            </a:r>
            <a:br>
              <a:rPr lang="en" sz="1400" dirty="0"/>
            </a:br>
            <a:r>
              <a:rPr lang="en" sz="1400" dirty="0" err="1"/>
              <a:t>lb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2.5</a:t>
            </a:r>
            <a:r>
              <a:rPr lang="en" sz="1400" dirty="0"/>
              <a:t>)</a:t>
            </a:r>
            <a:br>
              <a:rPr lang="en" sz="1400" dirty="0"/>
            </a:br>
            <a:r>
              <a:rPr lang="en" sz="1400" dirty="0" err="1"/>
              <a:t>ub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97.5</a:t>
            </a:r>
            <a:r>
              <a:rPr lang="en" sz="1400" dirty="0"/>
              <a:t>)</a:t>
            </a:r>
            <a:endParaRPr sz="14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5" name="Shape 115" descr="figure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450" y="1109647"/>
            <a:ext cx="2987850" cy="2240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5847225" y="2251875"/>
            <a:ext cx="0" cy="57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7676875" y="1253900"/>
            <a:ext cx="12900" cy="153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5687320" y="282758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lb</a:t>
            </a:r>
            <a:endParaRPr sz="900"/>
          </a:p>
        </p:txBody>
      </p:sp>
      <p:sp>
        <p:nvSpPr>
          <p:cNvPr id="119" name="Shape 119"/>
          <p:cNvSpPr txBox="1"/>
          <p:nvPr/>
        </p:nvSpPr>
        <p:spPr>
          <a:xfrm>
            <a:off x="7523425" y="282757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ub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43050" y="1448575"/>
            <a:ext cx="4734000" cy="238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data set D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model M</a:t>
            </a:r>
            <a:br>
              <a:rPr lang="en" dirty="0"/>
            </a:br>
            <a:r>
              <a:rPr lang="en" dirty="0"/>
              <a:t>for </a:t>
            </a:r>
            <a:r>
              <a:rPr lang="en" dirty="0" err="1"/>
              <a:t>i</a:t>
            </a:r>
            <a:r>
              <a:rPr lang="en" dirty="0"/>
              <a:t> = 1 to 200 do</a:t>
            </a:r>
            <a:br>
              <a:rPr lang="en" dirty="0"/>
            </a:br>
            <a:r>
              <a:rPr lang="en" dirty="0"/>
              <a:t>     B[</a:t>
            </a:r>
            <a:r>
              <a:rPr lang="en" dirty="0" err="1"/>
              <a:t>i</a:t>
            </a:r>
            <a:r>
              <a:rPr lang="en" dirty="0"/>
              <a:t>] ← sample D with replacement, note |B[</a:t>
            </a:r>
            <a:r>
              <a:rPr lang="en" dirty="0" err="1"/>
              <a:t>i</a:t>
            </a:r>
            <a:r>
              <a:rPr lang="en" dirty="0"/>
              <a:t>]| = |D|.</a:t>
            </a:r>
            <a:br>
              <a:rPr lang="en" dirty="0"/>
            </a:br>
            <a:r>
              <a:rPr lang="en" dirty="0"/>
              <a:t>     </a:t>
            </a:r>
            <a:r>
              <a:rPr lang="en" dirty="0" err="1"/>
              <a:t>acc</a:t>
            </a:r>
            <a:r>
              <a:rPr lang="en" dirty="0"/>
              <a:t>[</a:t>
            </a:r>
            <a:r>
              <a:rPr lang="en" dirty="0" err="1"/>
              <a:t>i</a:t>
            </a:r>
            <a:r>
              <a:rPr lang="en" dirty="0"/>
              <a:t>] ← compute model M accuracy for B[</a:t>
            </a:r>
            <a:r>
              <a:rPr lang="en" dirty="0" err="1"/>
              <a:t>i</a:t>
            </a:r>
            <a:r>
              <a:rPr lang="en" dirty="0"/>
              <a:t>].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for</a:t>
            </a:r>
            <a:br>
              <a:rPr lang="en" dirty="0"/>
            </a:br>
            <a:r>
              <a:rPr lang="en" dirty="0"/>
              <a:t>sort </a:t>
            </a:r>
            <a:r>
              <a:rPr lang="en" dirty="0" err="1"/>
              <a:t>acc</a:t>
            </a:r>
            <a:r>
              <a:rPr lang="en" dirty="0"/>
              <a:t> in ascending fashion</a:t>
            </a:r>
            <a:br>
              <a:rPr lang="en" dirty="0"/>
            </a:br>
            <a:r>
              <a:rPr lang="en" dirty="0" err="1"/>
              <a:t>ub</a:t>
            </a:r>
            <a:r>
              <a:rPr lang="en" dirty="0"/>
              <a:t> ← percentile(</a:t>
            </a:r>
            <a:r>
              <a:rPr lang="en" dirty="0" err="1"/>
              <a:t>acc</a:t>
            </a:r>
            <a:r>
              <a:rPr lang="en" dirty="0"/>
              <a:t>, 97.5)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lb</a:t>
            </a:r>
            <a:r>
              <a:rPr lang="en" dirty="0"/>
              <a:t> ← percentile(</a:t>
            </a:r>
            <a:r>
              <a:rPr lang="en" dirty="0" err="1"/>
              <a:t>acc</a:t>
            </a:r>
            <a:r>
              <a:rPr lang="en" dirty="0"/>
              <a:t>, 2.5)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(</a:t>
            </a:r>
            <a:r>
              <a:rPr lang="en" dirty="0" err="1"/>
              <a:t>lb</a:t>
            </a:r>
            <a:r>
              <a:rPr lang="en" dirty="0"/>
              <a:t>, </a:t>
            </a:r>
            <a:r>
              <a:rPr lang="en" dirty="0" err="1"/>
              <a:t>ub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469575" y="1240975"/>
            <a:ext cx="55425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 as pd</a:t>
            </a:r>
            <a:br>
              <a:rPr lang="en" sz="1200"/>
            </a:br>
            <a:r>
              <a:rPr lang="en" sz="1200"/>
              <a:t>from sklearn.metrics import accuracy_score</a:t>
            </a:r>
            <a:br>
              <a:rPr lang="en" sz="1200"/>
            </a:br>
            <a:r>
              <a:rPr lang="en" sz="1200"/>
              <a:t>from sklearn.model_selection import train_test_split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def bootstrap(model,D,target_name):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rows,__ = D.shape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 = []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for i in range(200):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B = D.sample(n=rows,replace=True)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X = B.drop(target_name,1)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y = B[target_name]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train_X, test_X, train_y, test_y = train_test_split(X, y, train_size=0.8)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model.fit(train_X, train_y)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predict_y = model.predict(test_X)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acc_list.append(accuracy_score(test_y, predict_y))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acc_list.sort()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ub = percentile(acc_list,97.5)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lb = percentile(acc_list,2.5)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return (lb, ub)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By now it should be clear that a single performance number computed on D is perhaps a poor indicator for models.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As an example, consider the model M* with an accuracy,</a:t>
            </a:r>
            <a:br>
              <a:rPr lang="en" sz="1400"/>
            </a:br>
            <a:r>
              <a:rPr lang="en" sz="1400"/>
              <a:t>                            Acc = 0.9, </a:t>
            </a:r>
            <a:br>
              <a:rPr lang="en" sz="1400"/>
            </a:br>
            <a:r>
              <a:rPr lang="en" sz="1400"/>
              <a:t>and a 95% confidence interval (0.88, 0.92). Consider another model M’ with</a:t>
            </a:r>
            <a:br>
              <a:rPr lang="en" sz="1400"/>
            </a:br>
            <a:r>
              <a:rPr lang="en" sz="1400"/>
              <a:t>                            Acc = 0.95, </a:t>
            </a:r>
            <a:br>
              <a:rPr lang="en" sz="1400"/>
            </a:br>
            <a:r>
              <a:rPr lang="en" sz="1400"/>
              <a:t>and a 95% confidence interval (0.91, 0.99).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By just looking at the accuracy we are tempted to say that the second model is superior to the first model.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However, the </a:t>
            </a:r>
            <a:r>
              <a:rPr lang="en" sz="1400" i="1"/>
              <a:t>confidence intervals overlap</a:t>
            </a:r>
            <a:r>
              <a:rPr lang="en" sz="1400"/>
              <a:t>, meaning that the performance difference between the two models is </a:t>
            </a:r>
            <a:r>
              <a:rPr lang="en" sz="1400" i="1"/>
              <a:t>statistically not significant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Intervals</a:t>
            </a:r>
            <a:endParaRPr dirty="0"/>
          </a:p>
        </p:txBody>
      </p:sp>
      <p:sp>
        <p:nvSpPr>
          <p:cNvPr id="143" name="Shape 143"/>
          <p:cNvSpPr txBox="1"/>
          <p:nvPr/>
        </p:nvSpPr>
        <p:spPr>
          <a:xfrm>
            <a:off x="791550" y="1364600"/>
            <a:ext cx="7326900" cy="351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from </a:t>
            </a:r>
            <a:r>
              <a:rPr lang="en" dirty="0" err="1"/>
              <a:t>sklearn</a:t>
            </a:r>
            <a:r>
              <a:rPr lang="en" dirty="0"/>
              <a:t> import tree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from bootstrap import bootstrap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   t1 = </a:t>
            </a:r>
            <a:r>
              <a:rPr lang="en" dirty="0" err="1"/>
              <a:t>tree.DecisionTreeClassifier</a:t>
            </a:r>
            <a:r>
              <a:rPr lang="en" dirty="0"/>
              <a:t>(criterion='entropy', </a:t>
            </a:r>
            <a:r>
              <a:rPr lang="en" dirty="0" err="1"/>
              <a:t>max_depth</a:t>
            </a:r>
            <a:r>
              <a:rPr lang="en" dirty="0"/>
              <a:t>=3)</a:t>
            </a:r>
            <a:br>
              <a:rPr lang="en" dirty="0"/>
            </a:br>
            <a:r>
              <a:rPr lang="en" dirty="0"/>
              <a:t>   t2 = </a:t>
            </a:r>
            <a:r>
              <a:rPr lang="en" dirty="0" err="1"/>
              <a:t>tree.DecisionTreeClassifier</a:t>
            </a:r>
            <a:r>
              <a:rPr lang="en" dirty="0"/>
              <a:t>(criterion='entropy', </a:t>
            </a:r>
            <a:r>
              <a:rPr lang="en" dirty="0" err="1"/>
              <a:t>max_depth</a:t>
            </a:r>
            <a:r>
              <a:rPr lang="en" dirty="0"/>
              <a:t>=None)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   print("******** iris ***********")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df</a:t>
            </a:r>
            <a:r>
              <a:rPr lang="en" dirty="0"/>
              <a:t> = </a:t>
            </a:r>
            <a:r>
              <a:rPr lang="en" dirty="0" err="1"/>
              <a:t>pd.read_csv</a:t>
            </a:r>
            <a:r>
              <a:rPr lang="en" dirty="0"/>
              <a:t>("</a:t>
            </a:r>
            <a:r>
              <a:rPr lang="en" dirty="0" err="1"/>
              <a:t>iris.csv</a:t>
            </a:r>
            <a:r>
              <a:rPr lang="en" dirty="0"/>
              <a:t>")</a:t>
            </a:r>
            <a:br>
              <a:rPr lang="en" dirty="0"/>
            </a:br>
            <a:r>
              <a:rPr lang="en" dirty="0"/>
              <a:t>   print("Confidence interval </a:t>
            </a:r>
            <a:r>
              <a:rPr lang="en" dirty="0" err="1"/>
              <a:t>max_depth</a:t>
            </a:r>
            <a:r>
              <a:rPr lang="en" dirty="0"/>
              <a:t>=3: {}".format(</a:t>
            </a:r>
            <a:r>
              <a:rPr lang="en" dirty="0">
                <a:solidFill>
                  <a:srgbClr val="FF0000"/>
                </a:solidFill>
              </a:rPr>
              <a:t>bootstrap</a:t>
            </a:r>
            <a:r>
              <a:rPr lang="en" dirty="0"/>
              <a:t>(t1,df,'Species')))</a:t>
            </a:r>
            <a:br>
              <a:rPr lang="en" dirty="0"/>
            </a:br>
            <a:r>
              <a:rPr lang="en" dirty="0"/>
              <a:t>   print("Confidence interval </a:t>
            </a:r>
            <a:r>
              <a:rPr lang="en" dirty="0" err="1"/>
              <a:t>max_depth</a:t>
            </a:r>
            <a:r>
              <a:rPr lang="en" dirty="0"/>
              <a:t>=None: {}".format(</a:t>
            </a:r>
            <a:r>
              <a:rPr lang="en" dirty="0">
                <a:solidFill>
                  <a:srgbClr val="FF0000"/>
                </a:solidFill>
              </a:rPr>
              <a:t>bootstrap</a:t>
            </a:r>
            <a:r>
              <a:rPr lang="en" dirty="0"/>
              <a:t>(t2,df,'Species')))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   print("******** abalone ***********")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df</a:t>
            </a:r>
            <a:r>
              <a:rPr lang="en" dirty="0"/>
              <a:t> = </a:t>
            </a:r>
            <a:r>
              <a:rPr lang="en" dirty="0" err="1"/>
              <a:t>pd.read_csv</a:t>
            </a:r>
            <a:r>
              <a:rPr lang="en" dirty="0"/>
              <a:t>("</a:t>
            </a:r>
            <a:r>
              <a:rPr lang="en" dirty="0" err="1"/>
              <a:t>abalone.csv</a:t>
            </a:r>
            <a:r>
              <a:rPr lang="en" dirty="0"/>
              <a:t>")</a:t>
            </a:r>
            <a:br>
              <a:rPr lang="en" dirty="0"/>
            </a:br>
            <a:r>
              <a:rPr lang="en" dirty="0"/>
              <a:t>   print("Confidence interval </a:t>
            </a:r>
            <a:r>
              <a:rPr lang="en" dirty="0" err="1"/>
              <a:t>max_depth</a:t>
            </a:r>
            <a:r>
              <a:rPr lang="en" dirty="0"/>
              <a:t>=3: {}".format(</a:t>
            </a:r>
            <a:r>
              <a:rPr lang="en" dirty="0">
                <a:solidFill>
                  <a:srgbClr val="FF0000"/>
                </a:solidFill>
              </a:rPr>
              <a:t>bootstrap</a:t>
            </a:r>
            <a:r>
              <a:rPr lang="en" dirty="0"/>
              <a:t>(t1,df,'sex')))</a:t>
            </a:r>
            <a:br>
              <a:rPr lang="en" dirty="0"/>
            </a:br>
            <a:r>
              <a:rPr lang="en" dirty="0"/>
              <a:t>   print("Confidence interval </a:t>
            </a:r>
            <a:r>
              <a:rPr lang="en" dirty="0" err="1"/>
              <a:t>max_depth</a:t>
            </a:r>
            <a:r>
              <a:rPr lang="en" dirty="0"/>
              <a:t>=None: {}".format(</a:t>
            </a:r>
            <a:r>
              <a:rPr lang="en" dirty="0">
                <a:solidFill>
                  <a:srgbClr val="FF0000"/>
                </a:solidFill>
              </a:rPr>
              <a:t>bootstrap</a:t>
            </a:r>
            <a:r>
              <a:rPr lang="en" dirty="0"/>
              <a:t>(t2,df,'sex')))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070700" y="1133675"/>
            <a:ext cx="60462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iris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(0.93, 1.0)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(0.97, 1.0)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the difference between the performances we had seen earlier for the decision trees are not statistically significant for the iris data set.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abalone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(0.51, 0.59)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(0.74, 0.80)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abalone data set the difference is statistically significant!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a classification dataset (see course website for sources)</a:t>
            </a:r>
          </a:p>
          <a:p>
            <a:r>
              <a:rPr lang="en-US" dirty="0" smtClean="0"/>
              <a:t>Find the best decision tree for the dataset using </a:t>
            </a:r>
            <a:r>
              <a:rPr lang="en-US" b="1" dirty="0" smtClean="0"/>
              <a:t>5-fold cross-validation</a:t>
            </a:r>
          </a:p>
          <a:p>
            <a:pPr lvl="1"/>
            <a:r>
              <a:rPr lang="en-US" dirty="0" smtClean="0"/>
              <a:t>Recall that the decision tree has two free parameters: criterion and tree depth</a:t>
            </a:r>
          </a:p>
          <a:p>
            <a:pPr lvl="1"/>
            <a:r>
              <a:rPr lang="en-US" dirty="0" smtClean="0"/>
              <a:t>You can use the </a:t>
            </a:r>
            <a:r>
              <a:rPr lang="en-US" b="1" dirty="0" smtClean="0"/>
              <a:t>grid search module </a:t>
            </a:r>
            <a:r>
              <a:rPr lang="en-US" dirty="0" smtClean="0"/>
              <a:t>to accomplish this</a:t>
            </a:r>
          </a:p>
          <a:p>
            <a:pPr lvl="1"/>
            <a:r>
              <a:rPr lang="en-US" dirty="0" smtClean="0"/>
              <a:t>If your dataset has less than 50 rows then use 3-fold cross-validation</a:t>
            </a:r>
          </a:p>
          <a:p>
            <a:r>
              <a:rPr lang="en-US" dirty="0" smtClean="0"/>
              <a:t>Compute the </a:t>
            </a:r>
            <a:r>
              <a:rPr lang="en-US" b="1" dirty="0" smtClean="0"/>
              <a:t>confidence interval </a:t>
            </a:r>
            <a:r>
              <a:rPr lang="en-US" dirty="0" smtClean="0"/>
              <a:t>for the optimal </a:t>
            </a:r>
            <a:r>
              <a:rPr lang="en-US" dirty="0" smtClean="0"/>
              <a:t>parameters using the bootstrap procedure.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494470" y="445025"/>
            <a:ext cx="3999900" cy="41238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139700" indent="0">
              <a:buNone/>
            </a:pPr>
            <a:r>
              <a:rPr lang="en-US" sz="1100" b="1" dirty="0" smtClean="0"/>
              <a:t>Teams</a:t>
            </a:r>
            <a:r>
              <a:rPr lang="en-US" sz="1100" dirty="0" smtClean="0"/>
              <a:t>:</a:t>
            </a:r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r>
              <a:rPr lang="en-US" sz="1100" dirty="0" smtClean="0"/>
              <a:t>Team </a:t>
            </a:r>
            <a:r>
              <a:rPr lang="en-US" sz="1100" dirty="0"/>
              <a:t>0:  Reece D, Shane R, Brandon L, </a:t>
            </a:r>
          </a:p>
          <a:p>
            <a:pPr marL="139700" indent="0">
              <a:buNone/>
            </a:pPr>
            <a:r>
              <a:rPr lang="en-US" sz="1100" dirty="0"/>
              <a:t>Team 1:  Mikayla J, </a:t>
            </a:r>
            <a:r>
              <a:rPr lang="en-US" sz="1100" dirty="0" err="1"/>
              <a:t>Sedes</a:t>
            </a:r>
            <a:r>
              <a:rPr lang="en-US" sz="1100" dirty="0"/>
              <a:t>, Polly, </a:t>
            </a:r>
          </a:p>
          <a:p>
            <a:pPr marL="139700" indent="0">
              <a:buNone/>
            </a:pPr>
            <a:r>
              <a:rPr lang="en-US" sz="1100" dirty="0"/>
              <a:t>Team 2:  Mark Anthony, Nate Arthur, Michael, </a:t>
            </a:r>
          </a:p>
          <a:p>
            <a:pPr marL="139700" indent="0">
              <a:buNone/>
            </a:pPr>
            <a:r>
              <a:rPr lang="en-US" sz="1100" dirty="0"/>
              <a:t>Team 3:  Logan, John D., </a:t>
            </a:r>
            <a:r>
              <a:rPr lang="en-US" sz="1100" dirty="0" err="1"/>
              <a:t>Rotman</a:t>
            </a:r>
            <a:r>
              <a:rPr lang="en-US" sz="1100" dirty="0"/>
              <a:t> D, </a:t>
            </a:r>
          </a:p>
          <a:p>
            <a:pPr marL="139700" indent="0">
              <a:buNone/>
            </a:pPr>
            <a:r>
              <a:rPr lang="en-US" sz="1100" dirty="0"/>
              <a:t>Team 4:  Eunice M, </a:t>
            </a:r>
            <a:r>
              <a:rPr lang="en-US" sz="1100" dirty="0" err="1"/>
              <a:t>Milucy</a:t>
            </a:r>
            <a:r>
              <a:rPr lang="en-US" sz="1100" dirty="0"/>
              <a:t> Freire, Thomas J, </a:t>
            </a:r>
          </a:p>
          <a:p>
            <a:pPr marL="139700" indent="0">
              <a:buNone/>
            </a:pPr>
            <a:r>
              <a:rPr lang="en-US" sz="1100" dirty="0"/>
              <a:t>Team 5:  Chris, Nicholas, Christopher P, </a:t>
            </a:r>
          </a:p>
          <a:p>
            <a:pPr marL="139700" indent="0">
              <a:buNone/>
            </a:pPr>
            <a:r>
              <a:rPr lang="en-US" sz="1100" dirty="0"/>
              <a:t>Team 6:  Eric T, Johnny V, Ian G, </a:t>
            </a:r>
          </a:p>
          <a:p>
            <a:pPr marL="139700" indent="0">
              <a:buNone/>
            </a:pPr>
            <a:r>
              <a:rPr lang="en-US" sz="1100" dirty="0"/>
              <a:t>Team 7:  Jacob, John L, Josh David, </a:t>
            </a:r>
          </a:p>
          <a:p>
            <a:pPr marL="139700" indent="0">
              <a:buNone/>
            </a:pPr>
            <a:r>
              <a:rPr lang="en-US" sz="1100" dirty="0"/>
              <a:t>Team 8:  Kyle, John M., Andrew J, </a:t>
            </a:r>
          </a:p>
          <a:p>
            <a:pPr marL="139700" indent="0">
              <a:buNone/>
            </a:pPr>
            <a:r>
              <a:rPr lang="en-US" sz="1100" dirty="0"/>
              <a:t>Team 9:  Chris Joseph, Sean M, Alec Kai, </a:t>
            </a:r>
          </a:p>
          <a:p>
            <a:pPr marL="139700" indent="0">
              <a:buNone/>
            </a:pPr>
            <a:r>
              <a:rPr lang="en-US" sz="1100" dirty="0"/>
              <a:t>Team 10:  Liam Patrick, Max M, Sabrina N., </a:t>
            </a:r>
          </a:p>
          <a:p>
            <a:pPr marL="139700" indent="0">
              <a:buNone/>
            </a:pPr>
            <a:r>
              <a:rPr lang="en-US" sz="1100" dirty="0"/>
              <a:t>Team 11:  Chen, Brevin </a:t>
            </a:r>
            <a:r>
              <a:rPr lang="en-US" sz="1100" dirty="0" err="1"/>
              <a:t>Kordel</a:t>
            </a:r>
            <a:r>
              <a:rPr lang="en-US" sz="1100" dirty="0"/>
              <a:t>, Jeffrey C, </a:t>
            </a:r>
          </a:p>
          <a:p>
            <a:pPr marL="139700" indent="0">
              <a:buNone/>
            </a:pPr>
            <a:r>
              <a:rPr lang="en-US" sz="1100" dirty="0"/>
              <a:t>Team 12:  Aaron, Matthew R, Jack Francis, </a:t>
            </a:r>
          </a:p>
          <a:p>
            <a:pPr marL="139700" indent="0">
              <a:buNone/>
            </a:pPr>
            <a:r>
              <a:rPr lang="en-US" sz="1100" dirty="0"/>
              <a:t>Team 13:  Lydia E, </a:t>
            </a:r>
            <a:r>
              <a:rPr lang="en-US" sz="1100" dirty="0" err="1"/>
              <a:t>HopeRose</a:t>
            </a:r>
            <a:r>
              <a:rPr lang="en-US" sz="1100" dirty="0"/>
              <a:t> Falco, Christopher K, </a:t>
            </a:r>
          </a:p>
          <a:p>
            <a:pPr marL="139700" indent="0">
              <a:buNone/>
            </a:pPr>
            <a:r>
              <a:rPr lang="en-US" sz="1100" dirty="0"/>
              <a:t>Team 14:  Isaac Michael, Jacob Daniel, </a:t>
            </a:r>
            <a:r>
              <a:rPr lang="en-US" sz="1100" dirty="0" err="1"/>
              <a:t>Aman</a:t>
            </a:r>
            <a:r>
              <a:rPr lang="en-US" sz="1100" dirty="0"/>
              <a:t>, </a:t>
            </a:r>
          </a:p>
          <a:p>
            <a:pPr marL="139700" indent="0">
              <a:buNone/>
            </a:pPr>
            <a:r>
              <a:rPr lang="en-US" sz="1100" dirty="0"/>
              <a:t>Team 15:  Kurtis, </a:t>
            </a:r>
            <a:r>
              <a:rPr lang="en-US" sz="1100" dirty="0" err="1"/>
              <a:t>Geoffroy</a:t>
            </a:r>
            <a:r>
              <a:rPr lang="en-US" sz="1100" dirty="0"/>
              <a:t> L, Anthony, </a:t>
            </a:r>
          </a:p>
          <a:p>
            <a:pPr marL="139700" indent="0">
              <a:buNone/>
            </a:pPr>
            <a:r>
              <a:rPr lang="en-US" sz="1100" dirty="0"/>
              <a:t>Team 16:  Victoria, Cameron J, Cassie, </a:t>
            </a:r>
          </a:p>
          <a:p>
            <a:pPr marL="139700" indent="0">
              <a:buNone/>
            </a:pPr>
            <a:r>
              <a:rPr lang="en-US" sz="1100" dirty="0"/>
              <a:t>Team 17:  Joe Peter, Alex M, </a:t>
            </a:r>
            <a:r>
              <a:rPr lang="en-US" sz="1100" dirty="0" err="1"/>
              <a:t>Eben</a:t>
            </a:r>
            <a:r>
              <a:rPr lang="en-US" sz="1100" dirty="0"/>
              <a:t>, </a:t>
            </a:r>
          </a:p>
          <a:p>
            <a:pPr marL="139700" indent="0">
              <a:buNone/>
            </a:pPr>
            <a:r>
              <a:rPr lang="en-US" sz="1100" dirty="0"/>
              <a:t>Team 18:  </a:t>
            </a:r>
            <a:r>
              <a:rPr lang="en-US" sz="1100" dirty="0" err="1"/>
              <a:t>Fehmina</a:t>
            </a:r>
            <a:r>
              <a:rPr lang="en-US" sz="1100" dirty="0"/>
              <a:t>, Jessica,</a:t>
            </a:r>
          </a:p>
        </p:txBody>
      </p:sp>
    </p:spTree>
    <p:extLst>
      <p:ext uri="{BB962C8B-B14F-4D97-AF65-F5344CB8AC3E}">
        <p14:creationId xmlns:p14="http://schemas.microsoft.com/office/powerpoint/2010/main" val="13669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First, let us define </a:t>
            </a:r>
            <a:r>
              <a:rPr lang="en" sz="1400" i="1" dirty="0"/>
              <a:t>error confidence</a:t>
            </a:r>
            <a:r>
              <a:rPr lang="en" sz="1400" dirty="0"/>
              <a:t> intervals formally.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Given a model accuracy,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, over some data set D, then the error confidence interval is defined as the probability p that our model accuracy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lies between some lower bound </a:t>
            </a:r>
            <a:r>
              <a:rPr lang="en" sz="1400" dirty="0" err="1"/>
              <a:t>lb</a:t>
            </a:r>
            <a:r>
              <a:rPr lang="en" sz="1400" dirty="0"/>
              <a:t> and some upper bound </a:t>
            </a:r>
            <a:r>
              <a:rPr lang="en" sz="1400" dirty="0" err="1"/>
              <a:t>ub</a:t>
            </a:r>
            <a:r>
              <a:rPr lang="en" sz="1400" dirty="0"/>
              <a:t>,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			</a:t>
            </a:r>
            <a:r>
              <a:rPr lang="en" sz="1400" dirty="0" err="1" smtClean="0"/>
              <a:t>Pr</a:t>
            </a:r>
            <a:r>
              <a:rPr lang="en" sz="1400" dirty="0" smtClean="0"/>
              <a:t>(</a:t>
            </a:r>
            <a:r>
              <a:rPr lang="en" sz="1400" dirty="0" err="1" smtClean="0"/>
              <a:t>lb</a:t>
            </a:r>
            <a:r>
              <a:rPr lang="en" sz="1400" dirty="0" smtClean="0"/>
              <a:t> </a:t>
            </a:r>
            <a:r>
              <a:rPr lang="en" sz="1400" dirty="0"/>
              <a:t>≤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≤ </a:t>
            </a:r>
            <a:r>
              <a:rPr lang="en" sz="1400" dirty="0" err="1"/>
              <a:t>ub</a:t>
            </a:r>
            <a:r>
              <a:rPr lang="en" sz="1400" dirty="0"/>
              <a:t>) = p. 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Paraphrasing this equation with p = 95%: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/>
            </a:r>
            <a:br>
              <a:rPr lang="en" sz="1400" dirty="0"/>
            </a:br>
            <a:endParaRPr sz="1400" dirty="0"/>
          </a:p>
        </p:txBody>
      </p:sp>
      <p:sp>
        <p:nvSpPr>
          <p:cNvPr id="62" name="Shape 62"/>
          <p:cNvSpPr txBox="1"/>
          <p:nvPr/>
        </p:nvSpPr>
        <p:spPr>
          <a:xfrm>
            <a:off x="2377750" y="3720050"/>
            <a:ext cx="5247300" cy="77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We are 95% percent sure that our accuracy </a:t>
            </a:r>
            <a:r>
              <a:rPr lang="en" dirty="0" err="1">
                <a:solidFill>
                  <a:schemeClr val="dk2"/>
                </a:solidFill>
              </a:rPr>
              <a:t>acc</a:t>
            </a:r>
            <a:r>
              <a:rPr lang="en" baseline="-25000" dirty="0" err="1">
                <a:solidFill>
                  <a:schemeClr val="dk2"/>
                </a:solidFill>
              </a:rPr>
              <a:t>D</a:t>
            </a:r>
            <a:r>
              <a:rPr lang="en" dirty="0">
                <a:solidFill>
                  <a:schemeClr val="dk2"/>
                </a:solidFill>
              </a:rPr>
              <a:t> is not worse than </a:t>
            </a:r>
            <a:r>
              <a:rPr lang="en" dirty="0" err="1">
                <a:solidFill>
                  <a:schemeClr val="dk2"/>
                </a:solidFill>
              </a:rPr>
              <a:t>lb</a:t>
            </a:r>
            <a:r>
              <a:rPr lang="en" dirty="0">
                <a:solidFill>
                  <a:schemeClr val="dk2"/>
                </a:solidFill>
              </a:rPr>
              <a:t> and not better than </a:t>
            </a:r>
            <a:r>
              <a:rPr lang="en" dirty="0" err="1">
                <a:solidFill>
                  <a:schemeClr val="dk2"/>
                </a:solidFill>
              </a:rPr>
              <a:t>ub</a:t>
            </a:r>
            <a:r>
              <a:rPr lang="en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can be sorted in increasing or decreasing order. Thus the values of a numerical data set have a </a:t>
            </a:r>
            <a:r>
              <a:rPr lang="en" i="1"/>
              <a:t>rank order</a:t>
            </a:r>
            <a:r>
              <a:rPr lang="en"/>
              <a:t>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i="1"/>
              <a:t>percentile</a:t>
            </a:r>
            <a:r>
              <a:rPr lang="en"/>
              <a:t> is the value at a particular rank.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if your score on a test is on the 95th percentile, a common interpretation is that only 5% of the scores were higher than yours. The median is the 50th percentile; it is commonly assumed that 50% the values in a data set are above the median.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Consider the sorted list: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sizes = [ 6,  7,  9, 12, 17]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80th percentile is a value on the list, namely 12. You can see that 80% of the values are less than or equal to it, and that it is the smallest value on the list for which this is true.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percentile function takes two arguments: a rank between 0 and 100, and a sorted list. It returns the corresponding percentile of the list.</a:t>
            </a:r>
            <a:br>
              <a:rPr lang="en"/>
            </a:br>
            <a:r>
              <a:rPr lang="en"/>
              <a:t>        &gt;&gt;&gt; percentile(sizes, 80)</a:t>
            </a:r>
            <a:br>
              <a:rPr lang="en"/>
            </a:br>
            <a:r>
              <a:rPr lang="en"/>
              <a:t>        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practical terms, suppose there are n elements in a collection. To find the pth percentile: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collection in increasing order.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p% of n:  (p/100)×n. Call that  k.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an integer, take the  kth element of the sorted collection.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not an integer, round it up to the next integer, and take that element of the sorted collection.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particular effective and computationally straightforward way to estimate the lower and upper bounds of confidence intervals is the </a:t>
            </a:r>
            <a:r>
              <a:rPr lang="en" i="1" dirty="0"/>
              <a:t>bootstrap</a:t>
            </a:r>
            <a:r>
              <a:rPr lang="en" dirty="0"/>
              <a:t>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What is remarkable about the bootstrap is that we use the data set D itself to capture the uncertainty with which it represents the data universe at large.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In the bootstrap we create B </a:t>
            </a:r>
            <a:r>
              <a:rPr lang="en" i="1" dirty="0"/>
              <a:t>bootstrap samples</a:t>
            </a:r>
            <a:r>
              <a:rPr lang="en" dirty="0"/>
              <a:t> of our data set D using sampling with replacement.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We use the variation among the bootstrap samples to compute the variation in the respective model accuracies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the variation among the bootstrap sampled captures the quality of the original data set: if the variation is large then most likely your original data set does NOT represent the data universe very well, if the variation is small then most likely it does!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 - Resampling Technique</a:t>
            </a:r>
            <a:endParaRPr/>
          </a:p>
        </p:txBody>
      </p:sp>
      <p:pic>
        <p:nvPicPr>
          <p:cNvPr id="92" name="Shape 92" descr="Bootstrap_25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0774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385675" y="1152475"/>
            <a:ext cx="358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 generating B bootstrap samples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our case the statistic is the model accuracy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obtain a </a:t>
            </a:r>
            <a:r>
              <a:rPr lang="en" i="1"/>
              <a:t>sampling distribution</a:t>
            </a:r>
            <a:r>
              <a:rPr lang="en"/>
              <a:t> of the model accuracy!</a:t>
            </a:r>
            <a:endParaRPr/>
          </a:p>
        </p:txBody>
      </p:sp>
      <p:pic>
        <p:nvPicPr>
          <p:cNvPr id="99" name="Shape 99" descr="01fig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99000" cy="3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44625" y="1152475"/>
            <a:ext cx="40878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Given the distribution of our accuracies we can now estimate the probabilities and bounds of our confidence intervals.</a:t>
            </a:r>
            <a:endParaRPr sz="1400"/>
          </a:p>
        </p:txBody>
      </p:sp>
      <p:pic>
        <p:nvPicPr>
          <p:cNvPr id="106" name="Shape 106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979250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91400" y="3085500"/>
            <a:ext cx="82371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How often does the empirical distribution of the resampled accuracies </a:t>
            </a:r>
            <a:r>
              <a:rPr lang="en" sz="1400" dirty="0" smtClean="0"/>
              <a:t>capture </a:t>
            </a:r>
            <a:r>
              <a:rPr lang="en" sz="1400" dirty="0"/>
              <a:t>the actual accuracy? Let's take that to mean "the middle 95% of the resampled accuracies capture the actual accuracy" - </a:t>
            </a:r>
            <a:r>
              <a:rPr lang="en" sz="1400" i="1" dirty="0"/>
              <a:t>The 95% confidence interval!</a:t>
            </a:r>
            <a:endParaRPr sz="1400" i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35601</TotalTime>
  <Words>623</Words>
  <Application>Microsoft Macintosh PowerPoint</Application>
  <PresentationFormat>On-screen Show (16:9)</PresentationFormat>
  <Paragraphs>101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Confidence Intervals</vt:lpstr>
      <vt:lpstr>Confidence Intervals</vt:lpstr>
      <vt:lpstr>Percentiles</vt:lpstr>
      <vt:lpstr>Percentiles</vt:lpstr>
      <vt:lpstr>Percentiles</vt:lpstr>
      <vt:lpstr>The Bootstrap</vt:lpstr>
      <vt:lpstr>The Bootstrap - Resampling Technique</vt:lpstr>
      <vt:lpstr>The Bootstrap</vt:lpstr>
      <vt:lpstr>The Bootstrap</vt:lpstr>
      <vt:lpstr>The Bootstrap – 95% Confidence Interval</vt:lpstr>
      <vt:lpstr>Bootstrap Procedure</vt:lpstr>
      <vt:lpstr>Bootstrap Procedure</vt:lpstr>
      <vt:lpstr>Confidence Intervals</vt:lpstr>
      <vt:lpstr>Confidence Intervals</vt:lpstr>
      <vt:lpstr>Confidence Intervals</vt:lpstr>
      <vt:lpstr>Team 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cp:lastModifiedBy>Lutz Hamel</cp:lastModifiedBy>
  <cp:revision>10</cp:revision>
  <cp:lastPrinted>2019-03-26T16:38:53Z</cp:lastPrinted>
  <dcterms:modified xsi:type="dcterms:W3CDTF">2019-04-12T10:02:35Z</dcterms:modified>
</cp:coreProperties>
</file>