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ermanent Marker"/>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4607789-3502-41D4-B9BF-E937A1556CB4}">
  <a:tblStyle styleId="{D4607789-3502-41D4-B9BF-E937A1556C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ermanentMark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Databases</a:t>
            </a:r>
            <a:endParaRPr/>
          </a:p>
        </p:txBody>
      </p:sp>
      <p:sp>
        <p:nvSpPr>
          <p:cNvPr id="55" name="Shape 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data you need will often live in databases, systems designed for efficiently storing and querying data. </a:t>
            </a:r>
            <a:endParaRPr/>
          </a:p>
          <a:p>
            <a:pPr indent="0" lvl="0" marL="0">
              <a:spcBef>
                <a:spcPts val="1600"/>
              </a:spcBef>
              <a:spcAft>
                <a:spcPts val="0"/>
              </a:spcAft>
              <a:buNone/>
            </a:pPr>
            <a:r>
              <a:rPr lang="en"/>
              <a:t>The bulk of these are relational databases, such as Oracle, MySQL, and SQL Server</a:t>
            </a:r>
            <a:endParaRPr/>
          </a:p>
          <a:p>
            <a:pPr indent="0" lvl="0" marL="0">
              <a:spcBef>
                <a:spcPts val="1600"/>
              </a:spcBef>
              <a:spcAft>
                <a:spcPts val="1600"/>
              </a:spcAft>
              <a:buNone/>
            </a:pPr>
            <a:r>
              <a:rPr lang="en"/>
              <a:t>There systems store data in tables and are typically queried using Structured Query Language (SQL), a declarative language for manipulating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JOIN</a:t>
            </a:r>
            <a:endParaRPr/>
          </a:p>
        </p:txBody>
      </p:sp>
      <p:sp>
        <p:nvSpPr>
          <p:cNvPr id="115" name="Shape 115"/>
          <p:cNvSpPr txBox="1"/>
          <p:nvPr>
            <p:ph idx="1" type="body"/>
          </p:nvPr>
        </p:nvSpPr>
        <p:spPr>
          <a:xfrm>
            <a:off x="311700" y="1152475"/>
            <a:ext cx="8520600" cy="228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is the query:</a:t>
            </a:r>
            <a:endParaRPr/>
          </a:p>
          <a:p>
            <a:pPr indent="0" lvl="0" marL="457200" rtl="0">
              <a:spcBef>
                <a:spcPts val="1600"/>
              </a:spcBef>
              <a:spcAft>
                <a:spcPts val="1600"/>
              </a:spcAft>
              <a:buNone/>
            </a:pPr>
            <a:r>
              <a:rPr lang="en" sz="1400"/>
              <a:t>SELECT users.name</a:t>
            </a:r>
            <a:br>
              <a:rPr lang="en" sz="1400"/>
            </a:br>
            <a:r>
              <a:rPr lang="en" sz="1400"/>
              <a:t>FROM users</a:t>
            </a:r>
            <a:br>
              <a:rPr lang="en" sz="1400"/>
            </a:br>
            <a:r>
              <a:rPr lang="en" sz="1400">
                <a:solidFill>
                  <a:srgbClr val="FF0000"/>
                </a:solidFill>
              </a:rPr>
              <a:t>JOIN</a:t>
            </a:r>
            <a:r>
              <a:rPr lang="en" sz="1400"/>
              <a:t> user_interest</a:t>
            </a:r>
            <a:br>
              <a:rPr lang="en" sz="1400"/>
            </a:br>
            <a:r>
              <a:rPr lang="en" sz="1400"/>
              <a:t>ON users.user_id = user_interest.user_id </a:t>
            </a:r>
            <a:br>
              <a:rPr lang="en" sz="1400"/>
            </a:br>
            <a:r>
              <a:rPr lang="en" sz="1400"/>
              <a:t>WHERE user_interest.interest = 'SQL'</a:t>
            </a:r>
            <a:endParaRPr sz="1400"/>
          </a:p>
        </p:txBody>
      </p:sp>
      <p:pic>
        <p:nvPicPr>
          <p:cNvPr descr="Unknown-15" id="116" name="Shape 116"/>
          <p:cNvPicPr preferRelativeResize="0"/>
          <p:nvPr/>
        </p:nvPicPr>
        <p:blipFill>
          <a:blip r:embed="rId3">
            <a:alphaModFix/>
          </a:blip>
          <a:stretch>
            <a:fillRect/>
          </a:stretch>
        </p:blipFill>
        <p:spPr>
          <a:xfrm>
            <a:off x="856900" y="3587750"/>
            <a:ext cx="7680524" cy="12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JOIN</a:t>
            </a:r>
            <a:endParaRPr/>
          </a:p>
        </p:txBody>
      </p:sp>
      <p:sp>
        <p:nvSpPr>
          <p:cNvPr id="122" name="Shape 122"/>
          <p:cNvSpPr txBox="1"/>
          <p:nvPr>
            <p:ph idx="1" type="body"/>
          </p:nvPr>
        </p:nvSpPr>
        <p:spPr>
          <a:xfrm>
            <a:off x="311700" y="1152475"/>
            <a:ext cx="8520600" cy="507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Let’s try to do this with a Python program:</a:t>
            </a:r>
            <a:endParaRPr/>
          </a:p>
        </p:txBody>
      </p:sp>
      <p:sp>
        <p:nvSpPr>
          <p:cNvPr id="123" name="Shape 123"/>
          <p:cNvSpPr txBox="1"/>
          <p:nvPr/>
        </p:nvSpPr>
        <p:spPr>
          <a:xfrm>
            <a:off x="916975" y="1555500"/>
            <a:ext cx="5901600" cy="34530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1100"/>
              <a:t>...</a:t>
            </a:r>
            <a:endParaRPr sz="1100"/>
          </a:p>
          <a:p>
            <a:pPr indent="0" lvl="0" marL="0">
              <a:spcBef>
                <a:spcPts val="0"/>
              </a:spcBef>
              <a:spcAft>
                <a:spcPts val="0"/>
              </a:spcAft>
              <a:buNone/>
            </a:pPr>
            <a:r>
              <a:rPr lang="en" sz="1100"/>
              <a:t># SQL query </a:t>
            </a:r>
            <a:endParaRPr sz="1100"/>
          </a:p>
          <a:p>
            <a:pPr indent="0" lvl="0" marL="0">
              <a:spcBef>
                <a:spcPts val="0"/>
              </a:spcBef>
              <a:spcAft>
                <a:spcPts val="0"/>
              </a:spcAft>
              <a:buNone/>
            </a:pPr>
            <a:r>
              <a:rPr lang="en" sz="1100"/>
              <a:t>sql = ‘’’</a:t>
            </a:r>
            <a:endParaRPr sz="1100"/>
          </a:p>
          <a:p>
            <a:pPr indent="0" lvl="0" marL="0">
              <a:spcBef>
                <a:spcPts val="0"/>
              </a:spcBef>
              <a:spcAft>
                <a:spcPts val="0"/>
              </a:spcAft>
              <a:buNone/>
            </a:pPr>
            <a:r>
              <a:rPr lang="en" sz="1100">
                <a:solidFill>
                  <a:srgbClr val="FF0000"/>
                </a:solidFill>
              </a:rPr>
              <a:t>SELECT users.name</a:t>
            </a:r>
            <a:br>
              <a:rPr lang="en" sz="1100">
                <a:solidFill>
                  <a:srgbClr val="FF0000"/>
                </a:solidFill>
              </a:rPr>
            </a:br>
            <a:r>
              <a:rPr lang="en" sz="1100">
                <a:solidFill>
                  <a:srgbClr val="FF0000"/>
                </a:solidFill>
              </a:rPr>
              <a:t>FROM users</a:t>
            </a:r>
            <a:br>
              <a:rPr lang="en" sz="1100">
                <a:solidFill>
                  <a:srgbClr val="FF0000"/>
                </a:solidFill>
              </a:rPr>
            </a:br>
            <a:r>
              <a:rPr lang="en" sz="1100">
                <a:solidFill>
                  <a:srgbClr val="FF0000"/>
                </a:solidFill>
              </a:rPr>
              <a:t>JOIN user_interest</a:t>
            </a:r>
            <a:br>
              <a:rPr lang="en" sz="1100">
                <a:solidFill>
                  <a:srgbClr val="FF0000"/>
                </a:solidFill>
              </a:rPr>
            </a:br>
            <a:r>
              <a:rPr lang="en" sz="1100">
                <a:solidFill>
                  <a:srgbClr val="FF0000"/>
                </a:solidFill>
              </a:rPr>
              <a:t>ON users.user_id = user_interest.user_id </a:t>
            </a:r>
            <a:br>
              <a:rPr lang="en" sz="1100">
                <a:solidFill>
                  <a:srgbClr val="FF0000"/>
                </a:solidFill>
              </a:rPr>
            </a:br>
            <a:r>
              <a:rPr lang="en" sz="1100">
                <a:solidFill>
                  <a:srgbClr val="FF0000"/>
                </a:solidFill>
              </a:rPr>
              <a:t>WHERE user_interest.interest = 'SQL'</a:t>
            </a:r>
            <a:endParaRPr sz="1100">
              <a:solidFill>
                <a:srgbClr val="FF0000"/>
              </a:solidFill>
            </a:endParaRPr>
          </a:p>
          <a:p>
            <a:pPr indent="0" lvl="0" marL="0" rtl="0">
              <a:spcBef>
                <a:spcPts val="0"/>
              </a:spcBef>
              <a:spcAft>
                <a:spcPts val="0"/>
              </a:spcAft>
              <a:buNone/>
            </a:pPr>
            <a:r>
              <a:rPr lang="en" sz="1100"/>
              <a:t>‘’’</a:t>
            </a:r>
            <a:endParaRPr sz="1100"/>
          </a:p>
          <a:p>
            <a:pPr indent="0" lvl="0" marL="0" rtl="0">
              <a:spcBef>
                <a:spcPts val="0"/>
              </a:spcBef>
              <a:spcAft>
                <a:spcPts val="0"/>
              </a:spcAft>
              <a:buNone/>
            </a:pPr>
            <a:r>
              <a:rPr lang="en" sz="1100"/>
              <a:t>cursor.</a:t>
            </a:r>
            <a:r>
              <a:rPr lang="en" sz="1100">
                <a:solidFill>
                  <a:srgbClr val="FF0000"/>
                </a:solidFill>
              </a:rPr>
              <a:t>execute</a:t>
            </a:r>
            <a:r>
              <a:rPr lang="en" sz="1100"/>
              <a:t>(</a:t>
            </a:r>
            <a:r>
              <a:rPr lang="en" sz="1100">
                <a:solidFill>
                  <a:schemeClr val="dk1"/>
                </a:solidFill>
              </a:rPr>
              <a:t>SQL</a:t>
            </a:r>
            <a:r>
              <a:rPr lang="en" sz="1100"/>
              <a:t>)</a:t>
            </a:r>
            <a:endParaRPr sz="1100"/>
          </a:p>
          <a:p>
            <a:pPr indent="0" lvl="0" marL="0" rtl="0">
              <a:spcBef>
                <a:spcPts val="0"/>
              </a:spcBef>
              <a:spcAft>
                <a:spcPts val="0"/>
              </a:spcAft>
              <a:buNone/>
            </a:pPr>
            <a:r>
              <a:rPr lang="en" sz="1100"/>
              <a:t>results = cursor.</a:t>
            </a:r>
            <a:r>
              <a:rPr lang="en" sz="1100">
                <a:solidFill>
                  <a:srgbClr val="FF0000"/>
                </a:solidFill>
              </a:rPr>
              <a:t>fetchall</a:t>
            </a:r>
            <a:r>
              <a:rPr lang="en" sz="1100"/>
              <a:t>()</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solidFill>
                  <a:schemeClr val="dk1"/>
                </a:solidFill>
              </a:rPr>
              <a:t># Now print fetched result</a:t>
            </a:r>
            <a:endParaRPr sz="1100">
              <a:solidFill>
                <a:schemeClr val="dk1"/>
              </a:solidFill>
            </a:endParaRPr>
          </a:p>
          <a:p>
            <a:pPr indent="0" lvl="0" marL="0" rtl="0">
              <a:spcBef>
                <a:spcPts val="0"/>
              </a:spcBef>
              <a:spcAft>
                <a:spcPts val="0"/>
              </a:spcAft>
              <a:buNone/>
            </a:pPr>
            <a:r>
              <a:rPr lang="en" sz="1100">
                <a:solidFill>
                  <a:srgbClr val="FF0000"/>
                </a:solidFill>
              </a:rPr>
              <a:t>for row in results</a:t>
            </a:r>
            <a:r>
              <a:rPr lang="en" sz="1100"/>
              <a:t>:</a:t>
            </a:r>
            <a:endParaRPr sz="1100"/>
          </a:p>
          <a:p>
            <a:pPr indent="0" lvl="0" marL="0" rtl="0">
              <a:spcBef>
                <a:spcPts val="0"/>
              </a:spcBef>
              <a:spcAft>
                <a:spcPts val="0"/>
              </a:spcAft>
              <a:buNone/>
            </a:pPr>
            <a:r>
              <a:rPr lang="en" sz="1100"/>
              <a:t>    name = row[0]</a:t>
            </a:r>
            <a:endParaRPr sz="1100"/>
          </a:p>
          <a:p>
            <a:pPr indent="0" lvl="0" marL="0" rtl="0">
              <a:spcBef>
                <a:spcPts val="0"/>
              </a:spcBef>
              <a:spcAft>
                <a:spcPts val="0"/>
              </a:spcAft>
              <a:buNone/>
            </a:pPr>
            <a:r>
              <a:rPr lang="en" sz="1100"/>
              <a:t>    print (“name = %s" % name)</a:t>
            </a:r>
            <a:endParaRPr sz="1100"/>
          </a:p>
          <a:p>
            <a:pPr indent="0" lvl="0" marL="0" rtl="0">
              <a:spcBef>
                <a:spcPts val="0"/>
              </a:spcBef>
              <a:spcAft>
                <a:spcPts val="0"/>
              </a:spcAft>
              <a:buNone/>
            </a:pPr>
            <a:r>
              <a:rPr lang="en" sz="1100"/>
              <a: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SQL</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saw is just a tiny sliver of the full SQL.</a:t>
            </a:r>
            <a:endParaRPr/>
          </a:p>
          <a:p>
            <a:pPr indent="0" lvl="0" marL="0">
              <a:spcBef>
                <a:spcPts val="1600"/>
              </a:spcBef>
              <a:spcAft>
                <a:spcPts val="0"/>
              </a:spcAft>
              <a:buNone/>
            </a:pPr>
            <a:r>
              <a:rPr lang="en"/>
              <a:t>SQL consists of a data definition language, data manipulation language, and data control language. </a:t>
            </a:r>
            <a:endParaRPr/>
          </a:p>
          <a:p>
            <a:pPr indent="0" lvl="0" marL="0">
              <a:spcBef>
                <a:spcPts val="1600"/>
              </a:spcBef>
              <a:spcAft>
                <a:spcPts val="1600"/>
              </a:spcAft>
              <a:buNone/>
            </a:pPr>
            <a:r>
              <a:rPr lang="en"/>
              <a:t>The scope of SQL includes data insert, query, update and delete, schema creation and modification, and data access control.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 due date will be announced via Sakai by the end of this week.</a:t>
            </a:r>
            <a:endParaRPr/>
          </a:p>
          <a:p>
            <a:pPr indent="0" lvl="0" marL="0">
              <a:spcBef>
                <a:spcPts val="1600"/>
              </a:spcBef>
              <a:spcAft>
                <a:spcPts val="1600"/>
              </a:spcAft>
              <a:buNone/>
            </a:pPr>
            <a:r>
              <a:rPr lang="en"/>
              <a:t>No late submissions will be accepted - no exceptions!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lgn="ctr">
              <a:spcBef>
                <a:spcPts val="1600"/>
              </a:spcBef>
              <a:spcAft>
                <a:spcPts val="1600"/>
              </a:spcAft>
              <a:buNone/>
            </a:pPr>
            <a:r>
              <a:rPr lang="en" sz="3000">
                <a:latin typeface="Permanent Marker"/>
                <a:ea typeface="Permanent Marker"/>
                <a:cs typeface="Permanent Marker"/>
                <a:sym typeface="Permanent Marker"/>
              </a:rPr>
              <a:t>THE END</a:t>
            </a:r>
            <a:endParaRPr sz="3000">
              <a:latin typeface="Permanent Marker"/>
              <a:ea typeface="Permanent Marker"/>
              <a:cs typeface="Permanent Marker"/>
              <a:sym typeface="Permanent Mark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Databases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relational database is a collection of tables (and of relationships among them). </a:t>
            </a:r>
            <a:endParaRPr/>
          </a:p>
          <a:p>
            <a:pPr indent="0" lvl="0" marL="0">
              <a:spcBef>
                <a:spcPts val="1600"/>
              </a:spcBef>
              <a:spcAft>
                <a:spcPts val="0"/>
              </a:spcAft>
              <a:buNone/>
            </a:pPr>
            <a:r>
              <a:rPr lang="en"/>
              <a:t>A table is simply a collection of rows and columns, very similar to pandas DataFrames.</a:t>
            </a:r>
            <a:endParaRPr/>
          </a:p>
          <a:p>
            <a:pPr indent="0" lvl="0" marL="0">
              <a:spcBef>
                <a:spcPts val="1600"/>
              </a:spcBef>
              <a:spcAft>
                <a:spcPts val="0"/>
              </a:spcAft>
              <a:buNone/>
            </a:pPr>
            <a:r>
              <a:rPr lang="en"/>
              <a:t>However, each table has to have at least one column called the (</a:t>
            </a:r>
            <a:r>
              <a:rPr lang="en" u="sng"/>
              <a:t>primary) key</a:t>
            </a:r>
            <a:r>
              <a:rPr lang="en"/>
              <a:t> or a </a:t>
            </a:r>
            <a:r>
              <a:rPr lang="en" u="sng"/>
              <a:t>foreign key</a:t>
            </a:r>
            <a:r>
              <a:rPr lang="en"/>
              <a:t> </a:t>
            </a:r>
            <a:endParaRPr/>
          </a:p>
          <a:p>
            <a:pPr indent="0" lvl="0" marL="0">
              <a:spcBef>
                <a:spcPts val="1600"/>
              </a:spcBef>
              <a:spcAft>
                <a:spcPts val="0"/>
              </a:spcAft>
              <a:buNone/>
            </a:pPr>
            <a:r>
              <a:rPr lang="en"/>
              <a:t>These special columns relate different tables to each other - therefore the name ‘Relational Database’.</a:t>
            </a:r>
            <a:endParaRPr/>
          </a:p>
          <a:p>
            <a:pPr indent="0" lvl="0" marL="0" rtl="0">
              <a:spcBef>
                <a:spcPts val="1600"/>
              </a:spcBef>
              <a:spcAft>
                <a:spcPts val="1600"/>
              </a:spcAft>
              <a:buNone/>
            </a:pPr>
            <a:r>
              <a:rPr lang="en"/>
              <a:t>Tables together with key/foreign key relationships are called the </a:t>
            </a:r>
            <a:r>
              <a:rPr lang="en" u="sng"/>
              <a:t>schema</a:t>
            </a:r>
            <a:r>
              <a:rPr lang="en"/>
              <a:t> of a DB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Simple DB</a:t>
            </a:r>
            <a:endParaRPr/>
          </a:p>
        </p:txBody>
      </p:sp>
      <p:sp>
        <p:nvSpPr>
          <p:cNvPr id="67" name="Shape 67"/>
          <p:cNvSpPr txBox="1"/>
          <p:nvPr>
            <p:ph idx="1" type="body"/>
          </p:nvPr>
        </p:nvSpPr>
        <p:spPr>
          <a:xfrm>
            <a:off x="311700" y="1152475"/>
            <a:ext cx="8520600" cy="773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Consider a simple DB of people and their interests</a:t>
            </a:r>
            <a:endParaRPr/>
          </a:p>
        </p:txBody>
      </p:sp>
      <p:graphicFrame>
        <p:nvGraphicFramePr>
          <p:cNvPr id="68" name="Shape 68"/>
          <p:cNvGraphicFramePr/>
          <p:nvPr/>
        </p:nvGraphicFramePr>
        <p:xfrm>
          <a:off x="990600" y="2959075"/>
          <a:ext cx="3000000" cy="3000000"/>
        </p:xfrm>
        <a:graphic>
          <a:graphicData uri="http://schemas.openxmlformats.org/drawingml/2006/table">
            <a:tbl>
              <a:tblPr>
                <a:noFill/>
                <a:tableStyleId>{D4607789-3502-41D4-B9BF-E937A1556CB4}</a:tableStyleId>
              </a:tblPr>
              <a:tblGrid>
                <a:gridCol w="667775"/>
                <a:gridCol w="698500"/>
                <a:gridCol w="975150"/>
              </a:tblGrid>
              <a:tr h="296625">
                <a:tc>
                  <a:txBody>
                    <a:bodyPr>
                      <a:noAutofit/>
                    </a:bodyPr>
                    <a:lstStyle/>
                    <a:p>
                      <a:pPr indent="0" lvl="0" marL="0" algn="ctr">
                        <a:spcBef>
                          <a:spcPts val="0"/>
                        </a:spcBef>
                        <a:spcAft>
                          <a:spcPts val="0"/>
                        </a:spcAft>
                        <a:buNone/>
                      </a:pPr>
                      <a:r>
                        <a:rPr b="1" lang="en" sz="1000"/>
                        <a:t>user_id</a:t>
                      </a:r>
                      <a:endParaRPr b="1" sz="1000"/>
                    </a:p>
                  </a:txBody>
                  <a:tcPr marT="91425" marB="91425" marR="91425" marL="91425"/>
                </a:tc>
                <a:tc>
                  <a:txBody>
                    <a:bodyPr>
                      <a:noAutofit/>
                    </a:bodyPr>
                    <a:lstStyle/>
                    <a:p>
                      <a:pPr indent="0" lvl="0" marL="0" algn="ctr">
                        <a:spcBef>
                          <a:spcPts val="0"/>
                        </a:spcBef>
                        <a:spcAft>
                          <a:spcPts val="0"/>
                        </a:spcAft>
                        <a:buNone/>
                      </a:pPr>
                      <a:r>
                        <a:rPr b="1" lang="en" sz="1000"/>
                        <a:t>name</a:t>
                      </a:r>
                      <a:endParaRPr b="1" sz="1000"/>
                    </a:p>
                  </a:txBody>
                  <a:tcPr marT="91425" marB="91425" marR="91425" marL="91425"/>
                </a:tc>
                <a:tc>
                  <a:txBody>
                    <a:bodyPr>
                      <a:noAutofit/>
                    </a:bodyPr>
                    <a:lstStyle/>
                    <a:p>
                      <a:pPr indent="0" lvl="0" marL="0" algn="ctr">
                        <a:spcBef>
                          <a:spcPts val="0"/>
                        </a:spcBef>
                        <a:spcAft>
                          <a:spcPts val="0"/>
                        </a:spcAft>
                        <a:buNone/>
                      </a:pPr>
                      <a:r>
                        <a:rPr b="1" lang="en" sz="1000"/>
                        <a:t>num_friends</a:t>
                      </a:r>
                      <a:endParaRPr b="1" sz="1000"/>
                    </a:p>
                  </a:txBody>
                  <a:tcPr marT="91425" marB="91425" marR="91425" marL="91425"/>
                </a:tc>
              </a:tr>
              <a:tr h="296625">
                <a:tc>
                  <a:txBody>
                    <a:bodyPr>
                      <a:noAutofit/>
                    </a:bodyPr>
                    <a:lstStyle/>
                    <a:p>
                      <a:pPr indent="0" lvl="0" marL="0" algn="ctr">
                        <a:spcBef>
                          <a:spcPts val="0"/>
                        </a:spcBef>
                        <a:spcAft>
                          <a:spcPts val="0"/>
                        </a:spcAft>
                        <a:buNone/>
                      </a:pPr>
                      <a:r>
                        <a:rPr lang="en" sz="1000"/>
                        <a:t>0</a:t>
                      </a:r>
                      <a:endParaRPr sz="1000"/>
                    </a:p>
                  </a:txBody>
                  <a:tcPr marT="91425" marB="91425" marR="91425" marL="91425"/>
                </a:tc>
                <a:tc>
                  <a:txBody>
                    <a:bodyPr>
                      <a:noAutofit/>
                    </a:bodyPr>
                    <a:lstStyle/>
                    <a:p>
                      <a:pPr indent="0" lvl="0" marL="0" algn="ctr">
                        <a:spcBef>
                          <a:spcPts val="0"/>
                        </a:spcBef>
                        <a:spcAft>
                          <a:spcPts val="0"/>
                        </a:spcAft>
                        <a:buNone/>
                      </a:pPr>
                      <a:r>
                        <a:rPr lang="en" sz="1000"/>
                        <a:t>Hero</a:t>
                      </a:r>
                      <a:endParaRPr sz="1000"/>
                    </a:p>
                  </a:txBody>
                  <a:tcPr marT="91425" marB="91425" marR="91425" marL="91425"/>
                </a:tc>
                <a:tc>
                  <a:txBody>
                    <a:bodyPr>
                      <a:noAutofit/>
                    </a:bodyPr>
                    <a:lstStyle/>
                    <a:p>
                      <a:pPr indent="0" lvl="0" marL="0" algn="ctr">
                        <a:spcBef>
                          <a:spcPts val="0"/>
                        </a:spcBef>
                        <a:spcAft>
                          <a:spcPts val="0"/>
                        </a:spcAft>
                        <a:buNone/>
                      </a:pPr>
                      <a:r>
                        <a:rPr lang="en" sz="1000"/>
                        <a:t>0</a:t>
                      </a:r>
                      <a:endParaRPr sz="1000"/>
                    </a:p>
                  </a:txBody>
                  <a:tcPr marT="91425" marB="91425" marR="91425" marL="91425"/>
                </a:tc>
              </a:tr>
              <a:tr h="296625">
                <a:tc>
                  <a:txBody>
                    <a:bodyPr>
                      <a:noAutofit/>
                    </a:bodyPr>
                    <a:lstStyle/>
                    <a:p>
                      <a:pPr indent="0" lvl="0" marL="0" algn="ctr">
                        <a:spcBef>
                          <a:spcPts val="0"/>
                        </a:spcBef>
                        <a:spcAft>
                          <a:spcPts val="0"/>
                        </a:spcAft>
                        <a:buNone/>
                      </a:pPr>
                      <a:r>
                        <a:rPr lang="en" sz="1000"/>
                        <a:t>1</a:t>
                      </a:r>
                      <a:endParaRPr sz="1000"/>
                    </a:p>
                  </a:txBody>
                  <a:tcPr marT="91425" marB="91425" marR="91425" marL="91425"/>
                </a:tc>
                <a:tc>
                  <a:txBody>
                    <a:bodyPr>
                      <a:noAutofit/>
                    </a:bodyPr>
                    <a:lstStyle/>
                    <a:p>
                      <a:pPr indent="0" lvl="0" marL="0" algn="ctr">
                        <a:spcBef>
                          <a:spcPts val="0"/>
                        </a:spcBef>
                        <a:spcAft>
                          <a:spcPts val="0"/>
                        </a:spcAft>
                        <a:buNone/>
                      </a:pPr>
                      <a:r>
                        <a:rPr lang="en" sz="1000"/>
                        <a:t>Dunn</a:t>
                      </a:r>
                      <a:endParaRPr sz="1000"/>
                    </a:p>
                  </a:txBody>
                  <a:tcPr marT="91425" marB="91425" marR="91425" marL="91425"/>
                </a:tc>
                <a:tc>
                  <a:txBody>
                    <a:bodyPr>
                      <a:noAutofit/>
                    </a:bodyPr>
                    <a:lstStyle/>
                    <a:p>
                      <a:pPr indent="0" lvl="0" marL="0" algn="ctr">
                        <a:spcBef>
                          <a:spcPts val="0"/>
                        </a:spcBef>
                        <a:spcAft>
                          <a:spcPts val="0"/>
                        </a:spcAft>
                        <a:buNone/>
                      </a:pPr>
                      <a:r>
                        <a:rPr lang="en" sz="1000"/>
                        <a:t>2</a:t>
                      </a:r>
                      <a:endParaRPr sz="1000"/>
                    </a:p>
                  </a:txBody>
                  <a:tcPr marT="91425" marB="91425" marR="91425" marL="91425"/>
                </a:tc>
              </a:tr>
              <a:tr h="296625">
                <a:tc>
                  <a:txBody>
                    <a:bodyPr>
                      <a:noAutofit/>
                    </a:bodyPr>
                    <a:lstStyle/>
                    <a:p>
                      <a:pPr indent="0" lvl="0" marL="0" algn="ctr">
                        <a:spcBef>
                          <a:spcPts val="0"/>
                        </a:spcBef>
                        <a:spcAft>
                          <a:spcPts val="0"/>
                        </a:spcAft>
                        <a:buNone/>
                      </a:pPr>
                      <a:r>
                        <a:rPr lang="en" sz="1000"/>
                        <a:t>2</a:t>
                      </a:r>
                      <a:endParaRPr sz="1000"/>
                    </a:p>
                  </a:txBody>
                  <a:tcPr marT="91425" marB="91425" marR="91425" marL="91425"/>
                </a:tc>
                <a:tc>
                  <a:txBody>
                    <a:bodyPr>
                      <a:noAutofit/>
                    </a:bodyPr>
                    <a:lstStyle/>
                    <a:p>
                      <a:pPr indent="0" lvl="0" marL="0" algn="ctr">
                        <a:spcBef>
                          <a:spcPts val="0"/>
                        </a:spcBef>
                        <a:spcAft>
                          <a:spcPts val="0"/>
                        </a:spcAft>
                        <a:buNone/>
                      </a:pPr>
                      <a:r>
                        <a:rPr lang="en" sz="1000"/>
                        <a:t>Sue</a:t>
                      </a:r>
                      <a:endParaRPr sz="1000"/>
                    </a:p>
                  </a:txBody>
                  <a:tcPr marT="91425" marB="91425" marR="91425" marL="91425"/>
                </a:tc>
                <a:tc>
                  <a:txBody>
                    <a:bodyPr>
                      <a:noAutofit/>
                    </a:bodyPr>
                    <a:lstStyle/>
                    <a:p>
                      <a:pPr indent="0" lvl="0" marL="0" algn="ctr">
                        <a:spcBef>
                          <a:spcPts val="0"/>
                        </a:spcBef>
                        <a:spcAft>
                          <a:spcPts val="0"/>
                        </a:spcAft>
                        <a:buNone/>
                      </a:pPr>
                      <a:r>
                        <a:rPr lang="en" sz="1000"/>
                        <a:t>3</a:t>
                      </a:r>
                      <a:endParaRPr sz="1000"/>
                    </a:p>
                  </a:txBody>
                  <a:tcPr marT="91425" marB="91425" marR="91425" marL="91425"/>
                </a:tc>
              </a:tr>
              <a:tr h="296625">
                <a:tc>
                  <a:txBody>
                    <a:bodyPr>
                      <a:noAutofit/>
                    </a:bodyPr>
                    <a:lstStyle/>
                    <a:p>
                      <a:pPr indent="0" lvl="0" marL="0" algn="ctr">
                        <a:spcBef>
                          <a:spcPts val="0"/>
                        </a:spcBef>
                        <a:spcAft>
                          <a:spcPts val="0"/>
                        </a:spcAft>
                        <a:buNone/>
                      </a:pPr>
                      <a:r>
                        <a:rPr lang="en" sz="1000"/>
                        <a:t>3</a:t>
                      </a:r>
                      <a:endParaRPr sz="1000"/>
                    </a:p>
                  </a:txBody>
                  <a:tcPr marT="91425" marB="91425" marR="91425" marL="91425"/>
                </a:tc>
                <a:tc>
                  <a:txBody>
                    <a:bodyPr>
                      <a:noAutofit/>
                    </a:bodyPr>
                    <a:lstStyle/>
                    <a:p>
                      <a:pPr indent="0" lvl="0" marL="0" algn="ctr">
                        <a:spcBef>
                          <a:spcPts val="0"/>
                        </a:spcBef>
                        <a:spcAft>
                          <a:spcPts val="0"/>
                        </a:spcAft>
                        <a:buNone/>
                      </a:pPr>
                      <a:r>
                        <a:rPr lang="en" sz="1000"/>
                        <a:t>Chi</a:t>
                      </a:r>
                      <a:endParaRPr sz="1000"/>
                    </a:p>
                  </a:txBody>
                  <a:tcPr marT="91425" marB="91425" marR="91425" marL="91425"/>
                </a:tc>
                <a:tc>
                  <a:txBody>
                    <a:bodyPr>
                      <a:noAutofit/>
                    </a:bodyPr>
                    <a:lstStyle/>
                    <a:p>
                      <a:pPr indent="0" lvl="0" marL="0" algn="ctr">
                        <a:spcBef>
                          <a:spcPts val="0"/>
                        </a:spcBef>
                        <a:spcAft>
                          <a:spcPts val="0"/>
                        </a:spcAft>
                        <a:buNone/>
                      </a:pPr>
                      <a:r>
                        <a:rPr lang="en" sz="1000"/>
                        <a:t>3</a:t>
                      </a:r>
                      <a:endParaRPr sz="1000"/>
                    </a:p>
                  </a:txBody>
                  <a:tcPr marT="91425" marB="91425" marR="91425" marL="91425"/>
                </a:tc>
              </a:tr>
              <a:tr h="296625">
                <a:tc>
                  <a:txBody>
                    <a:bodyPr>
                      <a:noAutofit/>
                    </a:bodyPr>
                    <a:lstStyle/>
                    <a:p>
                      <a:pPr indent="0" lvl="0" marL="0" algn="ctr">
                        <a:spcBef>
                          <a:spcPts val="0"/>
                        </a:spcBef>
                        <a:spcAft>
                          <a:spcPts val="0"/>
                        </a:spcAft>
                        <a:buNone/>
                      </a:pPr>
                      <a:r>
                        <a:rPr lang="en" sz="1000"/>
                        <a:t>4</a:t>
                      </a:r>
                      <a:endParaRPr sz="1000"/>
                    </a:p>
                  </a:txBody>
                  <a:tcPr marT="91425" marB="91425" marR="91425" marL="91425"/>
                </a:tc>
                <a:tc>
                  <a:txBody>
                    <a:bodyPr>
                      <a:noAutofit/>
                    </a:bodyPr>
                    <a:lstStyle/>
                    <a:p>
                      <a:pPr indent="0" lvl="0" marL="0" algn="ctr">
                        <a:spcBef>
                          <a:spcPts val="0"/>
                        </a:spcBef>
                        <a:spcAft>
                          <a:spcPts val="0"/>
                        </a:spcAft>
                        <a:buNone/>
                      </a:pPr>
                      <a:r>
                        <a:rPr lang="en" sz="1000"/>
                        <a:t>Thor</a:t>
                      </a:r>
                      <a:endParaRPr sz="1000"/>
                    </a:p>
                  </a:txBody>
                  <a:tcPr marT="91425" marB="91425" marR="91425" marL="91425"/>
                </a:tc>
                <a:tc>
                  <a:txBody>
                    <a:bodyPr>
                      <a:noAutofit/>
                    </a:bodyPr>
                    <a:lstStyle/>
                    <a:p>
                      <a:pPr indent="0" lvl="0" marL="0" algn="ctr">
                        <a:spcBef>
                          <a:spcPts val="0"/>
                        </a:spcBef>
                        <a:spcAft>
                          <a:spcPts val="0"/>
                        </a:spcAft>
                        <a:buNone/>
                      </a:pPr>
                      <a:r>
                        <a:rPr lang="en" sz="1000"/>
                        <a:t>3</a:t>
                      </a:r>
                      <a:endParaRPr sz="1000"/>
                    </a:p>
                  </a:txBody>
                  <a:tcPr marT="91425" marB="91425" marR="91425" marL="91425"/>
                </a:tc>
              </a:tr>
            </a:tbl>
          </a:graphicData>
        </a:graphic>
      </p:graphicFrame>
      <p:graphicFrame>
        <p:nvGraphicFramePr>
          <p:cNvPr id="69" name="Shape 69"/>
          <p:cNvGraphicFramePr/>
          <p:nvPr/>
        </p:nvGraphicFramePr>
        <p:xfrm>
          <a:off x="5446650" y="3139400"/>
          <a:ext cx="3000000" cy="3000000"/>
        </p:xfrm>
        <a:graphic>
          <a:graphicData uri="http://schemas.openxmlformats.org/drawingml/2006/table">
            <a:tbl>
              <a:tblPr>
                <a:noFill/>
                <a:tableStyleId>{D4607789-3502-41D4-B9BF-E937A1556CB4}</a:tableStyleId>
              </a:tblPr>
              <a:tblGrid>
                <a:gridCol w="1275725"/>
                <a:gridCol w="1306475"/>
              </a:tblGrid>
              <a:tr h="260100">
                <a:tc>
                  <a:txBody>
                    <a:bodyPr>
                      <a:noAutofit/>
                    </a:bodyPr>
                    <a:lstStyle/>
                    <a:p>
                      <a:pPr indent="0" lvl="0" marL="0" algn="ctr">
                        <a:spcBef>
                          <a:spcPts val="0"/>
                        </a:spcBef>
                        <a:spcAft>
                          <a:spcPts val="0"/>
                        </a:spcAft>
                        <a:buNone/>
                      </a:pPr>
                      <a:r>
                        <a:rPr b="1" lang="en" sz="1000"/>
                        <a:t>user_id</a:t>
                      </a:r>
                      <a:endParaRPr b="1" sz="1000"/>
                    </a:p>
                  </a:txBody>
                  <a:tcPr marT="91425" marB="91425" marR="91425" marL="91425"/>
                </a:tc>
                <a:tc>
                  <a:txBody>
                    <a:bodyPr>
                      <a:noAutofit/>
                    </a:bodyPr>
                    <a:lstStyle/>
                    <a:p>
                      <a:pPr indent="0" lvl="0" marL="0" algn="ctr">
                        <a:spcBef>
                          <a:spcPts val="0"/>
                        </a:spcBef>
                        <a:spcAft>
                          <a:spcPts val="0"/>
                        </a:spcAft>
                        <a:buNone/>
                      </a:pPr>
                      <a:r>
                        <a:rPr b="1" lang="en" sz="1000"/>
                        <a:t>interest</a:t>
                      </a:r>
                      <a:endParaRPr b="1" sz="1000"/>
                    </a:p>
                  </a:txBody>
                  <a:tcPr marT="91425" marB="91425" marR="91425" marL="91425"/>
                </a:tc>
              </a:tr>
              <a:tr h="260100">
                <a:tc>
                  <a:txBody>
                    <a:bodyPr>
                      <a:noAutofit/>
                    </a:bodyPr>
                    <a:lstStyle/>
                    <a:p>
                      <a:pPr indent="0" lvl="0" marL="0" algn="ctr">
                        <a:spcBef>
                          <a:spcPts val="0"/>
                        </a:spcBef>
                        <a:spcAft>
                          <a:spcPts val="0"/>
                        </a:spcAft>
                        <a:buNone/>
                      </a:pPr>
                      <a:r>
                        <a:rPr lang="en" sz="1000"/>
                        <a:t>0</a:t>
                      </a:r>
                      <a:endParaRPr sz="1000"/>
                    </a:p>
                  </a:txBody>
                  <a:tcPr marT="91425" marB="91425" marR="91425" marL="91425"/>
                </a:tc>
                <a:tc>
                  <a:txBody>
                    <a:bodyPr>
                      <a:noAutofit/>
                    </a:bodyPr>
                    <a:lstStyle/>
                    <a:p>
                      <a:pPr indent="0" lvl="0" marL="0" algn="ctr">
                        <a:spcBef>
                          <a:spcPts val="0"/>
                        </a:spcBef>
                        <a:spcAft>
                          <a:spcPts val="0"/>
                        </a:spcAft>
                        <a:buNone/>
                      </a:pPr>
                      <a:r>
                        <a:rPr lang="en" sz="1000"/>
                        <a:t>SQL</a:t>
                      </a:r>
                      <a:endParaRPr sz="1000"/>
                    </a:p>
                  </a:txBody>
                  <a:tcPr marT="91425" marB="91425" marR="91425" marL="91425"/>
                </a:tc>
              </a:tr>
              <a:tr h="260100">
                <a:tc>
                  <a:txBody>
                    <a:bodyPr>
                      <a:noAutofit/>
                    </a:bodyPr>
                    <a:lstStyle/>
                    <a:p>
                      <a:pPr indent="0" lvl="0" marL="0" algn="ctr">
                        <a:spcBef>
                          <a:spcPts val="0"/>
                        </a:spcBef>
                        <a:spcAft>
                          <a:spcPts val="0"/>
                        </a:spcAft>
                        <a:buNone/>
                      </a:pPr>
                      <a:r>
                        <a:rPr lang="en" sz="1000"/>
                        <a:t>0</a:t>
                      </a:r>
                      <a:endParaRPr sz="1000"/>
                    </a:p>
                  </a:txBody>
                  <a:tcPr marT="91425" marB="91425" marR="91425" marL="91425"/>
                </a:tc>
                <a:tc>
                  <a:txBody>
                    <a:bodyPr>
                      <a:noAutofit/>
                    </a:bodyPr>
                    <a:lstStyle/>
                    <a:p>
                      <a:pPr indent="0" lvl="0" marL="0" algn="ctr">
                        <a:spcBef>
                          <a:spcPts val="0"/>
                        </a:spcBef>
                        <a:spcAft>
                          <a:spcPts val="0"/>
                        </a:spcAft>
                        <a:buNone/>
                      </a:pPr>
                      <a:r>
                        <a:rPr lang="en" sz="1000"/>
                        <a:t>NoSQL</a:t>
                      </a:r>
                      <a:endParaRPr sz="1000"/>
                    </a:p>
                  </a:txBody>
                  <a:tcPr marT="91425" marB="91425" marR="91425" marL="91425"/>
                </a:tc>
              </a:tr>
              <a:tr h="260100">
                <a:tc>
                  <a:txBody>
                    <a:bodyPr>
                      <a:noAutofit/>
                    </a:bodyPr>
                    <a:lstStyle/>
                    <a:p>
                      <a:pPr indent="0" lvl="0" marL="0" algn="ctr">
                        <a:spcBef>
                          <a:spcPts val="0"/>
                        </a:spcBef>
                        <a:spcAft>
                          <a:spcPts val="0"/>
                        </a:spcAft>
                        <a:buNone/>
                      </a:pPr>
                      <a:r>
                        <a:rPr lang="en" sz="1000"/>
                        <a:t>2</a:t>
                      </a:r>
                      <a:endParaRPr sz="1000"/>
                    </a:p>
                  </a:txBody>
                  <a:tcPr marT="91425" marB="91425" marR="91425" marL="91425"/>
                </a:tc>
                <a:tc>
                  <a:txBody>
                    <a:bodyPr>
                      <a:noAutofit/>
                    </a:bodyPr>
                    <a:lstStyle/>
                    <a:p>
                      <a:pPr indent="0" lvl="0" marL="0" algn="ctr">
                        <a:spcBef>
                          <a:spcPts val="0"/>
                        </a:spcBef>
                        <a:spcAft>
                          <a:spcPts val="0"/>
                        </a:spcAft>
                        <a:buNone/>
                      </a:pPr>
                      <a:r>
                        <a:rPr lang="en" sz="1000"/>
                        <a:t>SQL</a:t>
                      </a:r>
                      <a:endParaRPr sz="1000"/>
                    </a:p>
                  </a:txBody>
                  <a:tcPr marT="91425" marB="91425" marR="91425" marL="91425"/>
                </a:tc>
              </a:tr>
              <a:tr h="260100">
                <a:tc>
                  <a:txBody>
                    <a:bodyPr>
                      <a:noAutofit/>
                    </a:bodyPr>
                    <a:lstStyle/>
                    <a:p>
                      <a:pPr indent="0" lvl="0" marL="0" algn="ctr">
                        <a:spcBef>
                          <a:spcPts val="0"/>
                        </a:spcBef>
                        <a:spcAft>
                          <a:spcPts val="0"/>
                        </a:spcAft>
                        <a:buNone/>
                      </a:pPr>
                      <a:r>
                        <a:rPr lang="en" sz="1000"/>
                        <a:t>2</a:t>
                      </a:r>
                      <a:endParaRPr sz="1000"/>
                    </a:p>
                  </a:txBody>
                  <a:tcPr marT="91425" marB="91425" marR="91425" marL="91425"/>
                </a:tc>
                <a:tc>
                  <a:txBody>
                    <a:bodyPr>
                      <a:noAutofit/>
                    </a:bodyPr>
                    <a:lstStyle/>
                    <a:p>
                      <a:pPr indent="0" lvl="0" marL="0" algn="ctr">
                        <a:spcBef>
                          <a:spcPts val="0"/>
                        </a:spcBef>
                        <a:spcAft>
                          <a:spcPts val="0"/>
                        </a:spcAft>
                        <a:buNone/>
                      </a:pPr>
                      <a:r>
                        <a:rPr lang="en" sz="1000"/>
                        <a:t>MySQL</a:t>
                      </a:r>
                      <a:endParaRPr sz="1000"/>
                    </a:p>
                  </a:txBody>
                  <a:tcPr marT="91425" marB="91425" marR="91425" marL="91425"/>
                </a:tc>
              </a:tr>
            </a:tbl>
          </a:graphicData>
        </a:graphic>
      </p:graphicFrame>
      <p:pic>
        <p:nvPicPr>
          <p:cNvPr descr="Unknown-15" id="70" name="Shape 70"/>
          <p:cNvPicPr preferRelativeResize="0"/>
          <p:nvPr/>
        </p:nvPicPr>
        <p:blipFill>
          <a:blip r:embed="rId3">
            <a:alphaModFix/>
          </a:blip>
          <a:stretch>
            <a:fillRect/>
          </a:stretch>
        </p:blipFill>
        <p:spPr>
          <a:xfrm>
            <a:off x="856900" y="1530350"/>
            <a:ext cx="7680524" cy="128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SQL</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SQL (Structured Query Language) is a domain-specific language used in programming and designed for managing data held in a relational database management system (RDBMS).</a:t>
            </a:r>
            <a:endParaRPr/>
          </a:p>
          <a:p>
            <a:pPr indent="0" lvl="0" marL="0">
              <a:spcBef>
                <a:spcPts val="1600"/>
              </a:spcBef>
              <a:spcAft>
                <a:spcPts val="1600"/>
              </a:spcAft>
              <a:buNone/>
            </a:pPr>
            <a:r>
              <a:rPr lang="en"/>
              <a:t>SQL was one of the first commercial languages for Edgar F. Codd's relational model, as described in his influential 1970 paper, "A Relational Model of Data for Large Shared Data Banks." Despite not entirely adhering to the relational model as described by Codd, it became the most widely used database language.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SQL</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our perspective, the most important is the ‘SELECT’ statement that allows you to extract data from the DB tables:</a:t>
            </a:r>
            <a:endParaRPr/>
          </a:p>
          <a:p>
            <a:pPr indent="0" lvl="0" marL="457200" rtl="0">
              <a:spcBef>
                <a:spcPts val="1600"/>
              </a:spcBef>
              <a:spcAft>
                <a:spcPts val="0"/>
              </a:spcAft>
              <a:buNone/>
            </a:pPr>
            <a:r>
              <a:rPr lang="en"/>
              <a:t>SELECT * FROM users;                   -- </a:t>
            </a:r>
            <a:r>
              <a:rPr i="1" lang="en"/>
              <a:t>get entire contents of table ‘users’</a:t>
            </a:r>
            <a:br>
              <a:rPr lang="en"/>
            </a:br>
            <a:r>
              <a:rPr lang="en"/>
              <a:t>SELECT * FROM users LIMIT 2;      -- </a:t>
            </a:r>
            <a:r>
              <a:rPr i="1" lang="en"/>
              <a:t>get the first two rows</a:t>
            </a:r>
            <a:br>
              <a:rPr lang="en"/>
            </a:br>
            <a:r>
              <a:rPr lang="en"/>
              <a:t>SELECT user_id FROM users;         -- </a:t>
            </a:r>
            <a:r>
              <a:rPr i="1" lang="en"/>
              <a:t>get column ‘user_id’ of table ‘users’</a:t>
            </a:r>
            <a:br>
              <a:rPr lang="en"/>
            </a:br>
            <a:r>
              <a:rPr lang="en"/>
              <a:t>SELECT user_id FROM users WHERE name = 'Dunn';</a:t>
            </a:r>
            <a:br>
              <a:rPr lang="en"/>
            </a:br>
            <a:r>
              <a:rPr lang="en"/>
              <a:t>                                                          -- </a:t>
            </a:r>
            <a:r>
              <a:rPr i="1" lang="en"/>
              <a:t>get ‘user_id’ for row ‘Dunn’</a:t>
            </a:r>
            <a:endParaRPr i="1"/>
          </a:p>
          <a:p>
            <a:pPr indent="0" lvl="0" marL="0" rt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SQL</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can also use SELECT statements to calculate columns: </a:t>
            </a:r>
            <a:endParaRPr/>
          </a:p>
          <a:p>
            <a:pPr indent="0" lvl="0" marL="457200" rtl="0">
              <a:spcBef>
                <a:spcPts val="1600"/>
              </a:spcBef>
              <a:spcAft>
                <a:spcPts val="1600"/>
              </a:spcAft>
              <a:buNone/>
            </a:pPr>
            <a:r>
              <a:rPr lang="en"/>
              <a:t>SELECT LENGTH(name) AS name_length FROM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PyMySQL</a:t>
            </a:r>
            <a:endParaRPr/>
          </a:p>
        </p:txBody>
      </p:sp>
      <p:sp>
        <p:nvSpPr>
          <p:cNvPr id="94" name="Shape 94"/>
          <p:cNvSpPr txBox="1"/>
          <p:nvPr>
            <p:ph idx="1" type="body"/>
          </p:nvPr>
        </p:nvSpPr>
        <p:spPr>
          <a:xfrm>
            <a:off x="311700" y="1152475"/>
            <a:ext cx="8520600" cy="507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Here is a very simple Python program that accesses a DB:</a:t>
            </a:r>
            <a:endParaRPr/>
          </a:p>
        </p:txBody>
      </p:sp>
      <p:sp>
        <p:nvSpPr>
          <p:cNvPr id="95" name="Shape 95"/>
          <p:cNvSpPr txBox="1"/>
          <p:nvPr/>
        </p:nvSpPr>
        <p:spPr>
          <a:xfrm>
            <a:off x="916975" y="1555500"/>
            <a:ext cx="5901600" cy="34530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1200"/>
              <a:t>import </a:t>
            </a:r>
            <a:r>
              <a:rPr lang="en" sz="1200">
                <a:solidFill>
                  <a:srgbClr val="FF0000"/>
                </a:solidFill>
              </a:rPr>
              <a:t>PyMySQL</a:t>
            </a:r>
            <a:br>
              <a:rPr lang="en" sz="1200"/>
            </a:br>
            <a:br>
              <a:rPr lang="en" sz="1200"/>
            </a:br>
            <a:r>
              <a:rPr lang="en" sz="1200"/>
              <a:t># Open database connection</a:t>
            </a:r>
            <a:br>
              <a:rPr lang="en" sz="1200"/>
            </a:br>
            <a:r>
              <a:rPr lang="en" sz="1200"/>
              <a:t>db = PyMySQL.connect("somehost","someuser","somepasswd","USERDB" )</a:t>
            </a:r>
            <a:br>
              <a:rPr lang="en" sz="1200"/>
            </a:br>
            <a:br>
              <a:rPr lang="en" sz="1200"/>
            </a:br>
            <a:r>
              <a:rPr lang="en" sz="1200"/>
              <a:t># prepare a cursor object using cursor() method</a:t>
            </a:r>
            <a:br>
              <a:rPr lang="en" sz="1200"/>
            </a:br>
            <a:r>
              <a:rPr lang="en" sz="1200"/>
              <a:t>cursor = db.cursor()</a:t>
            </a:r>
            <a:br>
              <a:rPr lang="en" sz="1200"/>
            </a:br>
            <a:br>
              <a:rPr lang="en" sz="1200"/>
            </a:br>
            <a:r>
              <a:rPr lang="en" sz="1200"/>
              <a:t># execute SQL query using execute() method.</a:t>
            </a:r>
            <a:br>
              <a:rPr lang="en" sz="1200"/>
            </a:br>
            <a:r>
              <a:rPr lang="en" sz="1200"/>
              <a:t>cursor.</a:t>
            </a:r>
            <a:r>
              <a:rPr lang="en" sz="1200">
                <a:solidFill>
                  <a:srgbClr val="FF0000"/>
                </a:solidFill>
              </a:rPr>
              <a:t>execute</a:t>
            </a:r>
            <a:r>
              <a:rPr lang="en" sz="1200"/>
              <a:t>("</a:t>
            </a:r>
            <a:r>
              <a:rPr lang="en" sz="1200">
                <a:solidFill>
                  <a:srgbClr val="FF0000"/>
                </a:solidFill>
              </a:rPr>
              <a:t>SELECT VERSION()</a:t>
            </a:r>
            <a:r>
              <a:rPr lang="en" sz="1200"/>
              <a:t>")</a:t>
            </a:r>
            <a:br>
              <a:rPr lang="en" sz="1200"/>
            </a:br>
            <a:br>
              <a:rPr lang="en" sz="1200"/>
            </a:br>
            <a:r>
              <a:rPr lang="en" sz="1200"/>
              <a:t># Fetch a single row using fetchone() method.</a:t>
            </a:r>
            <a:br>
              <a:rPr lang="en" sz="1200"/>
            </a:br>
            <a:r>
              <a:rPr lang="en" sz="1200"/>
              <a:t>data = cursor.</a:t>
            </a:r>
            <a:r>
              <a:rPr lang="en" sz="1200">
                <a:solidFill>
                  <a:srgbClr val="FF0000"/>
                </a:solidFill>
              </a:rPr>
              <a:t>fetchone</a:t>
            </a:r>
            <a:r>
              <a:rPr lang="en" sz="1200"/>
              <a:t>()</a:t>
            </a:r>
            <a:br>
              <a:rPr lang="en" sz="1200"/>
            </a:br>
            <a:br>
              <a:rPr lang="en" sz="1200"/>
            </a:br>
            <a:r>
              <a:rPr lang="en" sz="1200"/>
              <a:t>print ("Database version : %s " % data)</a:t>
            </a:r>
            <a:br>
              <a:rPr lang="en" sz="1200"/>
            </a:br>
            <a:br>
              <a:rPr lang="en" sz="1200"/>
            </a:br>
            <a:r>
              <a:rPr lang="en" sz="1200"/>
              <a:t># disconnect from server</a:t>
            </a:r>
            <a:br>
              <a:rPr lang="en" sz="1200"/>
            </a:br>
            <a:r>
              <a:rPr lang="en" sz="1200"/>
              <a:t>db.close()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PyMySQL</a:t>
            </a:r>
            <a:endParaRPr/>
          </a:p>
        </p:txBody>
      </p:sp>
      <p:sp>
        <p:nvSpPr>
          <p:cNvPr id="101" name="Shape 101"/>
          <p:cNvSpPr txBox="1"/>
          <p:nvPr>
            <p:ph idx="1" type="body"/>
          </p:nvPr>
        </p:nvSpPr>
        <p:spPr>
          <a:xfrm>
            <a:off x="311700" y="1152475"/>
            <a:ext cx="8520600" cy="507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Let’s try to do some data queries with a Python program:</a:t>
            </a:r>
            <a:endParaRPr/>
          </a:p>
        </p:txBody>
      </p:sp>
      <p:sp>
        <p:nvSpPr>
          <p:cNvPr id="102" name="Shape 102"/>
          <p:cNvSpPr txBox="1"/>
          <p:nvPr/>
        </p:nvSpPr>
        <p:spPr>
          <a:xfrm>
            <a:off x="916975" y="1555500"/>
            <a:ext cx="5901600" cy="34530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t>import PyMySQL</a:t>
            </a:r>
            <a:endParaRPr sz="1100"/>
          </a:p>
          <a:p>
            <a:pPr indent="0" lvl="0" marL="0">
              <a:spcBef>
                <a:spcPts val="0"/>
              </a:spcBef>
              <a:spcAft>
                <a:spcPts val="0"/>
              </a:spcAft>
              <a:buClr>
                <a:schemeClr val="dk1"/>
              </a:buClr>
              <a:buSzPts val="1100"/>
              <a:buFont typeface="Arial"/>
              <a:buNone/>
            </a:pPr>
            <a:r>
              <a:t/>
            </a:r>
            <a:endParaRPr sz="1100"/>
          </a:p>
          <a:p>
            <a:pPr indent="0" lvl="0" marL="0">
              <a:spcBef>
                <a:spcPts val="0"/>
              </a:spcBef>
              <a:spcAft>
                <a:spcPts val="0"/>
              </a:spcAft>
              <a:buClr>
                <a:schemeClr val="dk1"/>
              </a:buClr>
              <a:buSzPts val="1100"/>
              <a:buFont typeface="Arial"/>
              <a:buNone/>
            </a:pPr>
            <a:r>
              <a:rPr lang="en" sz="1100"/>
              <a:t># Open database connection and </a:t>
            </a:r>
            <a:r>
              <a:rPr lang="en" sz="1100">
                <a:solidFill>
                  <a:schemeClr val="dk1"/>
                </a:solidFill>
              </a:rPr>
              <a:t>prepare a cursor object using cursor() method</a:t>
            </a:r>
            <a:endParaRPr sz="1100"/>
          </a:p>
          <a:p>
            <a:pPr indent="0" lvl="0" marL="0">
              <a:spcBef>
                <a:spcPts val="0"/>
              </a:spcBef>
              <a:spcAft>
                <a:spcPts val="0"/>
              </a:spcAft>
              <a:buClr>
                <a:schemeClr val="dk1"/>
              </a:buClr>
              <a:buSzPts val="1100"/>
              <a:buFont typeface="Arial"/>
              <a:buNone/>
            </a:pPr>
            <a:r>
              <a:rPr lang="en" sz="1200">
                <a:solidFill>
                  <a:schemeClr val="dk1"/>
                </a:solidFill>
              </a:rPr>
              <a:t>db = PyMySQL.</a:t>
            </a:r>
            <a:r>
              <a:rPr lang="en" sz="1200">
                <a:solidFill>
                  <a:srgbClr val="FF0000"/>
                </a:solidFill>
              </a:rPr>
              <a:t>connect</a:t>
            </a:r>
            <a:r>
              <a:rPr lang="en" sz="1200">
                <a:solidFill>
                  <a:schemeClr val="dk1"/>
                </a:solidFill>
              </a:rPr>
              <a:t>("somehost","someuser","somepasswd","USERDB" )</a:t>
            </a:r>
            <a:endParaRPr sz="1100"/>
          </a:p>
          <a:p>
            <a:pPr indent="0" lvl="0" marL="0">
              <a:spcBef>
                <a:spcPts val="0"/>
              </a:spcBef>
              <a:spcAft>
                <a:spcPts val="0"/>
              </a:spcAft>
              <a:buClr>
                <a:schemeClr val="dk1"/>
              </a:buClr>
              <a:buSzPts val="1100"/>
              <a:buFont typeface="Arial"/>
              <a:buNone/>
            </a:pPr>
            <a:r>
              <a:rPr lang="en" sz="1100"/>
              <a:t>cursor = db.cursor()</a:t>
            </a:r>
            <a:endParaRPr sz="1100"/>
          </a:p>
          <a:p>
            <a:pPr indent="0" lvl="0" marL="0">
              <a:spcBef>
                <a:spcPts val="0"/>
              </a:spcBef>
              <a:spcAft>
                <a:spcPts val="0"/>
              </a:spcAft>
              <a:buClr>
                <a:schemeClr val="dk1"/>
              </a:buClr>
              <a:buSzPts val="1100"/>
              <a:buFont typeface="Arial"/>
              <a:buNone/>
            </a:pPr>
            <a:r>
              <a:t/>
            </a:r>
            <a:endParaRPr sz="1100"/>
          </a:p>
          <a:p>
            <a:pPr indent="0" lvl="0" marL="0">
              <a:spcBef>
                <a:spcPts val="0"/>
              </a:spcBef>
              <a:spcAft>
                <a:spcPts val="0"/>
              </a:spcAft>
              <a:buNone/>
            </a:pPr>
            <a:r>
              <a:rPr lang="en" sz="1100"/>
              <a:t># SQL query </a:t>
            </a:r>
            <a:endParaRPr sz="1100"/>
          </a:p>
          <a:p>
            <a:pPr indent="0" lvl="0" marL="0">
              <a:spcBef>
                <a:spcPts val="0"/>
              </a:spcBef>
              <a:spcAft>
                <a:spcPts val="0"/>
              </a:spcAft>
              <a:buClr>
                <a:schemeClr val="dk1"/>
              </a:buClr>
              <a:buSzPts val="1100"/>
              <a:buFont typeface="Arial"/>
              <a:buNone/>
            </a:pPr>
            <a:r>
              <a:rPr lang="en" sz="1100"/>
              <a:t>cursor.</a:t>
            </a:r>
            <a:r>
              <a:rPr lang="en" sz="1100">
                <a:solidFill>
                  <a:srgbClr val="FF0000"/>
                </a:solidFill>
              </a:rPr>
              <a:t>execute</a:t>
            </a:r>
            <a:r>
              <a:rPr lang="en" sz="1100"/>
              <a:t>(</a:t>
            </a:r>
            <a:r>
              <a:rPr lang="en" sz="1100">
                <a:solidFill>
                  <a:schemeClr val="dk1"/>
                </a:solidFill>
              </a:rPr>
              <a:t>"</a:t>
            </a:r>
            <a:r>
              <a:rPr lang="en" sz="1100">
                <a:solidFill>
                  <a:srgbClr val="FF0000"/>
                </a:solidFill>
              </a:rPr>
              <a:t>SELECT * FROM users</a:t>
            </a:r>
            <a:r>
              <a:rPr lang="en" sz="1100">
                <a:solidFill>
                  <a:schemeClr val="dk1"/>
                </a:solidFill>
              </a:rPr>
              <a:t>”</a:t>
            </a:r>
            <a:r>
              <a:rPr lang="en" sz="1100"/>
              <a:t>)</a:t>
            </a:r>
            <a:endParaRPr sz="1100"/>
          </a:p>
          <a:p>
            <a:pPr indent="0" lvl="0" marL="0">
              <a:spcBef>
                <a:spcPts val="0"/>
              </a:spcBef>
              <a:spcAft>
                <a:spcPts val="0"/>
              </a:spcAft>
              <a:buClr>
                <a:schemeClr val="dk1"/>
              </a:buClr>
              <a:buSzPts val="1100"/>
              <a:buFont typeface="Arial"/>
              <a:buNone/>
            </a:pPr>
            <a:r>
              <a:rPr lang="en" sz="1100"/>
              <a:t>results = cursor.</a:t>
            </a:r>
            <a:r>
              <a:rPr lang="en" sz="1100">
                <a:solidFill>
                  <a:srgbClr val="FF0000"/>
                </a:solidFill>
              </a:rPr>
              <a:t>fetchall</a:t>
            </a:r>
            <a:r>
              <a:rPr lang="en" sz="1100"/>
              <a:t>()</a:t>
            </a:r>
            <a:endParaRPr sz="1100"/>
          </a:p>
          <a:p>
            <a:pPr indent="0" lvl="0" marL="0">
              <a:spcBef>
                <a:spcPts val="0"/>
              </a:spcBef>
              <a:spcAft>
                <a:spcPts val="0"/>
              </a:spcAft>
              <a:buNone/>
            </a:pPr>
            <a:r>
              <a:t/>
            </a:r>
            <a:endParaRPr sz="1100"/>
          </a:p>
          <a:p>
            <a:pPr indent="0" lvl="0" marL="0">
              <a:spcBef>
                <a:spcPts val="0"/>
              </a:spcBef>
              <a:spcAft>
                <a:spcPts val="0"/>
              </a:spcAft>
              <a:buNone/>
            </a:pPr>
            <a:r>
              <a:rPr lang="en" sz="1100">
                <a:solidFill>
                  <a:schemeClr val="dk1"/>
                </a:solidFill>
              </a:rPr>
              <a:t># Now print fetched result</a:t>
            </a:r>
            <a:endParaRPr sz="1100">
              <a:solidFill>
                <a:schemeClr val="dk1"/>
              </a:solidFill>
            </a:endParaRPr>
          </a:p>
          <a:p>
            <a:pPr indent="0" lvl="0" marL="0">
              <a:spcBef>
                <a:spcPts val="0"/>
              </a:spcBef>
              <a:spcAft>
                <a:spcPts val="0"/>
              </a:spcAft>
              <a:buClr>
                <a:schemeClr val="dk1"/>
              </a:buClr>
              <a:buSzPts val="1100"/>
              <a:buFont typeface="Arial"/>
              <a:buNone/>
            </a:pPr>
            <a:r>
              <a:rPr lang="en" sz="1100">
                <a:solidFill>
                  <a:srgbClr val="FF0000"/>
                </a:solidFill>
              </a:rPr>
              <a:t>for row in results</a:t>
            </a:r>
            <a:r>
              <a:rPr lang="en" sz="1100"/>
              <a:t>:</a:t>
            </a:r>
            <a:endParaRPr sz="1100"/>
          </a:p>
          <a:p>
            <a:pPr indent="0" lvl="0" marL="0">
              <a:spcBef>
                <a:spcPts val="0"/>
              </a:spcBef>
              <a:spcAft>
                <a:spcPts val="0"/>
              </a:spcAft>
              <a:buClr>
                <a:schemeClr val="dk1"/>
              </a:buClr>
              <a:buSzPts val="1100"/>
              <a:buFont typeface="Arial"/>
              <a:buNone/>
            </a:pPr>
            <a:r>
              <a:rPr lang="en" sz="1100"/>
              <a:t>    user_id = row[0]</a:t>
            </a:r>
            <a:endParaRPr sz="1100"/>
          </a:p>
          <a:p>
            <a:pPr indent="0" lvl="0" marL="0">
              <a:spcBef>
                <a:spcPts val="0"/>
              </a:spcBef>
              <a:spcAft>
                <a:spcPts val="0"/>
              </a:spcAft>
              <a:buClr>
                <a:schemeClr val="dk1"/>
              </a:buClr>
              <a:buSzPts val="1100"/>
              <a:buFont typeface="Arial"/>
              <a:buNone/>
            </a:pPr>
            <a:r>
              <a:rPr lang="en" sz="1100"/>
              <a:t>    name = row[1]</a:t>
            </a:r>
            <a:endParaRPr sz="1100"/>
          </a:p>
          <a:p>
            <a:pPr indent="0" lvl="0" marL="0">
              <a:spcBef>
                <a:spcPts val="0"/>
              </a:spcBef>
              <a:spcAft>
                <a:spcPts val="0"/>
              </a:spcAft>
              <a:buClr>
                <a:schemeClr val="dk1"/>
              </a:buClr>
              <a:buSzPts val="1100"/>
              <a:buFont typeface="Arial"/>
              <a:buNone/>
            </a:pPr>
            <a:r>
              <a:rPr lang="en" sz="1100"/>
              <a:t>    num_friends = row[2]</a:t>
            </a:r>
            <a:endParaRPr sz="1100"/>
          </a:p>
          <a:p>
            <a:pPr indent="0" lvl="0" marL="0">
              <a:spcBef>
                <a:spcPts val="0"/>
              </a:spcBef>
              <a:spcAft>
                <a:spcPts val="0"/>
              </a:spcAft>
              <a:buClr>
                <a:schemeClr val="dk1"/>
              </a:buClr>
              <a:buSzPts val="1100"/>
              <a:buFont typeface="Arial"/>
              <a:buNone/>
            </a:pPr>
            <a:r>
              <a:rPr lang="en" sz="1100"/>
              <a:t>    print ("user_id= %d,name = %s,num_friends = %d" % (user_id, name, num_friends ))</a:t>
            </a:r>
            <a:endParaRPr sz="1100"/>
          </a:p>
          <a:p>
            <a:pPr indent="0" lvl="0" marL="0">
              <a:spcBef>
                <a:spcPts val="0"/>
              </a:spcBef>
              <a:spcAft>
                <a:spcPts val="0"/>
              </a:spcAft>
              <a:buClr>
                <a:schemeClr val="dk1"/>
              </a:buClr>
              <a:buSzPts val="1100"/>
              <a:buFont typeface="Arial"/>
              <a:buNone/>
            </a:pPr>
            <a:r>
              <a:t/>
            </a:r>
            <a:endParaRPr sz="1100"/>
          </a:p>
          <a:p>
            <a:pPr indent="0" lvl="0" marL="0">
              <a:spcBef>
                <a:spcPts val="0"/>
              </a:spcBef>
              <a:spcAft>
                <a:spcPts val="0"/>
              </a:spcAft>
              <a:buClr>
                <a:schemeClr val="dk1"/>
              </a:buClr>
              <a:buSzPts val="1100"/>
              <a:buFont typeface="Arial"/>
              <a:buNone/>
            </a:pPr>
            <a:r>
              <a:rPr lang="en" sz="1100"/>
              <a:t># disconnect from server</a:t>
            </a:r>
            <a:endParaRPr sz="1100"/>
          </a:p>
          <a:p>
            <a:pPr indent="0" lvl="0" marL="0">
              <a:spcBef>
                <a:spcPts val="0"/>
              </a:spcBef>
              <a:spcAft>
                <a:spcPts val="0"/>
              </a:spcAft>
              <a:buClr>
                <a:schemeClr val="dk1"/>
              </a:buClr>
              <a:buSzPts val="1100"/>
              <a:buFont typeface="Arial"/>
              <a:buNone/>
            </a:pPr>
            <a:r>
              <a:rPr lang="en" sz="1100"/>
              <a:t>db.close()</a:t>
            </a:r>
            <a:endParaRPr sz="1100"/>
          </a:p>
          <a:p>
            <a:pPr indent="0" lvl="0" marL="0" rtl="0">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JOIN</a:t>
            </a:r>
            <a:endParaRPr/>
          </a:p>
        </p:txBody>
      </p:sp>
      <p:sp>
        <p:nvSpPr>
          <p:cNvPr id="108" name="Shape 108"/>
          <p:cNvSpPr txBox="1"/>
          <p:nvPr>
            <p:ph idx="1" type="body"/>
          </p:nvPr>
        </p:nvSpPr>
        <p:spPr>
          <a:xfrm>
            <a:off x="311700" y="1152475"/>
            <a:ext cx="8520600" cy="228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our schema users and their interests was stored across two different tables which are related via a foreign key.</a:t>
            </a:r>
            <a:endParaRPr/>
          </a:p>
          <a:p>
            <a:pPr indent="0" lvl="0" marL="0">
              <a:spcBef>
                <a:spcPts val="1600"/>
              </a:spcBef>
              <a:spcAft>
                <a:spcPts val="0"/>
              </a:spcAft>
              <a:buNone/>
            </a:pPr>
            <a:r>
              <a:rPr lang="en"/>
              <a:t>This is called  </a:t>
            </a:r>
            <a:r>
              <a:rPr lang="en" u="sng"/>
              <a:t>normalizing</a:t>
            </a:r>
            <a:r>
              <a:rPr lang="en"/>
              <a:t> a schema in order to avoid redundancy.</a:t>
            </a:r>
            <a:endParaRPr/>
          </a:p>
          <a:p>
            <a:pPr indent="0" lvl="0" marL="0">
              <a:spcBef>
                <a:spcPts val="1600"/>
              </a:spcBef>
              <a:spcAft>
                <a:spcPts val="1600"/>
              </a:spcAft>
              <a:buNone/>
            </a:pPr>
            <a:r>
              <a:rPr lang="en"/>
              <a:t>Now, if we wanted to find all users with an interest in SQL we will need to perform a query across two tables - a JOIN</a:t>
            </a:r>
            <a:endParaRPr/>
          </a:p>
        </p:txBody>
      </p:sp>
      <p:pic>
        <p:nvPicPr>
          <p:cNvPr descr="Unknown-15" id="109" name="Shape 109"/>
          <p:cNvPicPr preferRelativeResize="0"/>
          <p:nvPr/>
        </p:nvPicPr>
        <p:blipFill>
          <a:blip r:embed="rId3">
            <a:alphaModFix/>
          </a:blip>
          <a:stretch>
            <a:fillRect/>
          </a:stretch>
        </p:blipFill>
        <p:spPr>
          <a:xfrm>
            <a:off x="856900" y="3587750"/>
            <a:ext cx="7680524" cy="128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