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9"/>
  </p:normalViewPr>
  <p:slideViewPr>
    <p:cSldViewPr snapToGrid="0" snapToObjects="1">
      <p:cViewPr varScale="1">
        <p:scale>
          <a:sx n="128" d="100"/>
          <a:sy n="128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Confidence Intervals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Observation</a:t>
            </a:r>
            <a:r>
              <a:rPr lang="en" sz="1400"/>
              <a:t>: It does not matter how careful we are with our model evaluation techniques, there remains a fundamental uncertainty about the ability of our training data to effectively represent our (possibly infinite) data universe.</a:t>
            </a:r>
            <a:br>
              <a:rPr lang="en" sz="1400"/>
            </a:br>
            <a:r>
              <a:rPr lang="en" sz="1400"/>
              <a:t/>
            </a:r>
            <a:br>
              <a:rPr lang="en" sz="1400"/>
            </a:br>
            <a:r>
              <a:rPr lang="en" sz="1400"/>
              <a:t>This uncertainty reflects into our model evaluation. If our training data is a poor representation of the data universe then the models we construct using it will generalize poorly to the rest of the data universe. If our training data is a good representation of the data universe then we can expect that our model will generalize well.</a:t>
            </a:r>
            <a:br>
              <a:rPr lang="en" sz="1400"/>
            </a:br>
            <a:r>
              <a:rPr lang="en" sz="1400"/>
              <a:t/>
            </a:r>
            <a:br>
              <a:rPr lang="en" sz="1400"/>
            </a:br>
            <a:r>
              <a:rPr lang="en" sz="1400"/>
              <a:t>Here we will deal with this uncertainty using </a:t>
            </a:r>
            <a:r>
              <a:rPr lang="en" sz="1400" i="1"/>
              <a:t>confidence intervals.</a:t>
            </a:r>
            <a:r>
              <a:rPr lang="en" sz="1400"/>
              <a:t/>
            </a:r>
            <a:br>
              <a:rPr lang="en" sz="1400"/>
            </a:br>
            <a:r>
              <a:rPr lang="en" sz="1400"/>
              <a:t/>
            </a:r>
            <a:br>
              <a:rPr lang="en" sz="1400"/>
            </a:br>
            <a:r>
              <a:rPr lang="en" sz="1400"/>
              <a:t>Perhaps most surprising is that we will use our training data itself in order to estimate this uncertainty using the </a:t>
            </a:r>
            <a:r>
              <a:rPr lang="en" sz="1400" i="1"/>
              <a:t>bootstrap</a:t>
            </a:r>
            <a:r>
              <a:rPr lang="en" sz="1400"/>
              <a:t>.</a:t>
            </a:r>
            <a:endParaRPr sz="140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</a:t>
            </a:r>
            <a:r>
              <a:rPr lang="en" dirty="0" smtClean="0"/>
              <a:t>Bootstrap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95% Confidence Interval</a:t>
            </a:r>
            <a:endParaRPr dirty="0"/>
          </a:p>
        </p:txBody>
      </p:sp>
      <p:pic>
        <p:nvPicPr>
          <p:cNvPr id="113" name="Shape 113" descr="Ncurve_SDs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350" y="1396692"/>
            <a:ext cx="4439826" cy="195385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91400" y="3502942"/>
            <a:ext cx="8237100" cy="10425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Assume we have the list, </a:t>
            </a:r>
            <a:r>
              <a:rPr lang="en" sz="1400" dirty="0" err="1"/>
              <a:t>sorted_accuracies</a:t>
            </a:r>
            <a:r>
              <a:rPr lang="en" sz="1400" dirty="0"/>
              <a:t>, then the values of the bounds can be estimated:</a:t>
            </a:r>
            <a:br>
              <a:rPr lang="en" sz="1400" dirty="0"/>
            </a:br>
            <a:r>
              <a:rPr lang="en" sz="1400" dirty="0" err="1"/>
              <a:t>lb</a:t>
            </a:r>
            <a:r>
              <a:rPr lang="en" sz="1400" dirty="0"/>
              <a:t> = percentile(</a:t>
            </a:r>
            <a:r>
              <a:rPr lang="en" sz="1400" dirty="0" err="1"/>
              <a:t>sorted_accuracies</a:t>
            </a:r>
            <a:r>
              <a:rPr lang="en" sz="1400" dirty="0"/>
              <a:t>, </a:t>
            </a:r>
            <a:r>
              <a:rPr lang="en" sz="1400" dirty="0">
                <a:solidFill>
                  <a:srgbClr val="FF0000"/>
                </a:solidFill>
              </a:rPr>
              <a:t>2.5</a:t>
            </a:r>
            <a:r>
              <a:rPr lang="en" sz="1400" dirty="0"/>
              <a:t>)</a:t>
            </a:r>
            <a:br>
              <a:rPr lang="en" sz="1400" dirty="0"/>
            </a:br>
            <a:r>
              <a:rPr lang="en" sz="1400" dirty="0" err="1"/>
              <a:t>ub</a:t>
            </a:r>
            <a:r>
              <a:rPr lang="en" sz="1400" dirty="0"/>
              <a:t> = percentile(</a:t>
            </a:r>
            <a:r>
              <a:rPr lang="en" sz="1400" dirty="0" err="1"/>
              <a:t>sorted_accuracies</a:t>
            </a:r>
            <a:r>
              <a:rPr lang="en" sz="1400" dirty="0"/>
              <a:t>, </a:t>
            </a:r>
            <a:r>
              <a:rPr lang="en" sz="1400" dirty="0">
                <a:solidFill>
                  <a:srgbClr val="FF0000"/>
                </a:solidFill>
              </a:rPr>
              <a:t>97.5</a:t>
            </a:r>
            <a:r>
              <a:rPr lang="en" sz="1400" dirty="0"/>
              <a:t>)</a:t>
            </a:r>
            <a:endParaRPr sz="1400"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15" name="Shape 115" descr="figure_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3450" y="1109647"/>
            <a:ext cx="2987850" cy="22408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Shape 116"/>
          <p:cNvCxnSpPr/>
          <p:nvPr/>
        </p:nvCxnSpPr>
        <p:spPr>
          <a:xfrm>
            <a:off x="5847225" y="2251875"/>
            <a:ext cx="0" cy="575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Shape 117"/>
          <p:cNvCxnSpPr/>
          <p:nvPr/>
        </p:nvCxnSpPr>
        <p:spPr>
          <a:xfrm>
            <a:off x="7676875" y="1253900"/>
            <a:ext cx="12900" cy="1535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" name="Shape 118"/>
          <p:cNvSpPr txBox="1"/>
          <p:nvPr/>
        </p:nvSpPr>
        <p:spPr>
          <a:xfrm>
            <a:off x="5687320" y="2827585"/>
            <a:ext cx="3198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lb</a:t>
            </a:r>
            <a:endParaRPr sz="900"/>
          </a:p>
        </p:txBody>
      </p:sp>
      <p:sp>
        <p:nvSpPr>
          <p:cNvPr id="119" name="Shape 119"/>
          <p:cNvSpPr txBox="1"/>
          <p:nvPr/>
        </p:nvSpPr>
        <p:spPr>
          <a:xfrm>
            <a:off x="7523425" y="2827575"/>
            <a:ext cx="3198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ub</a:t>
            </a:r>
            <a:endParaRPr sz="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 Procedure</a:t>
            </a:r>
            <a:endParaRPr/>
          </a:p>
        </p:txBody>
      </p:sp>
      <p:sp>
        <p:nvSpPr>
          <p:cNvPr id="125" name="Shape 125"/>
          <p:cNvSpPr txBox="1"/>
          <p:nvPr/>
        </p:nvSpPr>
        <p:spPr>
          <a:xfrm>
            <a:off x="1543050" y="1448575"/>
            <a:ext cx="4734000" cy="238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data set D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model M</a:t>
            </a:r>
            <a:br>
              <a:rPr lang="en"/>
            </a:br>
            <a:r>
              <a:rPr lang="en"/>
              <a:t>for i = 1 to 200 do</a:t>
            </a:r>
            <a:br>
              <a:rPr lang="en"/>
            </a:br>
            <a:r>
              <a:rPr lang="en"/>
              <a:t>     B[i] ← sample D with replacement, note |B[i]| = |D|.</a:t>
            </a:r>
            <a:br>
              <a:rPr lang="en"/>
            </a:br>
            <a:r>
              <a:rPr lang="en"/>
              <a:t>     acc[i] ← compute model M accuracy for B[i]. 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for</a:t>
            </a:r>
            <a:br>
              <a:rPr lang="en"/>
            </a:br>
            <a:r>
              <a:rPr lang="en"/>
              <a:t>sort acc in ascending fashion</a:t>
            </a:r>
            <a:br>
              <a:rPr lang="en"/>
            </a:br>
            <a:r>
              <a:rPr lang="en"/>
              <a:t>ub ← percentile(acc, 97.5)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lb ← percentile(acc, 2.5)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(lb, ub)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 Procedure</a:t>
            </a:r>
            <a:endParaRPr/>
          </a:p>
        </p:txBody>
      </p:sp>
      <p:sp>
        <p:nvSpPr>
          <p:cNvPr id="131" name="Shape 131"/>
          <p:cNvSpPr txBox="1"/>
          <p:nvPr/>
        </p:nvSpPr>
        <p:spPr>
          <a:xfrm>
            <a:off x="1469575" y="1240975"/>
            <a:ext cx="5542500" cy="361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import pandas as pd</a:t>
            </a:r>
            <a:br>
              <a:rPr lang="en" sz="1200"/>
            </a:br>
            <a:r>
              <a:rPr lang="en" sz="1200"/>
              <a:t>from sklearn.metrics import accuracy_score</a:t>
            </a:r>
            <a:br>
              <a:rPr lang="en" sz="1200"/>
            </a:br>
            <a:r>
              <a:rPr lang="en" sz="1200"/>
              <a:t>from sklearn.model_selection import train_test_split</a:t>
            </a:r>
            <a:br>
              <a:rPr lang="en" sz="1200"/>
            </a:br>
            <a:r>
              <a:rPr lang="en" sz="1200"/>
              <a:t/>
            </a:r>
            <a:br>
              <a:rPr lang="en" sz="1200"/>
            </a:br>
            <a:r>
              <a:rPr lang="en" sz="1200"/>
              <a:t>def bootstrap(model,D,target_name):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rows,__ = D.shape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acc_list = []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for i in range(200):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B = D.sample(n=rows,replace=True)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X = B.drop(target_name,1)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y = B[target_name]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train_X, test_X, train_y, test_y = train_test_split(X, y, train_size=0.8)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model.fit(train_X, train_y)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predict_y = model.predict(test_X)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acc_list.append(accuracy_score(test_y, predict_y))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acc_list.sort()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ub = percentile(acc_list,97.5)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lb = percentile(acc_list,2.5)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return (lb, ub)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Confidence Intervals</a:t>
            </a:r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By now it should be clear that a single performance number computed on D is perhaps a poor indicator for models.</a:t>
            </a:r>
            <a:br>
              <a:rPr lang="en" sz="1400"/>
            </a:br>
            <a:r>
              <a:rPr lang="en" sz="1400"/>
              <a:t/>
            </a:r>
            <a:br>
              <a:rPr lang="en" sz="1400"/>
            </a:br>
            <a:r>
              <a:rPr lang="en" sz="1400"/>
              <a:t>As an example, consider the model M* with an accuracy,</a:t>
            </a:r>
            <a:br>
              <a:rPr lang="en" sz="1400"/>
            </a:br>
            <a:r>
              <a:rPr lang="en" sz="1400"/>
              <a:t>                            Acc = 0.9, </a:t>
            </a:r>
            <a:br>
              <a:rPr lang="en" sz="1400"/>
            </a:br>
            <a:r>
              <a:rPr lang="en" sz="1400"/>
              <a:t>and a 95% confidence interval (0.88, 0.92). Consider another model M’ with</a:t>
            </a:r>
            <a:br>
              <a:rPr lang="en" sz="1400"/>
            </a:br>
            <a:r>
              <a:rPr lang="en" sz="1400"/>
              <a:t>                            Acc = 0.95, </a:t>
            </a:r>
            <a:br>
              <a:rPr lang="en" sz="1400"/>
            </a:br>
            <a:r>
              <a:rPr lang="en" sz="1400"/>
              <a:t>and a 95% confidence interval (0.91, 0.99).</a:t>
            </a:r>
            <a:br>
              <a:rPr lang="en" sz="1400"/>
            </a:br>
            <a:r>
              <a:rPr lang="en" sz="1400"/>
              <a:t/>
            </a:r>
            <a:br>
              <a:rPr lang="en" sz="1400"/>
            </a:br>
            <a:r>
              <a:rPr lang="en" sz="1400"/>
              <a:t>By just looking at the accuracy we are tempted to say that the second model is superior to the first model.</a:t>
            </a:r>
            <a:br>
              <a:rPr lang="en" sz="1400"/>
            </a:br>
            <a:r>
              <a:rPr lang="en" sz="1400"/>
              <a:t/>
            </a:r>
            <a:br>
              <a:rPr lang="en" sz="1400"/>
            </a:br>
            <a:r>
              <a:rPr lang="en" sz="1400"/>
              <a:t>However, the </a:t>
            </a:r>
            <a:r>
              <a:rPr lang="en" sz="1400" i="1"/>
              <a:t>confidence intervals overlap</a:t>
            </a:r>
            <a:r>
              <a:rPr lang="en" sz="1400"/>
              <a:t>, meaning that the performance difference between the two models is </a:t>
            </a:r>
            <a:r>
              <a:rPr lang="en" sz="1400" i="1"/>
              <a:t>statistically not significant</a:t>
            </a:r>
            <a:r>
              <a:rPr lang="en" sz="1400"/>
              <a:t>.</a:t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Confidence Intervals</a:t>
            </a:r>
            <a:endParaRPr/>
          </a:p>
        </p:txBody>
      </p:sp>
      <p:sp>
        <p:nvSpPr>
          <p:cNvPr id="143" name="Shape 143"/>
          <p:cNvSpPr txBox="1"/>
          <p:nvPr/>
        </p:nvSpPr>
        <p:spPr>
          <a:xfrm>
            <a:off x="791550" y="1364600"/>
            <a:ext cx="7326900" cy="351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from sklearn import tree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from bootstrap import bootstrap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/>
            </a:r>
            <a:br>
              <a:rPr lang="en"/>
            </a:br>
            <a:r>
              <a:rPr lang="en"/>
              <a:t>   t1 = tree.DecisionTreeClassifier(criterion='entropy', max_depth=3)</a:t>
            </a:r>
            <a:br>
              <a:rPr lang="en"/>
            </a:br>
            <a:r>
              <a:rPr lang="en"/>
              <a:t>   t2 = tree.DecisionTreeClassifier(criterion='entropy', max_depth=None)</a:t>
            </a:r>
            <a:br>
              <a:rPr lang="en"/>
            </a:br>
            <a:r>
              <a:rPr lang="en"/>
              <a:t/>
            </a:r>
            <a:br>
              <a:rPr lang="en"/>
            </a:br>
            <a:r>
              <a:rPr lang="en"/>
              <a:t>   print("******** iris ***********")</a:t>
            </a:r>
            <a:br>
              <a:rPr lang="en"/>
            </a:br>
            <a:r>
              <a:rPr lang="en"/>
              <a:t>   df = pd.read_csv("iris.csv")</a:t>
            </a:r>
            <a:br>
              <a:rPr lang="en"/>
            </a:br>
            <a:r>
              <a:rPr lang="en"/>
              <a:t>   print("Confidence interval max_depth=3: {}".format(</a:t>
            </a:r>
            <a:r>
              <a:rPr lang="en">
                <a:solidFill>
                  <a:srgbClr val="FF0000"/>
                </a:solidFill>
              </a:rPr>
              <a:t>bootstrap</a:t>
            </a:r>
            <a:r>
              <a:rPr lang="en"/>
              <a:t>(t1,df,'Species')))</a:t>
            </a:r>
            <a:br>
              <a:rPr lang="en"/>
            </a:br>
            <a:r>
              <a:rPr lang="en"/>
              <a:t>   print("Confidence interval max_depth=None: {}".format(</a:t>
            </a:r>
            <a:r>
              <a:rPr lang="en">
                <a:solidFill>
                  <a:srgbClr val="FF0000"/>
                </a:solidFill>
              </a:rPr>
              <a:t>bootstrap</a:t>
            </a:r>
            <a:r>
              <a:rPr lang="en"/>
              <a:t>(t2,df,'Species')))</a:t>
            </a:r>
            <a:br>
              <a:rPr lang="en"/>
            </a:br>
            <a:r>
              <a:rPr lang="en"/>
              <a:t/>
            </a:r>
            <a:br>
              <a:rPr lang="en"/>
            </a:br>
            <a:r>
              <a:rPr lang="en"/>
              <a:t>   print("******** abalone ***********")</a:t>
            </a:r>
            <a:br>
              <a:rPr lang="en"/>
            </a:br>
            <a:r>
              <a:rPr lang="en"/>
              <a:t>   df = pd.read_csv("abalone.csv")</a:t>
            </a:r>
            <a:br>
              <a:rPr lang="en"/>
            </a:br>
            <a:r>
              <a:rPr lang="en"/>
              <a:t>   print("Confidence interval max_depth=3: {}".format(</a:t>
            </a:r>
            <a:r>
              <a:rPr lang="en">
                <a:solidFill>
                  <a:srgbClr val="FF0000"/>
                </a:solidFill>
              </a:rPr>
              <a:t>bootstrap</a:t>
            </a:r>
            <a:r>
              <a:rPr lang="en"/>
              <a:t>(t1,df,'sex')))</a:t>
            </a:r>
            <a:br>
              <a:rPr lang="en"/>
            </a:br>
            <a:r>
              <a:rPr lang="en"/>
              <a:t>   print("Confidence interval max_depth=None: {}".format(</a:t>
            </a:r>
            <a:r>
              <a:rPr lang="en">
                <a:solidFill>
                  <a:srgbClr val="FF0000"/>
                </a:solidFill>
              </a:rPr>
              <a:t>bootstrap</a:t>
            </a:r>
            <a:r>
              <a:rPr lang="en"/>
              <a:t>(t2,df,'sex')))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Confidence Intervals</a:t>
            </a:r>
            <a:endParaRPr/>
          </a:p>
        </p:txBody>
      </p:sp>
      <p:sp>
        <p:nvSpPr>
          <p:cNvPr id="149" name="Shape 149"/>
          <p:cNvSpPr txBox="1"/>
          <p:nvPr/>
        </p:nvSpPr>
        <p:spPr>
          <a:xfrm>
            <a:off x="1070700" y="1133675"/>
            <a:ext cx="6046200" cy="36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trees: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******** iris ***********</a:t>
            </a:r>
            <a:br>
              <a:rPr lang="en"/>
            </a:br>
            <a:r>
              <a:rPr lang="en"/>
              <a:t>Confidence interval max_depth=3: </a:t>
            </a:r>
            <a:r>
              <a:rPr lang="en">
                <a:solidFill>
                  <a:srgbClr val="FF0000"/>
                </a:solidFill>
              </a:rPr>
              <a:t>(0.93, 1.0)</a:t>
            </a:r>
            <a:r>
              <a:rPr lang="en"/>
              <a:t/>
            </a:r>
            <a:br>
              <a:rPr lang="en"/>
            </a:br>
            <a:r>
              <a:rPr lang="en"/>
              <a:t>Confidence interval max_depth=None: </a:t>
            </a:r>
            <a:r>
              <a:rPr lang="en">
                <a:solidFill>
                  <a:srgbClr val="FF0000"/>
                </a:solidFill>
              </a:rPr>
              <a:t>(0.97, 1.0)</a:t>
            </a:r>
            <a:br>
              <a:rPr lang="en">
                <a:solidFill>
                  <a:srgbClr val="FF0000"/>
                </a:solidFill>
              </a:rPr>
            </a:br>
            <a:endParaRPr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means that the difference between the performances we had seen earlier for the decision trees are not statistically significant for the iris data set.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******** abalone ***********</a:t>
            </a:r>
            <a:br>
              <a:rPr lang="en"/>
            </a:br>
            <a:r>
              <a:rPr lang="en"/>
              <a:t>Confidence interval max_depth=3: </a:t>
            </a:r>
            <a:r>
              <a:rPr lang="en">
                <a:solidFill>
                  <a:srgbClr val="FF0000"/>
                </a:solidFill>
              </a:rPr>
              <a:t>(0.51, 0.59)</a:t>
            </a:r>
            <a:r>
              <a:rPr lang="en"/>
              <a:t/>
            </a:r>
            <a:br>
              <a:rPr lang="en"/>
            </a:br>
            <a:r>
              <a:rPr lang="en"/>
              <a:t>Confidence interval max_depth=None: </a:t>
            </a:r>
            <a:r>
              <a:rPr lang="en">
                <a:solidFill>
                  <a:srgbClr val="FF0000"/>
                </a:solidFill>
              </a:rPr>
              <a:t>(0.74, 0.80)</a:t>
            </a:r>
            <a:br>
              <a:rPr lang="en">
                <a:solidFill>
                  <a:srgbClr val="FF0000"/>
                </a:solidFill>
              </a:rPr>
            </a:br>
            <a:endParaRPr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abalone data set the difference is statistically significant!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Exercise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Find a classification dataset (see course website for sources)</a:t>
            </a:r>
          </a:p>
          <a:p>
            <a:r>
              <a:rPr lang="en-US" dirty="0" smtClean="0"/>
              <a:t>Find the best decision tree for the dataset using </a:t>
            </a:r>
            <a:r>
              <a:rPr lang="en-US" b="1" dirty="0" smtClean="0"/>
              <a:t>5-fold cross-validation</a:t>
            </a:r>
          </a:p>
          <a:p>
            <a:pPr lvl="1"/>
            <a:r>
              <a:rPr lang="en-US" dirty="0" smtClean="0"/>
              <a:t>Recall that the decision tree has two free parameters: criterion and tree depth</a:t>
            </a:r>
          </a:p>
          <a:p>
            <a:pPr lvl="1"/>
            <a:r>
              <a:rPr lang="en-US" dirty="0" smtClean="0"/>
              <a:t>You can use the </a:t>
            </a:r>
            <a:r>
              <a:rPr lang="en-US" b="1" dirty="0" smtClean="0"/>
              <a:t>grid search module </a:t>
            </a:r>
            <a:r>
              <a:rPr lang="en-US" dirty="0" smtClean="0"/>
              <a:t>to accomplish this</a:t>
            </a:r>
          </a:p>
          <a:p>
            <a:pPr lvl="1"/>
            <a:r>
              <a:rPr lang="en-US" dirty="0" smtClean="0"/>
              <a:t>If your dataset has less than 50 rows then use 3-fold cross-validation</a:t>
            </a:r>
          </a:p>
          <a:p>
            <a:r>
              <a:rPr lang="en-US" dirty="0" smtClean="0"/>
              <a:t>Compute the </a:t>
            </a:r>
            <a:r>
              <a:rPr lang="en-US" b="1" dirty="0" smtClean="0"/>
              <a:t>confidence interval </a:t>
            </a:r>
            <a:r>
              <a:rPr lang="en-US" dirty="0" smtClean="0"/>
              <a:t>for the optimal parameters.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marL="139700" indent="0">
              <a:buNone/>
            </a:pPr>
            <a:r>
              <a:rPr lang="en-US" b="1" dirty="0" smtClean="0"/>
              <a:t>Teams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 smtClean="0"/>
              <a:t>Team </a:t>
            </a:r>
            <a:r>
              <a:rPr lang="en-US" dirty="0"/>
              <a:t>0: </a:t>
            </a:r>
            <a:r>
              <a:rPr lang="en-US" dirty="0" err="1"/>
              <a:t>Geron</a:t>
            </a:r>
            <a:r>
              <a:rPr lang="en-US" dirty="0"/>
              <a:t> </a:t>
            </a:r>
            <a:r>
              <a:rPr lang="en-US" dirty="0" err="1"/>
              <a:t>Aakash</a:t>
            </a:r>
            <a:r>
              <a:rPr lang="en-US" dirty="0"/>
              <a:t> Ben </a:t>
            </a:r>
          </a:p>
          <a:p>
            <a:pPr marL="139700" indent="0">
              <a:buNone/>
            </a:pPr>
            <a:r>
              <a:rPr lang="en-US" dirty="0"/>
              <a:t>Team 1: Matt </a:t>
            </a:r>
            <a:r>
              <a:rPr lang="en-US" dirty="0" err="1"/>
              <a:t>Shamal</a:t>
            </a:r>
            <a:r>
              <a:rPr lang="en-US" dirty="0"/>
              <a:t> Gabe </a:t>
            </a:r>
          </a:p>
          <a:p>
            <a:pPr marL="139700" indent="0">
              <a:buNone/>
            </a:pPr>
            <a:r>
              <a:rPr lang="en-US" dirty="0"/>
              <a:t>Team 2: </a:t>
            </a:r>
            <a:r>
              <a:rPr lang="en-US" dirty="0" err="1"/>
              <a:t>David_M</a:t>
            </a:r>
            <a:r>
              <a:rPr lang="en-US" dirty="0"/>
              <a:t> Evelyn </a:t>
            </a:r>
            <a:r>
              <a:rPr lang="en-US" dirty="0" err="1"/>
              <a:t>David_P</a:t>
            </a:r>
            <a:r>
              <a:rPr lang="en-US" dirty="0"/>
              <a:t> </a:t>
            </a:r>
          </a:p>
          <a:p>
            <a:pPr marL="139700" indent="0">
              <a:buNone/>
            </a:pPr>
            <a:r>
              <a:rPr lang="en-US" dirty="0"/>
              <a:t>Team 3: Maurice </a:t>
            </a:r>
            <a:r>
              <a:rPr lang="en-US" dirty="0" err="1"/>
              <a:t>Kermalyn</a:t>
            </a:r>
            <a:r>
              <a:rPr lang="en-US" dirty="0"/>
              <a:t> </a:t>
            </a:r>
            <a:r>
              <a:rPr lang="en-US" dirty="0" err="1"/>
              <a:t>Shehjar</a:t>
            </a:r>
            <a:r>
              <a:rPr lang="en-US" dirty="0"/>
              <a:t> </a:t>
            </a:r>
          </a:p>
          <a:p>
            <a:pPr marL="139700" indent="0">
              <a:buNone/>
            </a:pPr>
            <a:r>
              <a:rPr lang="en-US" dirty="0"/>
              <a:t>Team 4: </a:t>
            </a:r>
            <a:r>
              <a:rPr lang="en-US" dirty="0" err="1"/>
              <a:t>Susallin</a:t>
            </a:r>
            <a:r>
              <a:rPr lang="en-US" dirty="0"/>
              <a:t> </a:t>
            </a:r>
            <a:r>
              <a:rPr lang="en-US" dirty="0" err="1"/>
              <a:t>Harout</a:t>
            </a:r>
            <a:r>
              <a:rPr lang="en-US" dirty="0"/>
              <a:t> Baez </a:t>
            </a:r>
          </a:p>
          <a:p>
            <a:pPr marL="139700" indent="0">
              <a:buNone/>
            </a:pPr>
            <a:r>
              <a:rPr lang="en-US" dirty="0"/>
              <a:t>Team 5: Joe Alexander Kevin </a:t>
            </a:r>
          </a:p>
          <a:p>
            <a:pPr marL="139700" indent="0">
              <a:buNone/>
            </a:pPr>
            <a:r>
              <a:rPr lang="en-US" dirty="0"/>
              <a:t>Team 6: Aguilar Cory Peter </a:t>
            </a:r>
          </a:p>
          <a:p>
            <a:pPr marL="139700" indent="0">
              <a:buNone/>
            </a:pPr>
            <a:r>
              <a:rPr lang="en-US" dirty="0"/>
              <a:t>Team 7: </a:t>
            </a:r>
            <a:r>
              <a:rPr lang="en-US" dirty="0" err="1"/>
              <a:t>Najib</a:t>
            </a:r>
            <a:r>
              <a:rPr lang="en-US" dirty="0"/>
              <a:t> </a:t>
            </a:r>
            <a:r>
              <a:rPr lang="en-US" dirty="0" err="1"/>
              <a:t>Alber</a:t>
            </a:r>
            <a:r>
              <a:rPr lang="en-US" dirty="0"/>
              <a:t> Christopher </a:t>
            </a:r>
          </a:p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987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Confidence Intervals</a:t>
            </a: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2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First, let us define </a:t>
            </a:r>
            <a:r>
              <a:rPr lang="en" sz="1400" i="1" dirty="0"/>
              <a:t>error confidence</a:t>
            </a:r>
            <a:r>
              <a:rPr lang="en" sz="1400" dirty="0"/>
              <a:t> intervals formally.</a:t>
            </a:r>
            <a:br>
              <a:rPr lang="en" sz="1400" dirty="0"/>
            </a:br>
            <a:r>
              <a:rPr lang="en" sz="1400" dirty="0"/>
              <a:t/>
            </a:r>
            <a:br>
              <a:rPr lang="en" sz="1400" dirty="0"/>
            </a:br>
            <a:r>
              <a:rPr lang="en" sz="1400" dirty="0"/>
              <a:t>Given a model accuracy, </a:t>
            </a:r>
            <a:r>
              <a:rPr lang="en" sz="1400" dirty="0" err="1"/>
              <a:t>acc</a:t>
            </a:r>
            <a:r>
              <a:rPr lang="en" sz="1400" baseline="-25000" dirty="0" err="1"/>
              <a:t>D</a:t>
            </a:r>
            <a:r>
              <a:rPr lang="en" sz="1400" dirty="0"/>
              <a:t>, over some data set D, then the error confidence interval is defined as the probability p that our model accuracy </a:t>
            </a:r>
            <a:r>
              <a:rPr lang="en" sz="1400" dirty="0" err="1"/>
              <a:t>acc</a:t>
            </a:r>
            <a:r>
              <a:rPr lang="en" sz="1400" baseline="-25000" dirty="0" err="1"/>
              <a:t>D</a:t>
            </a:r>
            <a:r>
              <a:rPr lang="en" sz="1400" dirty="0"/>
              <a:t> lies between some lower bound </a:t>
            </a:r>
            <a:r>
              <a:rPr lang="en" sz="1400" dirty="0" err="1"/>
              <a:t>lb</a:t>
            </a:r>
            <a:r>
              <a:rPr lang="en" sz="1400" dirty="0"/>
              <a:t> and some upper bound </a:t>
            </a:r>
            <a:r>
              <a:rPr lang="en" sz="1400" dirty="0" err="1"/>
              <a:t>ub</a:t>
            </a:r>
            <a:r>
              <a:rPr lang="en" sz="1400" dirty="0"/>
              <a:t>,</a:t>
            </a:r>
            <a:br>
              <a:rPr lang="en" sz="1400" dirty="0"/>
            </a:br>
            <a:r>
              <a:rPr lang="en" sz="1400" dirty="0"/>
              <a:t/>
            </a:r>
            <a:br>
              <a:rPr lang="en" sz="1400" dirty="0"/>
            </a:br>
            <a:r>
              <a:rPr lang="en" sz="1400" dirty="0"/>
              <a:t>			</a:t>
            </a:r>
            <a:r>
              <a:rPr lang="en" sz="1400" dirty="0" err="1" smtClean="0"/>
              <a:t>Pr</a:t>
            </a:r>
            <a:r>
              <a:rPr lang="en" sz="1400" dirty="0" smtClean="0"/>
              <a:t>(</a:t>
            </a:r>
            <a:r>
              <a:rPr lang="en" sz="1400" dirty="0" err="1" smtClean="0"/>
              <a:t>lb</a:t>
            </a:r>
            <a:r>
              <a:rPr lang="en" sz="1400" dirty="0" smtClean="0"/>
              <a:t> </a:t>
            </a:r>
            <a:r>
              <a:rPr lang="en" sz="1400" dirty="0"/>
              <a:t>≤ </a:t>
            </a:r>
            <a:r>
              <a:rPr lang="en" sz="1400" dirty="0" err="1"/>
              <a:t>acc</a:t>
            </a:r>
            <a:r>
              <a:rPr lang="en" sz="1400" baseline="-25000" dirty="0" err="1"/>
              <a:t>D</a:t>
            </a:r>
            <a:r>
              <a:rPr lang="en" sz="1400" dirty="0"/>
              <a:t> ≤ </a:t>
            </a:r>
            <a:r>
              <a:rPr lang="en" sz="1400" dirty="0" err="1"/>
              <a:t>ub</a:t>
            </a:r>
            <a:r>
              <a:rPr lang="en" sz="1400" dirty="0"/>
              <a:t>) = p. </a:t>
            </a:r>
            <a:br>
              <a:rPr lang="en" sz="1400" dirty="0"/>
            </a:br>
            <a:r>
              <a:rPr lang="en" sz="1400" dirty="0"/>
              <a:t/>
            </a:r>
            <a:br>
              <a:rPr lang="en" sz="1400" dirty="0"/>
            </a:br>
            <a:r>
              <a:rPr lang="en" sz="1400" dirty="0"/>
              <a:t>Paraphrasing this equation with p = 95%:</a:t>
            </a:r>
            <a:endParaRPr sz="1400"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dirty="0"/>
              <a:t/>
            </a:r>
            <a:br>
              <a:rPr lang="en" sz="1400" dirty="0"/>
            </a:br>
            <a:endParaRPr sz="1400" dirty="0"/>
          </a:p>
        </p:txBody>
      </p:sp>
      <p:sp>
        <p:nvSpPr>
          <p:cNvPr id="62" name="Shape 62"/>
          <p:cNvSpPr txBox="1"/>
          <p:nvPr/>
        </p:nvSpPr>
        <p:spPr>
          <a:xfrm>
            <a:off x="2377750" y="3720050"/>
            <a:ext cx="5247300" cy="774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We are 95% percent sure that our accuracy acc</a:t>
            </a:r>
            <a:r>
              <a:rPr lang="en" baseline="-25000">
                <a:solidFill>
                  <a:schemeClr val="dk2"/>
                </a:solidFill>
              </a:rPr>
              <a:t>D</a:t>
            </a:r>
            <a:r>
              <a:rPr lang="en">
                <a:solidFill>
                  <a:schemeClr val="dk2"/>
                </a:solidFill>
              </a:rPr>
              <a:t> is not worse than lb and not better than ub.</a:t>
            </a:r>
            <a:endParaRPr>
              <a:solidFill>
                <a:schemeClr val="dk2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Percentiles</a:t>
            </a: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Numerical data can be sorted in increasing or decreasing order. Thus the values of a numerical data set have a </a:t>
            </a:r>
            <a:r>
              <a:rPr lang="en" i="1"/>
              <a:t>rank order</a:t>
            </a:r>
            <a:r>
              <a:rPr lang="en"/>
              <a:t>. 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 i="1"/>
              <a:t>percentile</a:t>
            </a:r>
            <a:r>
              <a:rPr lang="en"/>
              <a:t> is the value at a particular rank.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For example, if your score on a test is on the 95th percentile, a common interpretation is that only 5% of the scores were higher than yours. The median is the 50th percentile; it is commonly assumed that 50% the values in a data set are above the median.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Percentiles</a:t>
            </a: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Consider the sorted list: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sizes = [ 6,  7,  9, 12, 17]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80th percentile is a value on the list, namely 12. You can see that 80% of the values are less than or equal to it, and that it is the smallest value on the list for which this is true.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percentile function takes two arguments: a rank between 0 and 100, and a sorted list. It returns the corresponding percentile of the list.</a:t>
            </a:r>
            <a:br>
              <a:rPr lang="en"/>
            </a:br>
            <a:r>
              <a:rPr lang="en"/>
              <a:t>        &gt;&gt;&gt; percentile(sizes, 80)</a:t>
            </a:r>
            <a:br>
              <a:rPr lang="en"/>
            </a:br>
            <a:r>
              <a:rPr lang="en"/>
              <a:t>        12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Percentiles</a:t>
            </a:r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practical terms, suppose there are n elements in a collection. To find the pth percentile:</a:t>
            </a:r>
            <a:endParaRPr/>
          </a:p>
          <a:p>
            <a:pPr marL="457200" lvl="0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Sort the collection in increasing order.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p% of n:  (p/100)×n. Call that  k.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 k is an integer, take the  kth element of the sorted collection.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 k is not an integer, round it up to the next integer, and take that element of the sorted collection.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Bootstrap</a:t>
            </a: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A particular effective and computationally straightforward way to estimate the lower and upper bounds of confidence intervals is the </a:t>
            </a:r>
            <a:r>
              <a:rPr lang="en" i="1" dirty="0"/>
              <a:t>bootstrap</a:t>
            </a:r>
            <a:r>
              <a:rPr lang="en" dirty="0"/>
              <a:t>.</a:t>
            </a:r>
            <a:br>
              <a:rPr lang="en" dirty="0"/>
            </a:br>
            <a:r>
              <a:rPr lang="en" dirty="0"/>
              <a:t/>
            </a:r>
            <a:br>
              <a:rPr lang="en" dirty="0"/>
            </a:br>
            <a:r>
              <a:rPr lang="en" dirty="0"/>
              <a:t>What is remarkable about the bootstrap is that we use the data set D itself to capture the uncertainty with which it represents the data universe at large.</a:t>
            </a:r>
            <a:br>
              <a:rPr lang="en" dirty="0"/>
            </a:br>
            <a:r>
              <a:rPr lang="en" dirty="0"/>
              <a:t/>
            </a:r>
            <a:br>
              <a:rPr lang="en" dirty="0"/>
            </a:br>
            <a:r>
              <a:rPr lang="en" dirty="0"/>
              <a:t>In the bootstrap we create B </a:t>
            </a:r>
            <a:r>
              <a:rPr lang="en" i="1" dirty="0"/>
              <a:t>bootstrap samples</a:t>
            </a:r>
            <a:r>
              <a:rPr lang="en" dirty="0"/>
              <a:t> of our data set D using sampling with replacement.</a:t>
            </a:r>
            <a:br>
              <a:rPr lang="en" dirty="0"/>
            </a:br>
            <a:r>
              <a:rPr lang="en" dirty="0"/>
              <a:t/>
            </a:r>
            <a:br>
              <a:rPr lang="en" dirty="0"/>
            </a:br>
            <a:r>
              <a:rPr lang="en" dirty="0"/>
              <a:t>We use the variation among the bootstrap samples to compute the variation in the respective model accuracies</a:t>
            </a:r>
            <a:r>
              <a:rPr lang="en" dirty="0" smtClean="0"/>
              <a:t>.</a:t>
            </a:r>
            <a:endParaRPr lang="en-US" dirty="0" smtClean="0"/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dirty="0" smtClean="0"/>
              <a:t>NOTE: </a:t>
            </a:r>
            <a:r>
              <a:rPr lang="en-US" dirty="0" smtClean="0"/>
              <a:t>the variation among the bootstrap sampled captures the quality of the original data set: if the variation is large then most likely your original data set does NOT represent the data universe very well, if the variation is small then most likely it does!</a:t>
            </a:r>
            <a:endParaRPr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Bootstrap - Resampling Technique</a:t>
            </a:r>
            <a:endParaRPr/>
          </a:p>
        </p:txBody>
      </p:sp>
      <p:pic>
        <p:nvPicPr>
          <p:cNvPr id="92" name="Shape 92" descr="Bootstrap_25_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407742" cy="3820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Bootstrap</a:t>
            </a:r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5385675" y="1152475"/>
            <a:ext cx="3583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 procedure generating B bootstrap samples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our case the statistic is the model accuracy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obtain a </a:t>
            </a:r>
            <a:r>
              <a:rPr lang="en" i="1"/>
              <a:t>sampling distribution</a:t>
            </a:r>
            <a:r>
              <a:rPr lang="en"/>
              <a:t> of the model accuracy!</a:t>
            </a:r>
            <a:endParaRPr/>
          </a:p>
        </p:txBody>
      </p:sp>
      <p:pic>
        <p:nvPicPr>
          <p:cNvPr id="99" name="Shape 99" descr="01fig04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599000" cy="392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Bootstrap</a:t>
            </a: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744625" y="1152475"/>
            <a:ext cx="4087800" cy="14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Given the distribution of our accuracies we can now estimate the probabilities and bounds of our confidence intervals.</a:t>
            </a:r>
            <a:endParaRPr sz="1400"/>
          </a:p>
        </p:txBody>
      </p:sp>
      <p:pic>
        <p:nvPicPr>
          <p:cNvPr id="106" name="Shape 106" descr="Ncurve_SDs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350" y="979250"/>
            <a:ext cx="4439826" cy="195385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91400" y="3085500"/>
            <a:ext cx="8237100" cy="17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How often does the empirical distribution of the resampled accuracies </a:t>
            </a:r>
            <a:r>
              <a:rPr lang="en" sz="1400" dirty="0" smtClean="0"/>
              <a:t>capture </a:t>
            </a:r>
            <a:r>
              <a:rPr lang="en" sz="1400" dirty="0"/>
              <a:t>the actual accuracy? Let's take that to mean "the middle 95% of the resampled accuracies capture the actual accuracy" - </a:t>
            </a:r>
            <a:r>
              <a:rPr lang="en" sz="1400" i="1" dirty="0"/>
              <a:t>The 95% confidence interval!</a:t>
            </a:r>
            <a:endParaRPr sz="1400" i="1"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2536</TotalTime>
  <Words>621</Words>
  <Application>Microsoft Macintosh PowerPoint</Application>
  <PresentationFormat>On-screen Show (16:9)</PresentationFormat>
  <Paragraphs>90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Simple Light</vt:lpstr>
      <vt:lpstr>Confidence Intervals</vt:lpstr>
      <vt:lpstr>Confidence Intervals</vt:lpstr>
      <vt:lpstr>Percentiles</vt:lpstr>
      <vt:lpstr>Percentiles</vt:lpstr>
      <vt:lpstr>Percentiles</vt:lpstr>
      <vt:lpstr>The Bootstrap</vt:lpstr>
      <vt:lpstr>The Bootstrap - Resampling Technique</vt:lpstr>
      <vt:lpstr>The Bootstrap</vt:lpstr>
      <vt:lpstr>The Bootstrap</vt:lpstr>
      <vt:lpstr>The Bootstrap – 95% Confidence Interval</vt:lpstr>
      <vt:lpstr>Bootstrap Procedure</vt:lpstr>
      <vt:lpstr>Bootstrap Procedure</vt:lpstr>
      <vt:lpstr>Confidence Intervals</vt:lpstr>
      <vt:lpstr>Confidence Intervals</vt:lpstr>
      <vt:lpstr>Confidence Intervals</vt:lpstr>
      <vt:lpstr>Team Exercise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Confidence Intervals</dc:title>
  <cp:lastModifiedBy>Lutz Hamel</cp:lastModifiedBy>
  <cp:revision>4</cp:revision>
  <cp:lastPrinted>2018-03-21T19:54:27Z</cp:lastPrinted>
  <dcterms:modified xsi:type="dcterms:W3CDTF">2019-03-20T10:57:30Z</dcterms:modified>
</cp:coreProperties>
</file>