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74" r:id="rId2"/>
    <p:sldId id="256" r:id="rId3"/>
    <p:sldId id="276" r:id="rId4"/>
    <p:sldId id="277" r:id="rId5"/>
    <p:sldId id="278" r:id="rId6"/>
    <p:sldId id="257" r:id="rId7"/>
    <p:sldId id="275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27" d="100"/>
          <a:sy n="127" d="100"/>
        </p:scale>
        <p:origin x="664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704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25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892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5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879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incentarelbundock.github.io/Rdatasets/datase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y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01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propagating the error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75" y="2589212"/>
            <a:ext cx="1497012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446462"/>
            <a:ext cx="1763712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350" y="2884487"/>
            <a:ext cx="1919287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237" y="3798887"/>
            <a:ext cx="1897062" cy="3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1143000" y="4495800"/>
            <a:ext cx="18526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works because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98675" y="4743450"/>
            <a:ext cx="3392487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209675" y="5486400"/>
            <a:ext cx="657225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output y is differentiable because the transfer function is differentiable.  Also note,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based on the </a:t>
            </a:r>
            <a:r>
              <a:rPr lang="en-US" sz="1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</a:t>
            </a: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error…we are searching in the direction where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change will minimize the output error.</a:t>
            </a:r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394325" y="3332162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495799" y="2895600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p:sp>
        <p:nvSpPr>
          <p:cNvPr id="316" name="Shape 316"/>
          <p:cNvSpPr txBox="1"/>
          <p:nvPr/>
        </p:nvSpPr>
        <p:spPr>
          <a:xfrm>
            <a:off x="614361" y="1957387"/>
            <a:ext cx="14843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(t - y)</a:t>
            </a:r>
            <a:r>
              <a:rPr lang="en-US" sz="16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t = label for e from training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Δ = (t - y)</a:t>
            </a:r>
            <a:r>
              <a:rPr lang="en-US" sz="1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Δ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i to hidden node h using δ</a:t>
            </a:r>
            <a:r>
              <a:rPr lang="en-US" sz="1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as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x∈X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index over the output units.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lang="en-US" sz="16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(w)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error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6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function of the weights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1371600" y="5503862"/>
            <a:ext cx="1654175" cy="793750"/>
            <a:chOff x="1708150" y="5503862"/>
            <a:chExt cx="1654175" cy="793750"/>
          </a:xfrm>
        </p:grpSpPr>
        <p:cxnSp>
          <p:nvCxnSpPr>
            <p:cNvPr id="325" name="Shape 325"/>
            <p:cNvCxnSpPr/>
            <p:nvPr/>
          </p:nvCxnSpPr>
          <p:spPr>
            <a:xfrm>
              <a:off x="2860675" y="5891212"/>
              <a:ext cx="501650" cy="1587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3219450" y="6099175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3216275" y="5703887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2085975" y="5884862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006725" y="5930900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28950" y="5535612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∆</a:t>
              </a: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874837" y="5716587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874962" y="5899150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897187" y="5503862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2509837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289175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708150" y="5684837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endParaRPr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2638425" y="5684837"/>
              <a:ext cx="1682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endParaRPr/>
            </a:p>
          </p:txBody>
        </p:sp>
      </p:grp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00400" y="914400"/>
            <a:ext cx="25146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48000" y="2819400"/>
            <a:ext cx="17526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5587" y="2438400"/>
            <a:ext cx="1443037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533400" y="5805487"/>
            <a:ext cx="7985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layers allow a network to invent appropriate internal representations.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MLPClassifier</a:t>
            </a:r>
            <a:br>
              <a:rPr lang="en-US"/>
            </a:b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351425" y="1774200"/>
            <a:ext cx="4657200" cy="458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sklearn.neural_network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MLPClassifier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# get data</a:t>
            </a:r>
            <a:endParaRPr dirty="0">
              <a:solidFill>
                <a:srgbClr val="FF000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 smtClean="0"/>
              <a:t>pd.read_csv</a:t>
            </a:r>
            <a:r>
              <a:rPr lang="en-US" dirty="0"/>
              <a:t>("assets/</a:t>
            </a:r>
            <a:r>
              <a:rPr lang="en-US" dirty="0" err="1"/>
              <a:t>wdbc.csv</a:t>
            </a:r>
            <a:r>
              <a:rPr lang="en-US" dirty="0" smtClean="0"/>
              <a:t>")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df.drop</a:t>
            </a:r>
            <a:r>
              <a:rPr lang="en-US" dirty="0" smtClean="0"/>
              <a:t>([</a:t>
            </a:r>
            <a:r>
              <a:rPr lang="en-US" dirty="0" smtClean="0"/>
              <a:t>'ID</a:t>
            </a:r>
            <a:r>
              <a:rPr lang="en-US" dirty="0"/>
              <a:t>'],axis=1)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X  = </a:t>
            </a:r>
            <a:r>
              <a:rPr lang="en-US" dirty="0" err="1"/>
              <a:t>df.drop</a:t>
            </a:r>
            <a:r>
              <a:rPr lang="en-US" dirty="0"/>
              <a:t>(['Diagnosis</a:t>
            </a:r>
            <a:r>
              <a:rPr lang="en-US" dirty="0" smtClean="0"/>
              <a:t>'],</a:t>
            </a:r>
            <a:r>
              <a:rPr lang="en-US" dirty="0"/>
              <a:t>axis=1)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y = </a:t>
            </a:r>
            <a:r>
              <a:rPr lang="en-US" dirty="0" err="1" smtClean="0"/>
              <a:t>df</a:t>
            </a:r>
            <a:r>
              <a:rPr lang="en-US" dirty="0"/>
              <a:t>['Diagnosis</a:t>
            </a:r>
            <a:r>
              <a:rPr lang="en-US" dirty="0" smtClean="0"/>
              <a:t>']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# neural network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 = </a:t>
            </a:r>
            <a:r>
              <a:rPr lang="en-US" dirty="0" err="1">
                <a:solidFill>
                  <a:srgbClr val="FF0000"/>
                </a:solidFill>
              </a:rPr>
              <a:t>MLPClassifier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hidden_layer_sizes</a:t>
            </a:r>
            <a:r>
              <a:rPr lang="en-US" dirty="0">
                <a:solidFill>
                  <a:srgbClr val="FF0000"/>
                </a:solidFill>
              </a:rPr>
              <a:t>=(15,))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# do the 5-fold cross validation</a:t>
            </a:r>
            <a:endParaRPr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scores = </a:t>
            </a:r>
            <a:r>
              <a:rPr lang="en-US" dirty="0" err="1"/>
              <a:t>cross_val_score</a:t>
            </a:r>
            <a:r>
              <a:rPr lang="en-US" dirty="0"/>
              <a:t>(model, X, y, cv=5)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print("Fold Accuracies: {}".format(scores))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print("Accuracy: {}".format(</a:t>
            </a:r>
            <a:r>
              <a:rPr lang="en-US" dirty="0" err="1"/>
              <a:t>scores.mean</a:t>
            </a:r>
            <a:r>
              <a:rPr lang="en-US" dirty="0"/>
              <a:t>()))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Shape 383"/>
          <p:cNvSpPr txBox="1"/>
          <p:nvPr/>
        </p:nvSpPr>
        <p:spPr>
          <a:xfrm>
            <a:off x="5442000" y="2200725"/>
            <a:ext cx="3390300" cy="31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Fold Accuracies: [ 0.87591241  0.95620438  0.95620438  0.98540146  0.98518519]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Accuracy: 0.9517815625844823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Grid Search</a:t>
            </a: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also perform a grid search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BEWARE: a grid search over all possible parameters of an MLP is almost impossible - combinatoric explosion, too many different combinations possible.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Here we only perform a grid over the </a:t>
            </a:r>
            <a:r>
              <a:rPr lang="en-US" i="1"/>
              <a:t>number of nodes in a single hidden layer.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Grid Search</a:t>
            </a: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477675" y="1289725"/>
            <a:ext cx="7342500" cy="54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# neural network         </a:t>
            </a:r>
            <a:r>
              <a:rPr lang="en-US"/>
              <a:t>    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model = MLPClassifier(</a:t>
            </a:r>
            <a:r>
              <a:rPr lang="en-US">
                <a:solidFill>
                  <a:srgbClr val="FF0000"/>
                </a:solidFill>
              </a:rPr>
              <a:t>max_iter=2000</a:t>
            </a:r>
            <a:r>
              <a:rPr lang="en-US"/>
              <a:t>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grid search</a:t>
            </a:r>
            <a:r>
              <a:rPr lang="en-US"/>
              <a:t>                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param_grid = {</a:t>
            </a:r>
            <a:r>
              <a:rPr lang="en-US">
                <a:solidFill>
                  <a:srgbClr val="FF0000"/>
                </a:solidFill>
              </a:rPr>
              <a:t>'hidden_layer_sizes'</a:t>
            </a:r>
            <a:r>
              <a:rPr lang="en-US"/>
              <a:t>: [ (5,), (6,), (7,), (8,), (9,), (10,),</a:t>
            </a:r>
            <a:br>
              <a:rPr lang="en-US"/>
            </a:br>
            <a:r>
              <a:rPr lang="en-US"/>
              <a:t>                                      (11,), (12,), (13,), (14,), (15,), (16,),</a:t>
            </a:r>
            <a:br>
              <a:rPr lang="en-US"/>
            </a:br>
            <a:r>
              <a:rPr lang="en-US"/>
              <a:t>                                      (17,), (18,), (19,), (20,)]}</a:t>
            </a:r>
            <a:br>
              <a:rPr lang="en-US"/>
            </a:br>
            <a:r>
              <a:rPr lang="en-US"/>
              <a:t>grid = GridSearchCV(model, param_grid, cv=5)</a:t>
            </a:r>
            <a:br>
              <a:rPr lang="en-US"/>
            </a:br>
            <a:r>
              <a:rPr lang="en-US"/>
              <a:t>grid.fit(X, actual_y)</a:t>
            </a:r>
            <a:br>
              <a:rPr lang="en-US"/>
            </a:br>
            <a:r>
              <a:rPr lang="en-US"/>
              <a:t>print("Grid Search: best parameters: {}".format(grid.best_params_))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evaluate the best model </a:t>
            </a:r>
            <a:r>
              <a:rPr lang="en-US"/>
              <a:t>   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best_model = grid.best_estimator_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predict_y = best_model.predict(X)</a:t>
            </a:r>
            <a:br>
              <a:rPr lang="en-US"/>
            </a:br>
            <a:r>
              <a:rPr lang="en-US"/>
              <a:t>print("Accuracy: {}".format(accuracy_score(actual_y, predict_y)))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build the confusion matrix </a:t>
            </a:r>
            <a:r>
              <a:rPr lang="en-US"/>
              <a:t>     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labels = ['benign', 'malignant']</a:t>
            </a:r>
            <a:br>
              <a:rPr lang="en-US"/>
            </a:br>
            <a:r>
              <a:rPr lang="en-US"/>
              <a:t>cm = confusion_matrix(actual_y, predict_y, labels=labels)</a:t>
            </a:r>
            <a:br>
              <a:rPr lang="en-US"/>
            </a:br>
            <a:r>
              <a:rPr lang="en-US"/>
              <a:t>cm_df = pd.DataFrame(cm, index=labels, columns=labels)</a:t>
            </a:r>
            <a:br>
              <a:rPr lang="en-US"/>
            </a:br>
            <a:r>
              <a:rPr lang="en-US"/>
              <a:t>print("Confusion Matrix:\n{}".format(cm_df))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# boostrapped confidence interval </a:t>
            </a:r>
            <a:r>
              <a:rPr lang="en-US"/>
              <a:t>                                                                                                                         </a:t>
            </a:r>
            <a:br>
              <a:rPr lang="en-US"/>
            </a:br>
            <a:r>
              <a:rPr lang="en-US"/>
              <a:t>print("Confidence interval best MLP: {}".format(bootstrap(best_model,df,'class')))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Grid Search</a:t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443550" y="1705975"/>
            <a:ext cx="8137500" cy="24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Grid Search: best parameters: {'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hidden_layer_sizes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': (9,)}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Accuracy: 0.9707174231332357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   benign  malignant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benign        435          9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malignant      11        228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Confidence interval best MLP: (0.93412408759124088, 0.9928832116788322)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Exercise</a:t>
            </a:r>
            <a:endParaRPr dirty="0"/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7767175" cy="30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</a:t>
            </a:r>
            <a:r>
              <a:rPr lang="en-US" dirty="0"/>
              <a:t>the Crohn’s Disease dataset: </a:t>
            </a:r>
            <a:r>
              <a:rPr lang="en-US" dirty="0" err="1"/>
              <a:t>CrohnD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https://vincentarelbundock.github.io/Rdatasets/datasets.html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You will need to preprocess this before you can use it: </a:t>
            </a:r>
            <a:br>
              <a:rPr lang="en-US" dirty="0"/>
            </a:br>
            <a:r>
              <a:rPr lang="en-US" dirty="0"/>
              <a:t>		c1 -&gt; 0, c2 -&gt; 1, F -&gt; 0, M -&gt; 1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Build a ANN/MLP with the best cross-validated performance you can find.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Compare it to either a tree or a KNN (or both).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Report if the difference between the models is statistically significant.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34013" y="4712677"/>
            <a:ext cx="29402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Teams:</a:t>
            </a:r>
          </a:p>
          <a:p>
            <a:r>
              <a:rPr lang="en-US" dirty="0" smtClean="0"/>
              <a:t>Team </a:t>
            </a:r>
            <a:r>
              <a:rPr lang="en-US" dirty="0"/>
              <a:t>0: </a:t>
            </a:r>
            <a:r>
              <a:rPr lang="en-US" dirty="0" err="1"/>
              <a:t>Shehjar</a:t>
            </a:r>
            <a:r>
              <a:rPr lang="en-US" dirty="0"/>
              <a:t> </a:t>
            </a:r>
            <a:r>
              <a:rPr lang="en-US" dirty="0" err="1"/>
              <a:t>Harout</a:t>
            </a:r>
            <a:r>
              <a:rPr lang="en-US" dirty="0"/>
              <a:t> </a:t>
            </a:r>
            <a:r>
              <a:rPr lang="en-US" dirty="0" err="1"/>
              <a:t>Geron</a:t>
            </a:r>
            <a:r>
              <a:rPr lang="en-US" dirty="0"/>
              <a:t> </a:t>
            </a:r>
          </a:p>
          <a:p>
            <a:r>
              <a:rPr lang="en-US" dirty="0"/>
              <a:t>Team 1: </a:t>
            </a:r>
            <a:r>
              <a:rPr lang="en-US" dirty="0" err="1"/>
              <a:t>Aakash</a:t>
            </a:r>
            <a:r>
              <a:rPr lang="en-US" dirty="0"/>
              <a:t> Cory Christopher </a:t>
            </a:r>
          </a:p>
          <a:p>
            <a:r>
              <a:rPr lang="en-US" dirty="0"/>
              <a:t>Team 2: Maurice Kevin Ben </a:t>
            </a:r>
          </a:p>
          <a:p>
            <a:r>
              <a:rPr lang="en-US" dirty="0"/>
              <a:t>Team 3: </a:t>
            </a:r>
            <a:r>
              <a:rPr lang="en-US" dirty="0" err="1"/>
              <a:t>Najib</a:t>
            </a:r>
            <a:r>
              <a:rPr lang="en-US" dirty="0"/>
              <a:t> Aguilar </a:t>
            </a:r>
            <a:r>
              <a:rPr lang="en-US" dirty="0" err="1"/>
              <a:t>Ronil</a:t>
            </a:r>
            <a:r>
              <a:rPr lang="en-US" dirty="0"/>
              <a:t> </a:t>
            </a:r>
          </a:p>
          <a:p>
            <a:r>
              <a:rPr lang="en-US" dirty="0"/>
              <a:t>Team 4: Joe </a:t>
            </a:r>
            <a:r>
              <a:rPr lang="en-US" dirty="0" err="1"/>
              <a:t>Shamal</a:t>
            </a:r>
            <a:r>
              <a:rPr lang="en-US" dirty="0"/>
              <a:t> Gabe </a:t>
            </a:r>
          </a:p>
          <a:p>
            <a:r>
              <a:rPr lang="en-US" dirty="0"/>
              <a:t>Team 5: </a:t>
            </a:r>
            <a:r>
              <a:rPr lang="en-US" dirty="0" err="1"/>
              <a:t>Kermalyn</a:t>
            </a:r>
            <a:r>
              <a:rPr lang="en-US" dirty="0"/>
              <a:t> Peter </a:t>
            </a:r>
            <a:r>
              <a:rPr lang="en-US" dirty="0" err="1"/>
              <a:t>David_M</a:t>
            </a:r>
            <a:r>
              <a:rPr lang="en-US" dirty="0"/>
              <a:t> </a:t>
            </a:r>
          </a:p>
          <a:p>
            <a:r>
              <a:rPr lang="en-US" dirty="0"/>
              <a:t>Team 6: Matt Alexander </a:t>
            </a:r>
            <a:r>
              <a:rPr lang="en-US" dirty="0" err="1"/>
              <a:t>Alber</a:t>
            </a:r>
            <a:r>
              <a:rPr lang="en-US" dirty="0"/>
              <a:t> </a:t>
            </a:r>
          </a:p>
          <a:p>
            <a:r>
              <a:rPr lang="en-US" dirty="0"/>
              <a:t>Team 7: Evelyn </a:t>
            </a:r>
            <a:r>
              <a:rPr lang="en-US" dirty="0" err="1"/>
              <a:t>Susallin</a:t>
            </a:r>
            <a:r>
              <a:rPr lang="en-US" dirty="0"/>
              <a:t> </a:t>
            </a:r>
            <a:r>
              <a:rPr lang="en-US" dirty="0" err="1"/>
              <a:t>David_P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classification tasks.</a:t>
            </a:r>
            <a:endParaRPr/>
          </a:p>
        </p:txBody>
      </p:sp>
      <p:pic>
        <p:nvPicPr>
          <p:cNvPr id="76" name="Shape 76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4495800"/>
            <a:ext cx="3733800" cy="2020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133600"/>
            <a:ext cx="3733800" cy="20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1981200" y="4191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1508125" y="4406900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8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endParaRPr dirty="0"/>
          </a:p>
        </p:txBody>
      </p:sp>
      <p:pic>
        <p:nvPicPr>
          <p:cNvPr id="8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1414" y="6248400"/>
            <a:ext cx="83026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6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Multi-Layer Perceptronsl.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Perceptrons</a:t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608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835</Words>
  <Application>Microsoft Macintosh PowerPoint</Application>
  <PresentationFormat>On-screen Show (4:3)</PresentationFormat>
  <Paragraphs>245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Courier New</vt:lpstr>
      <vt:lpstr>Noto Sans Symbols</vt:lpstr>
      <vt:lpstr>Times New Roman</vt:lpstr>
      <vt:lpstr>Arial</vt:lpstr>
      <vt:lpstr>Simple Light</vt:lpstr>
      <vt:lpstr>Artificial Neural Networks (ANNs)</vt:lpstr>
      <vt:lpstr>Learning</vt:lpstr>
      <vt:lpstr>The Perceptron</vt:lpstr>
      <vt:lpstr>The Architecture</vt:lpstr>
      <vt:lpstr>Computation</vt:lpstr>
      <vt:lpstr>Perceptron Learning Revisited</vt:lpstr>
      <vt:lpstr>Classification</vt:lpstr>
      <vt:lpstr>What About Non-Linearity?</vt:lpstr>
      <vt:lpstr>Multi-Layer Perceptrons</vt:lpstr>
      <vt:lpstr>How do we train?</vt:lpstr>
      <vt:lpstr>Artificial Neural Networks</vt:lpstr>
      <vt:lpstr>Backpropagation</vt:lpstr>
      <vt:lpstr>Backpropagation Algorithm</vt:lpstr>
      <vt:lpstr>Neural Network Learning</vt:lpstr>
      <vt:lpstr>Representational Power</vt:lpstr>
      <vt:lpstr>Hidden Layer Representations</vt:lpstr>
      <vt:lpstr>Hidden Layer Representations</vt:lpstr>
      <vt:lpstr>MLPClassifier </vt:lpstr>
      <vt:lpstr>MLP Grid Search</vt:lpstr>
      <vt:lpstr>MLP Grid Search</vt:lpstr>
      <vt:lpstr>MLP Grid Search</vt:lpstr>
      <vt:lpstr>Team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6</cp:revision>
  <dcterms:modified xsi:type="dcterms:W3CDTF">2019-03-26T20:33:45Z</dcterms:modified>
</cp:coreProperties>
</file>