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96" d="100"/>
          <a:sy n="96" d="100"/>
        </p:scale>
        <p:origin x="1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Artificial Neural Networks (ANNs)</a:t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1355725" y="1719262"/>
            <a:ext cx="6524625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Biologically inspired computational model: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arenBoth"/>
            </a:pP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computational units (neurons).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arenBoth"/>
            </a:pP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Highly interconnected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connectionist view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arenBoth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Vast </a:t>
            </a: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parallel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computation, consider: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Human brain has ~10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neurons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Slow computational units, switching time ~10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sec</a:t>
            </a: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(compared to the computer &gt;10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-10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sec)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Yet, you can recognize a face in ~10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sec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implies only about 100 sequential, computational</a:t>
            </a: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neuron steps - this seems too low for something as</a:t>
            </a: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complicated as recognizing a face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•"/>
            </a:pP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Parallel processing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ANNs are naturally parallel - each neuron is a self-contained 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computational unit that depends only on its inputs.</a:t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7639050" y="1049337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Shape 68" descr="ann-ar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3429000"/>
            <a:ext cx="9620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Perceptron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simple, single layered neural “network” - only has a single neuron.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even this simple neural network is already powerful enough to perform classification tasks.</a:t>
            </a:r>
            <a:endParaRPr/>
          </a:p>
        </p:txBody>
      </p:sp>
      <p:pic>
        <p:nvPicPr>
          <p:cNvPr id="76" name="Shape 76" descr="perceptron-ar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800" y="4495800"/>
            <a:ext cx="3733800" cy="202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Architecture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3514725" y="3476625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Shape 84" descr="perceptron-ar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2133600"/>
            <a:ext cx="3733800" cy="202088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 rot="5400000">
            <a:off x="4343400" y="1371600"/>
            <a:ext cx="76200" cy="1752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3743325" y="1911350"/>
            <a:ext cx="12636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Computational Unit</a:t>
            </a:r>
            <a:endParaRPr/>
          </a:p>
        </p:txBody>
      </p:sp>
      <p:sp>
        <p:nvSpPr>
          <p:cNvPr id="87" name="Shape 87"/>
          <p:cNvSpPr/>
          <p:nvPr/>
        </p:nvSpPr>
        <p:spPr>
          <a:xfrm rot="-5400000">
            <a:off x="2895600" y="4191000"/>
            <a:ext cx="76200" cy="685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2466975" y="4616450"/>
            <a:ext cx="91757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Multiplication</a:t>
            </a:r>
            <a:endParaRPr/>
          </a:p>
        </p:txBody>
      </p:sp>
      <p:sp>
        <p:nvSpPr>
          <p:cNvPr id="89" name="Shape 89"/>
          <p:cNvSpPr/>
          <p:nvPr/>
        </p:nvSpPr>
        <p:spPr>
          <a:xfrm rot="-5400000">
            <a:off x="3695700" y="4152900"/>
            <a:ext cx="76200" cy="762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3508375" y="4616450"/>
            <a:ext cx="4445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endParaRPr/>
          </a:p>
        </p:txBody>
      </p:sp>
      <p:sp>
        <p:nvSpPr>
          <p:cNvPr id="91" name="Shape 91"/>
          <p:cNvSpPr/>
          <p:nvPr/>
        </p:nvSpPr>
        <p:spPr>
          <a:xfrm rot="-5400000">
            <a:off x="4876800" y="3810000"/>
            <a:ext cx="76200" cy="1447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4332287" y="4616450"/>
            <a:ext cx="117951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 Function</a:t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057400" y="2133600"/>
            <a:ext cx="76200" cy="1752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527175" y="2882900"/>
            <a:ext cx="5302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/>
          </a:p>
        </p:txBody>
      </p:sp>
      <p:cxnSp>
        <p:nvCxnSpPr>
          <p:cNvPr id="95" name="Shape 95"/>
          <p:cNvCxnSpPr/>
          <p:nvPr/>
        </p:nvCxnSpPr>
        <p:spPr>
          <a:xfrm flipH="1">
            <a:off x="1981200" y="41910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96" name="Shape 96"/>
          <p:cNvSpPr txBox="1"/>
          <p:nvPr/>
        </p:nvSpPr>
        <p:spPr>
          <a:xfrm>
            <a:off x="1508125" y="4406900"/>
            <a:ext cx="431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</a:t>
            </a:r>
            <a:endParaRPr/>
          </a:p>
        </p:txBody>
      </p:sp>
      <p:cxnSp>
        <p:nvCxnSpPr>
          <p:cNvPr id="97" name="Shape 97"/>
          <p:cNvCxnSpPr/>
          <p:nvPr/>
        </p:nvCxnSpPr>
        <p:spPr>
          <a:xfrm rot="10800000" flipH="1">
            <a:off x="5943600" y="2362200"/>
            <a:ext cx="3048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98" name="Shape 98"/>
          <p:cNvSpPr txBox="1"/>
          <p:nvPr/>
        </p:nvSpPr>
        <p:spPr>
          <a:xfrm>
            <a:off x="6232525" y="2044700"/>
            <a:ext cx="5651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828925" y="2057400"/>
            <a:ext cx="381000" cy="1524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Shape 100"/>
          <p:cNvCxnSpPr/>
          <p:nvPr/>
        </p:nvCxnSpPr>
        <p:spPr>
          <a:xfrm rot="10800000">
            <a:off x="2743200" y="1905000"/>
            <a:ext cx="1524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101" name="Shape 101"/>
          <p:cNvSpPr txBox="1"/>
          <p:nvPr/>
        </p:nvSpPr>
        <p:spPr>
          <a:xfrm>
            <a:off x="2193925" y="1663700"/>
            <a:ext cx="6429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Weights</a:t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6934200" y="3035300"/>
            <a:ext cx="1214437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 Function: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0400" y="3352800"/>
            <a:ext cx="1435100" cy="43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Shape 104"/>
          <p:cNvGrpSpPr/>
          <p:nvPr/>
        </p:nvGrpSpPr>
        <p:grpSpPr>
          <a:xfrm>
            <a:off x="2511425" y="5811837"/>
            <a:ext cx="1206500" cy="244475"/>
            <a:chOff x="2498725" y="6007100"/>
            <a:chExt cx="1206500" cy="244475"/>
          </a:xfrm>
        </p:grpSpPr>
        <p:sp>
          <p:nvSpPr>
            <p:cNvPr id="105" name="Shape 105"/>
            <p:cNvSpPr txBox="1"/>
            <p:nvPr/>
          </p:nvSpPr>
          <p:spPr>
            <a:xfrm>
              <a:off x="2498725" y="6007100"/>
              <a:ext cx="522287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Note: </a:t>
              </a:r>
              <a:endParaRPr/>
            </a:p>
          </p:txBody>
        </p:sp>
        <p:pic>
          <p:nvPicPr>
            <p:cNvPr id="106" name="Shape 10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55925" y="6059487"/>
              <a:ext cx="749300" cy="1651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7" name="Shape 107"/>
          <p:cNvCxnSpPr/>
          <p:nvPr/>
        </p:nvCxnSpPr>
        <p:spPr>
          <a:xfrm>
            <a:off x="3810000" y="6019800"/>
            <a:ext cx="5334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108" name="Shape 108"/>
          <p:cNvSpPr txBox="1"/>
          <p:nvPr/>
        </p:nvSpPr>
        <p:spPr>
          <a:xfrm>
            <a:off x="4327525" y="6057900"/>
            <a:ext cx="13271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Classification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14800" y="5105400"/>
            <a:ext cx="14478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2422525" y="5245100"/>
            <a:ext cx="15954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Perceptron Computation: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Computation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4845050" y="4168775"/>
            <a:ext cx="1841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6312" y="2138362"/>
            <a:ext cx="1909762" cy="700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1447800" y="3113087"/>
            <a:ext cx="5219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Ignoring the activation function </a:t>
            </a: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sgn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setting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1, we obtain,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0" y="3719512"/>
            <a:ext cx="11430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1355725" y="1814512"/>
            <a:ext cx="1841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1508125" y="1828800"/>
            <a:ext cx="2843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perceptron computes the value,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1508125" y="4267200"/>
            <a:ext cx="4700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this is the equation of a </a:t>
            </a:r>
            <a:r>
              <a:rPr lang="en-US" sz="14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slope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offset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1508125" y="4891087"/>
            <a:ext cx="661828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Observation: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general case the perceptron computes a </a:t>
            </a:r>
            <a:r>
              <a:rPr lang="en-US" sz="14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hyperplane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order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accomplish its classification task,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5212" y="5376862"/>
            <a:ext cx="2417762" cy="642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/>
          </a:p>
        </p:txBody>
      </p:sp>
      <p:cxnSp>
        <p:nvCxnSpPr>
          <p:cNvPr id="133" name="Shape 133"/>
          <p:cNvCxnSpPr/>
          <p:nvPr/>
        </p:nvCxnSpPr>
        <p:spPr>
          <a:xfrm>
            <a:off x="1531937" y="19812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cxnSp>
        <p:nvCxnSpPr>
          <p:cNvPr id="134" name="Shape 134"/>
          <p:cNvCxnSpPr/>
          <p:nvPr/>
        </p:nvCxnSpPr>
        <p:spPr>
          <a:xfrm rot="5400000">
            <a:off x="2941637" y="33909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135" name="Shape 135"/>
          <p:cNvSpPr txBox="1"/>
          <p:nvPr/>
        </p:nvSpPr>
        <p:spPr>
          <a:xfrm>
            <a:off x="4487862" y="51689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1158875" y="18923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3208337" y="4343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3894137" y="41148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589337" y="4572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741737" y="4343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4275137" y="44196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2598737" y="2286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684337" y="3048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2065337" y="2667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1912937" y="3429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2370137" y="28956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2751137" y="32004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3055937" y="2667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Shape 149"/>
          <p:cNvCxnSpPr/>
          <p:nvPr/>
        </p:nvCxnSpPr>
        <p:spPr>
          <a:xfrm rot="10800000" flipH="1">
            <a:off x="1227137" y="3276600"/>
            <a:ext cx="3124200" cy="1066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5137" y="2849216"/>
            <a:ext cx="830262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1066800" y="5881687"/>
            <a:ext cx="69643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for the hyperplane to become a classifier we need to find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=&gt; learning!</a:t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6629400" y="2209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6629400" y="2667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6804025" y="2143125"/>
            <a:ext cx="5397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+1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6813550" y="2590800"/>
            <a:ext cx="495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-1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Algorithm</a:t>
            </a:r>
            <a:endParaRPr/>
          </a:p>
        </p:txBody>
      </p:sp>
      <p:pic>
        <p:nvPicPr>
          <p:cNvPr id="163" name="Shape 163" descr="perceptron-al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8400" y="2286000"/>
            <a:ext cx="3894137" cy="26654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64" name="Shape 164"/>
          <p:cNvSpPr txBox="1"/>
          <p:nvPr/>
        </p:nvSpPr>
        <p:spPr>
          <a:xfrm>
            <a:off x="1355725" y="5576887"/>
            <a:ext cx="6380162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learning is very different here compared to decision trees…here we have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passes over the data until the perceptron converges on a solution.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14150" y="1905000"/>
            <a:ext cx="34461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perceptron demo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8425" y="1600200"/>
            <a:ext cx="4770600" cy="495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Observations</a:t>
            </a: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learned information is represented as weights and the bias ⇒ </a:t>
            </a:r>
            <a:r>
              <a:rPr lang="en-US" sz="26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sub-symbolic learning</a:t>
            </a:r>
            <a:endParaRPr sz="26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order to apply this learned information we need a neural network structure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learned information is not directly accessible to us ⇒ </a:t>
            </a:r>
            <a:r>
              <a:rPr lang="en-US" sz="26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non-transparent model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733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None/>
            </a:pP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13482</TotalTime>
  <Words>267</Words>
  <Application>Microsoft Macintosh PowerPoint</Application>
  <PresentationFormat>On-screen Show (4:3)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Noto Sans Symbols</vt:lpstr>
      <vt:lpstr>Times New Roman</vt:lpstr>
      <vt:lpstr>Arial</vt:lpstr>
      <vt:lpstr>Simple Light</vt:lpstr>
      <vt:lpstr>Artificial Neural Networks (ANNs)</vt:lpstr>
      <vt:lpstr>The Perceptron</vt:lpstr>
      <vt:lpstr>The Architecture</vt:lpstr>
      <vt:lpstr>Computation</vt:lpstr>
      <vt:lpstr>Classification</vt:lpstr>
      <vt:lpstr>Learning Algorithm</vt:lpstr>
      <vt:lpstr>Demo</vt:lpstr>
      <vt:lpstr>Observations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Networks (ANNs)</dc:title>
  <cp:lastModifiedBy>Lutz Hamel</cp:lastModifiedBy>
  <cp:revision>1</cp:revision>
  <cp:lastPrinted>2018-04-03T00:36:30Z</cp:lastPrinted>
  <dcterms:modified xsi:type="dcterms:W3CDTF">2018-04-12T09:18:44Z</dcterms:modified>
</cp:coreProperties>
</file>