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 id="2147484283" r:id="rId3"/>
  </p:sldMasterIdLst>
  <p:notesMasterIdLst>
    <p:notesMasterId r:id="rId20"/>
  </p:notesMasterIdLst>
  <p:handoutMasterIdLst>
    <p:handoutMasterId r:id="rId21"/>
  </p:handoutMasterIdLst>
  <p:sldIdLst>
    <p:sldId id="910" r:id="rId4"/>
    <p:sldId id="1075" r:id="rId5"/>
    <p:sldId id="1092" r:id="rId6"/>
    <p:sldId id="1100" r:id="rId7"/>
    <p:sldId id="1076" r:id="rId8"/>
    <p:sldId id="1099" r:id="rId9"/>
    <p:sldId id="1101" r:id="rId10"/>
    <p:sldId id="1095" r:id="rId11"/>
    <p:sldId id="1102" r:id="rId12"/>
    <p:sldId id="1096" r:id="rId13"/>
    <p:sldId id="1097" r:id="rId14"/>
    <p:sldId id="1090" r:id="rId15"/>
    <p:sldId id="1089" r:id="rId16"/>
    <p:sldId id="1088" r:id="rId17"/>
    <p:sldId id="1082" r:id="rId18"/>
    <p:sldId id="1074" r:id="rId19"/>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86" autoAdjust="0"/>
    <p:restoredTop sz="73875" autoAdjust="0"/>
  </p:normalViewPr>
  <p:slideViewPr>
    <p:cSldViewPr snapToGrid="0" snapToObjects="1">
      <p:cViewPr varScale="1">
        <p:scale>
          <a:sx n="67" d="100"/>
          <a:sy n="67" d="100"/>
        </p:scale>
        <p:origin x="2026"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8/16/2017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extLst>
      <p:ext uri="{BB962C8B-B14F-4D97-AF65-F5344CB8AC3E}">
        <p14:creationId xmlns:p14="http://schemas.microsoft.com/office/powerpoint/2010/main" val="315311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extLst>
      <p:ext uri="{BB962C8B-B14F-4D97-AF65-F5344CB8AC3E}">
        <p14:creationId xmlns:p14="http://schemas.microsoft.com/office/powerpoint/2010/main" val="185955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nvidia.com/object/machine-learning.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tt.fortmann-roe.com/docs/BiasVarianc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extLst>
      <p:ext uri="{BB962C8B-B14F-4D97-AF65-F5344CB8AC3E}">
        <p14:creationId xmlns:p14="http://schemas.microsoft.com/office/powerpoint/2010/main" val="109828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11</a:t>
            </a:fld>
            <a:endParaRPr lang="en-US" altLang="en-US" sz="1300">
              <a:latin typeface="Times New Roman" charset="0"/>
            </a:endParaRPr>
          </a:p>
        </p:txBody>
      </p:sp>
    </p:spTree>
    <p:extLst>
      <p:ext uri="{BB962C8B-B14F-4D97-AF65-F5344CB8AC3E}">
        <p14:creationId xmlns:p14="http://schemas.microsoft.com/office/powerpoint/2010/main" val="376746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xfrm>
            <a:off x="1616075" y="642938"/>
            <a:ext cx="3678238" cy="2759075"/>
          </a:xfrm>
          <a:ln/>
        </p:spPr>
      </p:sp>
      <p:sp>
        <p:nvSpPr>
          <p:cNvPr id="178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000" dirty="0">
              <a:latin typeface="Arial" panose="020B0604020202020204" pitchFamily="34" charset="0"/>
            </a:endParaRPr>
          </a:p>
        </p:txBody>
      </p:sp>
      <p:sp>
        <p:nvSpPr>
          <p:cNvPr id="178180" name="Slide Number Placeholder 3"/>
          <p:cNvSpPr>
            <a:spLocks noGrp="1"/>
          </p:cNvSpPr>
          <p:nvPr>
            <p:ph type="sldNum" sz="quarter" idx="5"/>
          </p:nvPr>
        </p:nvSpPr>
        <p:spPr>
          <a:noFill/>
          <a:ln>
            <a:noFill/>
          </a:ln>
          <a:effectLst/>
          <a:extLst/>
        </p:spPr>
        <p:txBody>
          <a:bodyPr vert="horz" wrap="square" lIns="91440" tIns="45720" rIns="91440" bIns="45720" numCol="1" anchor="b" anchorCtr="0" compatLnSpc="1">
            <a:prstTxWarp prst="textNoShape">
              <a:avLst/>
            </a:prstTxWarp>
          </a:bodyPr>
          <a:lstStyle/>
          <a:p>
            <a:fld id="{770CD2B2-7A1A-4CF1-99EB-802A45D35623}" type="slidenum">
              <a:rPr lang="en-US" altLang="en-US"/>
              <a:pPr/>
              <a:t>12</a:t>
            </a:fld>
            <a:endParaRPr lang="en-US" altLang="en-US"/>
          </a:p>
        </p:txBody>
      </p:sp>
    </p:spTree>
    <p:extLst>
      <p:ext uri="{BB962C8B-B14F-4D97-AF65-F5344CB8AC3E}">
        <p14:creationId xmlns:p14="http://schemas.microsoft.com/office/powerpoint/2010/main" val="322696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13</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300" dirty="0"/>
          </a:p>
        </p:txBody>
      </p:sp>
    </p:spTree>
    <p:extLst>
      <p:ext uri="{BB962C8B-B14F-4D97-AF65-F5344CB8AC3E}">
        <p14:creationId xmlns:p14="http://schemas.microsoft.com/office/powerpoint/2010/main" val="318799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14</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2094558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t>IBM Big Data &amp; Analytics</a:t>
            </a:r>
            <a:br>
              <a:rPr lang="en-US" altLang="en-US"/>
            </a:br>
            <a:r>
              <a:rPr lang="en-US" altLang="en-US"/>
              <a:t>© 2014 IBM Corporation</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CE42165-C474-4840-9675-1455D1578C41}" type="slidenum">
              <a:rPr lang="en-US" altLang="en-US"/>
              <a:pPr>
                <a:spcBef>
                  <a:spcPct val="0"/>
                </a:spcBef>
              </a:pPr>
              <a:t>16</a:t>
            </a:fld>
            <a:endParaRPr lang="en-US" altLang="en-US"/>
          </a:p>
        </p:txBody>
      </p:sp>
      <p:sp>
        <p:nvSpPr>
          <p:cNvPr id="121860" name="Rectangle 2"/>
          <p:cNvSpPr>
            <a:spLocks noGrp="1" noRot="1" noChangeAspect="1" noChangeArrowheads="1" noTextEdit="1"/>
          </p:cNvSpPr>
          <p:nvPr>
            <p:ph type="sldImg"/>
          </p:nvPr>
        </p:nvSpPr>
        <p:spPr>
          <a:xfrm>
            <a:off x="1631950" y="652463"/>
            <a:ext cx="3735388" cy="2801937"/>
          </a:xfrm>
          <a:ln/>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3907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mn-lt"/>
                <a:ea typeface="+mn-ea"/>
                <a:cs typeface="+mn-cs"/>
              </a:rPr>
              <a:t>E = the experience of playing checkers</a:t>
            </a:r>
          </a:p>
          <a:p>
            <a:pPr>
              <a:defRPr/>
            </a:pPr>
            <a:r>
              <a:rPr lang="en-US" dirty="0" smtClean="0">
                <a:latin typeface="+mn-lt"/>
                <a:ea typeface="+mn-ea"/>
                <a:cs typeface="+mn-cs"/>
              </a:rPr>
              <a:t>T = task of playing checkers</a:t>
            </a:r>
          </a:p>
          <a:p>
            <a:pPr>
              <a:defRPr/>
            </a:pPr>
            <a:r>
              <a:rPr lang="en-US" dirty="0" smtClean="0">
                <a:latin typeface="+mn-lt"/>
                <a:ea typeface="+mn-ea"/>
                <a:cs typeface="+mn-cs"/>
              </a:rPr>
              <a:t>P = probability that</a:t>
            </a:r>
            <a:r>
              <a:rPr lang="en-US" baseline="0" dirty="0" smtClean="0">
                <a:latin typeface="+mn-lt"/>
                <a:ea typeface="+mn-ea"/>
                <a:cs typeface="+mn-cs"/>
              </a:rPr>
              <a:t> the program will win the game</a:t>
            </a: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2</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234889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mn-lt"/>
                <a:ea typeface="+mn-ea"/>
                <a:cs typeface="+mn-cs"/>
              </a:rPr>
              <a:t>Yes</a:t>
            </a:r>
            <a:r>
              <a:rPr lang="en-US" baseline="0" dirty="0" smtClean="0">
                <a:latin typeface="+mn-lt"/>
                <a:ea typeface="+mn-ea"/>
                <a:cs typeface="+mn-cs"/>
              </a:rPr>
              <a:t> – and no.</a:t>
            </a:r>
          </a:p>
          <a:p>
            <a:pPr>
              <a:defRPr/>
            </a:pPr>
            <a:endParaRPr lang="en-US" baseline="0" dirty="0" smtClean="0">
              <a:latin typeface="+mn-lt"/>
              <a:ea typeface="+mn-ea"/>
              <a:cs typeface="+mn-cs"/>
            </a:endParaRPr>
          </a:p>
          <a:p>
            <a:pPr>
              <a:defRPr/>
            </a:pPr>
            <a:r>
              <a:rPr lang="en-US" baseline="0" dirty="0" smtClean="0">
                <a:latin typeface="+mn-lt"/>
                <a:ea typeface="+mn-ea"/>
                <a:cs typeface="+mn-cs"/>
              </a:rPr>
              <a:t>Machine Learning is not artificial intelligence in the way most people would think of it.   It isn’t behaving as a person would.    </a:t>
            </a:r>
          </a:p>
          <a:p>
            <a:pPr>
              <a:defRPr/>
            </a:pPr>
            <a:endParaRPr lang="en-US" baseline="0" dirty="0" smtClean="0">
              <a:latin typeface="+mn-lt"/>
              <a:ea typeface="+mn-ea"/>
              <a:cs typeface="+mn-cs"/>
            </a:endParaRPr>
          </a:p>
          <a:p>
            <a:pPr>
              <a:defRPr/>
            </a:pPr>
            <a:r>
              <a:rPr lang="en-US" dirty="0" smtClean="0">
                <a:hlinkClick r:id="rId3"/>
              </a:rPr>
              <a:t>Machine Learning</a:t>
            </a:r>
            <a:r>
              <a:rPr lang="en-US" dirty="0" smtClean="0"/>
              <a:t> at its most basic is the practice of using algorithms to parse data, learn from it, and then make a determination or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3</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330842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Machine Learning Mastery - https://s3.amazonaws.com/MLMastery/MachineLearningAlgorithms.png?__s=mjspzupssvshzononf3j</a:t>
            </a:r>
            <a:endParaRPr lang="en-US" dirty="0"/>
          </a:p>
        </p:txBody>
      </p:sp>
      <p:sp>
        <p:nvSpPr>
          <p:cNvPr id="4" name="Slide Number Placeholder 3"/>
          <p:cNvSpPr>
            <a:spLocks noGrp="1"/>
          </p:cNvSpPr>
          <p:nvPr>
            <p:ph type="sldNum" sz="quarter" idx="10"/>
          </p:nvPr>
        </p:nvSpPr>
        <p:spPr/>
        <p:txBody>
          <a:bodyPr/>
          <a:lstStyle/>
          <a:p>
            <a:pPr>
              <a:defRPr/>
            </a:pPr>
            <a:fld id="{6CE639A2-3FAC-4EBB-A070-D668385A60BA}" type="slidenum">
              <a:rPr lang="en-US" altLang="en-US" smtClean="0"/>
              <a:pPr>
                <a:defRPr/>
              </a:pPr>
              <a:t>4</a:t>
            </a:fld>
            <a:endParaRPr lang="en-US" altLang="en-US"/>
          </a:p>
        </p:txBody>
      </p:sp>
    </p:spTree>
    <p:extLst>
      <p:ext uri="{BB962C8B-B14F-4D97-AF65-F5344CB8AC3E}">
        <p14:creationId xmlns:p14="http://schemas.microsoft.com/office/powerpoint/2010/main" val="289503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5</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138656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Poor performance on the training data could be because the model is too simple (the input features are not expressive enough) to describe the target well. Performance can be improved by increasing model flexibility. To increase model flexibility, try the following: </a:t>
            </a:r>
          </a:p>
          <a:p>
            <a:r>
              <a:rPr lang="en-US" dirty="0" smtClean="0"/>
              <a:t>Add new domain-specific features and more feature Cartesian products, and change the types of feature processing used (e.g., increasing n-grams size) </a:t>
            </a:r>
          </a:p>
          <a:p>
            <a:r>
              <a:rPr lang="en-US" dirty="0" smtClean="0"/>
              <a:t>Decrease the amount of regularization used</a:t>
            </a:r>
          </a:p>
          <a:p>
            <a:r>
              <a:rPr lang="en-US" dirty="0" smtClean="0"/>
              <a:t>If your model is overfitting the training data, it makes sense to take actions that reduce model flexibility. To reduce model flexibility, try the following: </a:t>
            </a:r>
          </a:p>
          <a:p>
            <a:r>
              <a:rPr lang="en-US" dirty="0" smtClean="0"/>
              <a:t>Feature selection: consider using fewer feature combinations, decrease n-grams size, and decrease the number of numeric attribute bins. </a:t>
            </a:r>
          </a:p>
          <a:p>
            <a:r>
              <a:rPr lang="en-US" dirty="0" smtClean="0"/>
              <a:t>Increase the amount of regularization used.</a:t>
            </a:r>
          </a:p>
          <a:p>
            <a:r>
              <a:rPr lang="en-US" dirty="0" smtClean="0"/>
              <a:t>Accuracy on training and test data could be poor because the learning algorithm did not have enough data to learn from. You could improve performance by doing the following: </a:t>
            </a:r>
          </a:p>
          <a:p>
            <a:r>
              <a:rPr lang="en-US" dirty="0" smtClean="0"/>
              <a:t>Increase the amount of training data examples.</a:t>
            </a:r>
          </a:p>
          <a:p>
            <a:r>
              <a:rPr lang="en-US" dirty="0" smtClean="0"/>
              <a:t>Increase the number of passes on the existing training data.</a:t>
            </a:r>
            <a:endParaRPr lang="en-US" dirty="0"/>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7</a:t>
            </a:fld>
            <a:endParaRPr lang="en-US" altLang="en-US" sz="1300">
              <a:latin typeface="Times New Roman" charset="0"/>
            </a:endParaRPr>
          </a:p>
        </p:txBody>
      </p:sp>
    </p:spTree>
    <p:extLst>
      <p:ext uri="{BB962C8B-B14F-4D97-AF65-F5344CB8AC3E}">
        <p14:creationId xmlns:p14="http://schemas.microsoft.com/office/powerpoint/2010/main" val="215755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ea typeface="MS PGothic" charset="-128"/>
              </a:rPr>
              <a:t>Variance: </a:t>
            </a:r>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8</a:t>
            </a:fld>
            <a:endParaRPr lang="en-US" altLang="en-US" sz="1300">
              <a:latin typeface="Times New Roman" charset="0"/>
            </a:endParaRPr>
          </a:p>
        </p:txBody>
      </p:sp>
    </p:spTree>
    <p:extLst>
      <p:ext uri="{BB962C8B-B14F-4D97-AF65-F5344CB8AC3E}">
        <p14:creationId xmlns:p14="http://schemas.microsoft.com/office/powerpoint/2010/main" val="241499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pictures are taken from </a:t>
            </a:r>
            <a:r>
              <a:rPr lang="en-US" dirty="0" smtClean="0">
                <a:hlinkClick r:id="rId3"/>
              </a:rPr>
              <a:t>http://scott.fortmann-roe.com/docs/BiasVariance.html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CE639A2-3FAC-4EBB-A070-D668385A60BA}" type="slidenum">
              <a:rPr lang="en-US" altLang="en-US" smtClean="0"/>
              <a:pPr>
                <a:defRPr/>
              </a:pPr>
              <a:t>9</a:t>
            </a:fld>
            <a:endParaRPr lang="en-US" altLang="en-US"/>
          </a:p>
        </p:txBody>
      </p:sp>
    </p:spTree>
    <p:extLst>
      <p:ext uri="{BB962C8B-B14F-4D97-AF65-F5344CB8AC3E}">
        <p14:creationId xmlns:p14="http://schemas.microsoft.com/office/powerpoint/2010/main" val="149863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10</a:t>
            </a:fld>
            <a:endParaRPr lang="en-US" dirty="0"/>
          </a:p>
        </p:txBody>
      </p:sp>
    </p:spTree>
    <p:extLst>
      <p:ext uri="{BB962C8B-B14F-4D97-AF65-F5344CB8AC3E}">
        <p14:creationId xmlns:p14="http://schemas.microsoft.com/office/powerpoint/2010/main" val="4263625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8/16/2017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8/16/2017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8/16/2017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8/16/2017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8/16/2017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8/16/2017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Analytics-pos-inline.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3" y="630238"/>
            <a:ext cx="12096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13" y="603250"/>
            <a:ext cx="817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flipH="1">
            <a:off x="260350" y="906463"/>
            <a:ext cx="86217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ＭＳ Ｐゴシック" panose="020B0600070205080204" pitchFamily="34" charset="-128"/>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3683000"/>
            <a:ext cx="86312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black">
          <a:xfrm>
            <a:off x="5934075" y="6481763"/>
            <a:ext cx="3054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900" smtClean="0">
                <a:solidFill>
                  <a:srgbClr val="000000"/>
                </a:solidFill>
              </a:rPr>
              <a:t>© 2017 IBM Corporation</a:t>
            </a:r>
          </a:p>
        </p:txBody>
      </p:sp>
      <p:sp>
        <p:nvSpPr>
          <p:cNvPr id="28674" name="Rectangle 2"/>
          <p:cNvSpPr>
            <a:spLocks noGrp="1" noChangeArrowheads="1"/>
          </p:cNvSpPr>
          <p:nvPr>
            <p:ph type="ctrTitle"/>
          </p:nvPr>
        </p:nvSpPr>
        <p:spPr>
          <a:xfrm>
            <a:off x="227013" y="2343150"/>
            <a:ext cx="8631614" cy="1077913"/>
          </a:xfrm>
        </p:spPr>
        <p:txBody>
          <a:bodyPr anchor="b"/>
          <a:lstStyle>
            <a:lvl1pPr>
              <a:defRPr sz="3500"/>
            </a:lvl1pPr>
          </a:lstStyle>
          <a:p>
            <a:pPr lvl="0"/>
            <a:r>
              <a:rPr lang="en-US" noProof="0" smtClean="0"/>
              <a:t>Click to edit Master title style</a:t>
            </a:r>
            <a:endParaRPr lang="en-US" noProof="0" dirty="0" smtClean="0"/>
          </a:p>
        </p:txBody>
      </p:sp>
      <p:sp>
        <p:nvSpPr>
          <p:cNvPr id="28677" name="Rectangle 5"/>
          <p:cNvSpPr>
            <a:spLocks noGrp="1" noChangeArrowheads="1"/>
          </p:cNvSpPr>
          <p:nvPr>
            <p:ph type="subTitle" sz="quarter" idx="1"/>
          </p:nvPr>
        </p:nvSpPr>
        <p:spPr>
          <a:xfrm>
            <a:off x="249237" y="917575"/>
            <a:ext cx="8593311" cy="492125"/>
          </a:xfrm>
        </p:spPr>
        <p:txBody>
          <a:bodyPr anchor="b"/>
          <a:lstStyle>
            <a:lvl1pPr marL="0" indent="0">
              <a:buFont typeface="Wingdings" charset="0"/>
              <a:buNone/>
              <a:defRPr sz="1100"/>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239814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98560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39913" y="6446838"/>
            <a:ext cx="546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200" smtClean="0">
                <a:solidFill>
                  <a:srgbClr val="000000"/>
                </a:solidFill>
              </a:rPr>
              <a:t>IBM Internal and Business Partners Use Only - </a:t>
            </a:r>
            <a:r>
              <a:rPr lang="en-US" altLang="en-US" sz="1200" b="1" smtClean="0">
                <a:solidFill>
                  <a:srgbClr val="000000"/>
                </a:solidFill>
              </a:rPr>
              <a:t>Not for External Distribution</a:t>
            </a:r>
          </a:p>
        </p:txBody>
      </p:sp>
      <p:sp>
        <p:nvSpPr>
          <p:cNvPr id="2" name="Title 1"/>
          <p:cNvSpPr>
            <a:spLocks noGrp="1"/>
          </p:cNvSpPr>
          <p:nvPr>
            <p:ph type="title"/>
          </p:nvPr>
        </p:nvSpPr>
        <p:spPr/>
        <p:txBody>
          <a:bodyPr/>
          <a:lstStyle>
            <a:lvl1pPr>
              <a:defRPr b="1" baseline="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7473175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366876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700" y="1471749"/>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13275" y="1471749"/>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02262450"/>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3579497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2225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832"/>
            <a:ext cx="8229600" cy="607980"/>
          </a:xfrm>
        </p:spPr>
        <p:txBody>
          <a:bodyPr/>
          <a:lstStyle>
            <a:lvl1pPr>
              <a:defRPr/>
            </a:lvl1pPr>
          </a:lstStyle>
          <a:p>
            <a:r>
              <a:rPr lang="en-US" smtClean="0"/>
              <a:t>Click to edit Master title style</a:t>
            </a:r>
            <a:endParaRPr lang="en-US" dirty="0"/>
          </a:p>
        </p:txBody>
      </p:sp>
      <p:sp>
        <p:nvSpPr>
          <p:cNvPr id="7" name="Content Placeholder 2"/>
          <p:cNvSpPr>
            <a:spLocks noGrp="1"/>
          </p:cNvSpPr>
          <p:nvPr>
            <p:ph idx="12"/>
          </p:nvPr>
        </p:nvSpPr>
        <p:spPr>
          <a:xfrm>
            <a:off x="457200" y="1601892"/>
            <a:ext cx="8229600" cy="4567771"/>
          </a:xfrm>
        </p:spPr>
        <p:txBody>
          <a:bodyPr/>
          <a:lstStyle>
            <a:lvl1pPr>
              <a:buFont typeface="Arial" pitchFamily="34" charset="0"/>
              <a:buChar char="•"/>
              <a:defRPr/>
            </a:lvl1pPr>
            <a:lvl2pPr marL="457200" indent="-228600">
              <a:buFont typeface="Arial" pitchFamily="34" charset="0"/>
              <a:buChar char="−"/>
              <a:defRPr sz="1800"/>
            </a:lvl2pPr>
            <a:lvl3pPr marL="685800">
              <a:buFont typeface="Arial" pitchFamily="34" charset="0"/>
              <a:buChar char="−"/>
              <a:defRPr sz="1600"/>
            </a:lvl3pPr>
            <a:lvl4pPr marL="914400">
              <a:buFont typeface="Arial" pitchFamily="34" charset="0"/>
              <a:buChar char="−"/>
              <a:defRPr sz="1400"/>
            </a:lvl4pPr>
          </a:lstStyle>
          <a:p>
            <a:pPr lvl="0"/>
            <a:r>
              <a:rPr lang="en-US" smtClean="0"/>
              <a:t>Click to edit Master text styles</a:t>
            </a:r>
          </a:p>
        </p:txBody>
      </p:sp>
    </p:spTree>
    <p:extLst>
      <p:ext uri="{BB962C8B-B14F-4D97-AF65-F5344CB8AC3E}">
        <p14:creationId xmlns:p14="http://schemas.microsoft.com/office/powerpoint/2010/main" val="87905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heme" Target="../theme/theme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5.png"/><Relationship Id="rId5" Type="http://schemas.openxmlformats.org/officeDocument/2006/relationships/slideLayout" Target="../slideLayouts/slideLayout43.xml"/><Relationship Id="rId10" Type="http://schemas.openxmlformats.org/officeDocument/2006/relationships/image" Target="../media/image4.png"/><Relationship Id="rId4" Type="http://schemas.openxmlformats.org/officeDocument/2006/relationships/slideLayout" Target="../slideLayouts/slideLayout42.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8/16/2017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9" descr="Analytics-pos-inline.png"/>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 y="280988"/>
            <a:ext cx="12096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bwMode="auto">
          <a:xfrm>
            <a:off x="265113" y="593725"/>
            <a:ext cx="85455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title style</a:t>
            </a:r>
          </a:p>
        </p:txBody>
      </p:sp>
      <p:sp>
        <p:nvSpPr>
          <p:cNvPr id="6148" name="Rectangle 3"/>
          <p:cNvSpPr>
            <a:spLocks noGrp="1" noChangeArrowheads="1"/>
          </p:cNvSpPr>
          <p:nvPr>
            <p:ph type="body" idx="1"/>
          </p:nvPr>
        </p:nvSpPr>
        <p:spPr bwMode="auto">
          <a:xfrm>
            <a:off x="266700" y="1270000"/>
            <a:ext cx="8542338"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6149" name="Line 4"/>
          <p:cNvSpPr>
            <a:spLocks noChangeShapeType="1"/>
          </p:cNvSpPr>
          <p:nvPr/>
        </p:nvSpPr>
        <p:spPr bwMode="auto">
          <a:xfrm>
            <a:off x="258763" y="549275"/>
            <a:ext cx="8620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ＭＳ Ｐゴシック" panose="020B0600070205080204" pitchFamily="34" charset="-128"/>
            </a:endParaRPr>
          </a:p>
        </p:txBody>
      </p:sp>
      <p:sp>
        <p:nvSpPr>
          <p:cNvPr id="6150" name="Rectangle 6"/>
          <p:cNvSpPr>
            <a:spLocks noChangeArrowheads="1"/>
          </p:cNvSpPr>
          <p:nvPr/>
        </p:nvSpPr>
        <p:spPr bwMode="black">
          <a:xfrm>
            <a:off x="5934075" y="6481763"/>
            <a:ext cx="3054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900" smtClean="0">
                <a:solidFill>
                  <a:srgbClr val="000000"/>
                </a:solidFill>
              </a:rPr>
              <a:t>© 2017 IBM Corporation</a:t>
            </a:r>
          </a:p>
        </p:txBody>
      </p:sp>
      <p:sp>
        <p:nvSpPr>
          <p:cNvPr id="6151" name="Rectangle 6"/>
          <p:cNvSpPr>
            <a:spLocks noChangeArrowheads="1"/>
          </p:cNvSpPr>
          <p:nvPr/>
        </p:nvSpPr>
        <p:spPr bwMode="auto">
          <a:xfrm>
            <a:off x="190500" y="6456363"/>
            <a:ext cx="5524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defRPr/>
            </a:pPr>
            <a:fld id="{FD2E1F4A-3E0C-48AD-9883-918100B0047B}" type="slidenum">
              <a:rPr lang="en-US" altLang="en-US" sz="1000" smtClean="0">
                <a:solidFill>
                  <a:srgbClr val="000000"/>
                </a:solidFill>
              </a:rPr>
              <a:pPr eaLnBrk="1" hangingPunct="1">
                <a:defRPr/>
              </a:pPr>
              <a:t>‹#›</a:t>
            </a:fld>
            <a:endParaRPr lang="en-US" altLang="en-US" sz="1000" smtClean="0">
              <a:solidFill>
                <a:srgbClr val="000000"/>
              </a:solidFill>
            </a:endParaRPr>
          </a:p>
        </p:txBody>
      </p:sp>
      <p:pic>
        <p:nvPicPr>
          <p:cNvPr id="6152" name="Picture 7" descr="ibm_sp_lockup_western-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48638" y="257175"/>
            <a:ext cx="817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054766"/>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tx1"/>
          </a:solidFill>
          <a:latin typeface="+mj-lt"/>
          <a:ea typeface="+mj-ea"/>
          <a:cs typeface="ＭＳ Ｐゴシック" charset="0"/>
        </a:defRPr>
      </a:lvl1pPr>
      <a:lvl2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0" fontAlgn="base" hangingPunct="0">
        <a:spcBef>
          <a:spcPct val="20000"/>
        </a:spcBef>
        <a:spcAft>
          <a:spcPct val="0"/>
        </a:spcAft>
        <a:buClr>
          <a:schemeClr val="tx1"/>
        </a:buClr>
        <a:buFont typeface="Wingdings" panose="05000000000000000000" pitchFamily="2" charset="2"/>
        <a:buChar char="§"/>
        <a:defRPr sz="2000" b="1">
          <a:solidFill>
            <a:srgbClr val="000000"/>
          </a:solidFill>
          <a:latin typeface="+mn-lt"/>
          <a:ea typeface="+mn-ea"/>
          <a:cs typeface="ＭＳ Ｐゴシック" charset="0"/>
        </a:defRPr>
      </a:lvl1pPr>
      <a:lvl2pPr marL="515938" indent="-225425" algn="l" rtl="0" eaLnBrk="0" fontAlgn="base" hangingPunct="0">
        <a:spcBef>
          <a:spcPct val="20000"/>
        </a:spcBef>
        <a:spcAft>
          <a:spcPct val="0"/>
        </a:spcAft>
        <a:buClr>
          <a:schemeClr val="tx1"/>
        </a:buClr>
        <a:buFont typeface="Symbol" panose="05050102010706020507" pitchFamily="18" charset="2"/>
        <a:buChar char="-"/>
        <a:defRPr>
          <a:solidFill>
            <a:schemeClr val="tx1"/>
          </a:solidFill>
          <a:latin typeface="+mn-lt"/>
          <a:ea typeface="+mn-ea"/>
        </a:defRPr>
      </a:lvl2pPr>
      <a:lvl3pPr marL="804863" indent="-171450" algn="l" rtl="0" eaLnBrk="0" fontAlgn="base" hangingPunct="0">
        <a:spcBef>
          <a:spcPct val="20000"/>
        </a:spcBef>
        <a:spcAft>
          <a:spcPct val="0"/>
        </a:spcAft>
        <a:buClr>
          <a:schemeClr val="tx1"/>
        </a:buClr>
        <a:buChar char="•"/>
        <a:defRPr sz="1600">
          <a:solidFill>
            <a:schemeClr val="tx1"/>
          </a:solidFill>
          <a:latin typeface="+mn-lt"/>
          <a:ea typeface="+mn-ea"/>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ea typeface="+mn-ea"/>
        </a:defRPr>
      </a:lvl4pPr>
      <a:lvl5pPr marL="1719263" indent="-7938" algn="l" rtl="0" eaLnBrk="0" fontAlgn="base" hangingPunct="0">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hyperlink" Target="https://spark.apache.org/docs/latest/ml-guide.html#estimators" TargetMode="External"/><Relationship Id="rId2" Type="http://schemas.openxmlformats.org/officeDocument/2006/relationships/hyperlink" Target="https://spark.apache.org/docs/latest/ml-guide.html#dataframe" TargetMode="External"/><Relationship Id="rId1" Type="http://schemas.openxmlformats.org/officeDocument/2006/relationships/slideLayout" Target="../slideLayouts/slideLayout40.xml"/><Relationship Id="rId4" Type="http://schemas.openxmlformats.org/officeDocument/2006/relationships/hyperlink" Target="https://spark.apache.org/docs/latest/ml-guide.html#pipelin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rthur_Samuel" TargetMode="External"/><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6"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smtClean="0">
                <a:latin typeface="Helvetica" panose="020B0604020202020204" pitchFamily="34" charset="0"/>
              </a:rPr>
              <a:t>Machine </a:t>
            </a:r>
            <a:r>
              <a:rPr lang="en-US" altLang="en-US" sz="3600" dirty="0">
                <a:latin typeface="Helvetica" panose="020B0604020202020204" pitchFamily="34" charset="0"/>
              </a:rPr>
              <a:t>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56464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422072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a:xfrm>
            <a:off x="265113" y="593725"/>
            <a:ext cx="8545512" cy="425450"/>
          </a:xfrm>
        </p:spPr>
        <p:txBody>
          <a:bodyPr/>
          <a:lstStyle/>
          <a:p>
            <a:pPr eaLnBrk="1" hangingPunct="1"/>
            <a:r>
              <a:rPr lang="en-US" altLang="en-US" b="1"/>
              <a:t>Preprocessing: </a:t>
            </a:r>
            <a:r>
              <a:rPr lang="en-US" altLang="en-US" b="1">
                <a:solidFill>
                  <a:srgbClr val="4F81BD"/>
                </a:solidFill>
              </a:rPr>
              <a:t>Matrix for Machine Learning</a:t>
            </a:r>
          </a:p>
        </p:txBody>
      </p:sp>
      <p:sp>
        <p:nvSpPr>
          <p:cNvPr id="177155" name="Rectangle 3"/>
          <p:cNvSpPr>
            <a:spLocks noChangeArrowheads="1"/>
          </p:cNvSpPr>
          <p:nvPr/>
        </p:nvSpPr>
        <p:spPr bwMode="auto">
          <a:xfrm>
            <a:off x="3089275" y="1797050"/>
            <a:ext cx="3125788" cy="40814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Font typeface="Wingdings" panose="05000000000000000000" pitchFamily="2" charset="2"/>
              <a:buChar char="§"/>
              <a:defRPr sz="2000">
                <a:solidFill>
                  <a:srgbClr val="000000"/>
                </a:solidFill>
                <a:latin typeface="Arial" panose="020B0604020202020204" pitchFamily="34" charset="0"/>
                <a:ea typeface="MS PGothic" panose="020B0600070205080204" pitchFamily="34" charset="-128"/>
              </a:defRPr>
            </a:lvl1pPr>
            <a:lvl2pPr marL="37931725" indent="-37474525">
              <a:spcBef>
                <a:spcPct val="20000"/>
              </a:spcBef>
              <a:buClr>
                <a:schemeClr val="tx1"/>
              </a:buClr>
              <a:buFont typeface="Symbol" panose="05050102010706020507" pitchFamily="18" charset="2"/>
              <a:buChar char="-"/>
              <a:defRPr sz="2000">
                <a:solidFill>
                  <a:schemeClr val="tx1"/>
                </a:solidFill>
                <a:latin typeface="Arial" panose="020B0604020202020204" pitchFamily="34" charset="0"/>
                <a:ea typeface="MS PGothic" panose="020B0600070205080204" pitchFamily="34" charset="-128"/>
              </a:defRPr>
            </a:lvl2pPr>
            <a:lvl3pPr marL="855663" indent="-173038">
              <a:spcBef>
                <a:spcPct val="20000"/>
              </a:spcBef>
              <a:buClr>
                <a:schemeClr val="tx1"/>
              </a:buClr>
              <a:buChar char="•"/>
              <a:defRPr sz="2000">
                <a:solidFill>
                  <a:schemeClr val="tx1"/>
                </a:solidFill>
                <a:latin typeface="Arial" panose="020B0604020202020204" pitchFamily="34" charset="0"/>
                <a:ea typeface="MS PGothic" panose="020B0600070205080204" pitchFamily="34" charset="-128"/>
              </a:defRPr>
            </a:lvl3pPr>
            <a:lvl4pPr marL="1160463" indent="-228600">
              <a:spcBef>
                <a:spcPct val="20000"/>
              </a:spcBef>
              <a:buClr>
                <a:schemeClr val="tx1"/>
              </a:buClr>
              <a:buChar char="•"/>
              <a:defRPr sz="1400">
                <a:solidFill>
                  <a:schemeClr val="tx1"/>
                </a:solidFill>
                <a:latin typeface="Arial" panose="020B0604020202020204" pitchFamily="34" charset="0"/>
                <a:ea typeface="MS PGothic" panose="020B0600070205080204" pitchFamily="34" charset="-128"/>
              </a:defRPr>
            </a:lvl4pPr>
            <a:lvl5pPr marL="1371600" indent="-173038">
              <a:spcBef>
                <a:spcPct val="20000"/>
              </a:spcBef>
              <a:buClr>
                <a:schemeClr val="tx1"/>
              </a:buClr>
              <a:defRPr sz="1200">
                <a:solidFill>
                  <a:schemeClr val="tx1"/>
                </a:solidFill>
                <a:latin typeface="Arial" panose="020B0604020202020204" pitchFamily="34" charset="0"/>
                <a:ea typeface="MS PGothic" panose="020B0600070205080204" pitchFamily="34" charset="-128"/>
              </a:defRPr>
            </a:lvl5pPr>
            <a:lvl6pPr marL="18288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6pPr>
            <a:lvl7pPr marL="22860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7pPr>
            <a:lvl8pPr marL="27432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8pPr>
            <a:lvl9pPr marL="32004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1800">
              <a:solidFill>
                <a:schemeClr val="tx1"/>
              </a:solidFill>
              <a:latin typeface="Comic Sans MS" panose="030F0702030302020204" pitchFamily="66" charset="0"/>
              <a:cs typeface="Arial" panose="020B0604020202020204" pitchFamily="34" charset="0"/>
            </a:endParaRPr>
          </a:p>
        </p:txBody>
      </p:sp>
      <p:sp>
        <p:nvSpPr>
          <p:cNvPr id="177156" name="Line 5"/>
          <p:cNvSpPr>
            <a:spLocks noChangeShapeType="1"/>
          </p:cNvSpPr>
          <p:nvPr/>
        </p:nvSpPr>
        <p:spPr bwMode="auto">
          <a:xfrm>
            <a:off x="5910263" y="1801813"/>
            <a:ext cx="0" cy="407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bwMode="auto">
          <a:xfrm>
            <a:off x="6686550" y="2962275"/>
            <a:ext cx="2376488" cy="1815882"/>
          </a:xfrm>
          <a:prstGeom prst="rect">
            <a:avLst/>
          </a:prstGeom>
          <a:noFill/>
          <a:ln w="9525">
            <a:noFill/>
            <a:miter lim="800000"/>
            <a:headEnd/>
            <a:tailEnd/>
          </a:ln>
          <a:effectLst/>
        </p:spPr>
        <p:txBody>
          <a:bodyPr>
            <a:spAutoFit/>
          </a:bodyPr>
          <a:lstStyle/>
          <a:p>
            <a:pPr>
              <a:defRPr/>
            </a:pPr>
            <a:r>
              <a:rPr lang="en-US" sz="1600" u="sng" dirty="0">
                <a:solidFill>
                  <a:srgbClr val="000000"/>
                </a:solidFill>
                <a:ea typeface="+mn-ea"/>
              </a:rPr>
              <a:t>Known as:</a:t>
            </a:r>
          </a:p>
          <a:p>
            <a:pPr marL="171450" indent="-171450">
              <a:buFontTx/>
              <a:buChar char="-"/>
              <a:defRPr/>
            </a:pPr>
            <a:r>
              <a:rPr lang="en-US" sz="1600" dirty="0">
                <a:solidFill>
                  <a:srgbClr val="000000"/>
                </a:solidFill>
                <a:ea typeface="+mn-ea"/>
              </a:rPr>
              <a:t>Label</a:t>
            </a:r>
          </a:p>
          <a:p>
            <a:pPr marL="171450" indent="-171450">
              <a:buFontTx/>
              <a:buChar char="-"/>
              <a:defRPr/>
            </a:pPr>
            <a:r>
              <a:rPr lang="en-US" sz="1600" dirty="0">
                <a:solidFill>
                  <a:srgbClr val="000000"/>
                </a:solidFill>
                <a:ea typeface="+mn-ea"/>
              </a:rPr>
              <a:t>Target variable</a:t>
            </a:r>
          </a:p>
          <a:p>
            <a:pPr marL="171450" indent="-171450">
              <a:buFontTx/>
              <a:buChar char="-"/>
              <a:defRPr/>
            </a:pPr>
            <a:r>
              <a:rPr lang="en-US" sz="1600" dirty="0">
                <a:solidFill>
                  <a:srgbClr val="000000"/>
                </a:solidFill>
                <a:ea typeface="+mn-ea"/>
              </a:rPr>
              <a:t>Dependent </a:t>
            </a:r>
            <a:r>
              <a:rPr lang="en-US" sz="1600" dirty="0" smtClean="0">
                <a:solidFill>
                  <a:srgbClr val="000000"/>
                </a:solidFill>
                <a:ea typeface="+mn-ea"/>
              </a:rPr>
              <a:t>variable</a:t>
            </a:r>
          </a:p>
          <a:p>
            <a:pPr>
              <a:defRPr/>
            </a:pPr>
            <a:endParaRPr lang="en-US" dirty="0" smtClean="0">
              <a:solidFill>
                <a:srgbClr val="000000"/>
              </a:solidFill>
              <a:ea typeface="+mn-ea"/>
            </a:endParaRPr>
          </a:p>
          <a:p>
            <a:pPr>
              <a:defRPr/>
            </a:pPr>
            <a:r>
              <a:rPr lang="en-US" dirty="0" smtClean="0">
                <a:solidFill>
                  <a:srgbClr val="000000"/>
                </a:solidFill>
                <a:ea typeface="+mn-ea"/>
              </a:rPr>
              <a:t>Can be Scale or Categorical</a:t>
            </a:r>
            <a:endParaRPr lang="en-US" sz="1600" dirty="0">
              <a:solidFill>
                <a:srgbClr val="000000"/>
              </a:solidFill>
              <a:ea typeface="+mn-ea"/>
            </a:endParaRPr>
          </a:p>
        </p:txBody>
      </p:sp>
      <p:sp>
        <p:nvSpPr>
          <p:cNvPr id="9" name="TextBox 8"/>
          <p:cNvSpPr txBox="1"/>
          <p:nvPr/>
        </p:nvSpPr>
        <p:spPr bwMode="auto">
          <a:xfrm>
            <a:off x="174625" y="1362075"/>
            <a:ext cx="2309813" cy="1323439"/>
          </a:xfrm>
          <a:prstGeom prst="rect">
            <a:avLst/>
          </a:prstGeom>
          <a:noFill/>
          <a:ln w="9525">
            <a:noFill/>
            <a:miter lim="800000"/>
            <a:headEnd/>
            <a:tailEnd/>
          </a:ln>
          <a:effectLst/>
        </p:spPr>
        <p:txBody>
          <a:bodyPr>
            <a:spAutoFit/>
          </a:bodyPr>
          <a:lstStyle/>
          <a:p>
            <a:pPr>
              <a:defRPr/>
            </a:pPr>
            <a:r>
              <a:rPr lang="en-US" sz="1600" u="sng" dirty="0">
                <a:solidFill>
                  <a:srgbClr val="000000"/>
                </a:solidFill>
                <a:ea typeface="+mn-ea"/>
              </a:rPr>
              <a:t>Known as:</a:t>
            </a:r>
          </a:p>
          <a:p>
            <a:pPr marL="171450" indent="-171450">
              <a:buFontTx/>
              <a:buChar char="-"/>
              <a:defRPr/>
            </a:pPr>
            <a:r>
              <a:rPr lang="en-US" sz="1600" dirty="0" smtClean="0">
                <a:solidFill>
                  <a:srgbClr val="000000"/>
                </a:solidFill>
                <a:ea typeface="+mn-ea"/>
              </a:rPr>
              <a:t>Attributes</a:t>
            </a:r>
          </a:p>
          <a:p>
            <a:pPr marL="171450" indent="-171450">
              <a:buFontTx/>
              <a:buChar char="-"/>
              <a:defRPr/>
            </a:pPr>
            <a:r>
              <a:rPr lang="en-US" dirty="0" smtClean="0">
                <a:solidFill>
                  <a:srgbClr val="000000"/>
                </a:solidFill>
                <a:ea typeface="+mn-ea"/>
              </a:rPr>
              <a:t>Features</a:t>
            </a:r>
            <a:endParaRPr lang="en-US" sz="1600" dirty="0">
              <a:solidFill>
                <a:srgbClr val="000000"/>
              </a:solidFill>
              <a:ea typeface="+mn-ea"/>
            </a:endParaRPr>
          </a:p>
          <a:p>
            <a:pPr marL="171450" indent="-171450">
              <a:buFontTx/>
              <a:buChar char="-"/>
              <a:defRPr/>
            </a:pPr>
            <a:r>
              <a:rPr lang="en-US" sz="1600" dirty="0">
                <a:solidFill>
                  <a:srgbClr val="000000"/>
                </a:solidFill>
                <a:ea typeface="+mn-ea"/>
              </a:rPr>
              <a:t>Predictor variables</a:t>
            </a:r>
          </a:p>
          <a:p>
            <a:pPr marL="171450" indent="-171450">
              <a:buFontTx/>
              <a:buChar char="-"/>
              <a:defRPr/>
            </a:pPr>
            <a:r>
              <a:rPr lang="en-US" sz="1600" dirty="0">
                <a:solidFill>
                  <a:srgbClr val="000000"/>
                </a:solidFill>
                <a:ea typeface="+mn-ea"/>
              </a:rPr>
              <a:t>Explanatory variables</a:t>
            </a:r>
          </a:p>
        </p:txBody>
      </p:sp>
      <p:sp>
        <p:nvSpPr>
          <p:cNvPr id="3" name="TextBox 2"/>
          <p:cNvSpPr txBox="1"/>
          <p:nvPr/>
        </p:nvSpPr>
        <p:spPr bwMode="auto">
          <a:xfrm>
            <a:off x="3089275" y="1522413"/>
            <a:ext cx="3125788" cy="246062"/>
          </a:xfrm>
          <a:prstGeom prst="rect">
            <a:avLst/>
          </a:prstGeom>
          <a:noFill/>
          <a:ln w="9525">
            <a:noFill/>
            <a:miter lim="800000"/>
            <a:headEnd/>
            <a:tailEnd/>
          </a:ln>
          <a:effectLst/>
        </p:spPr>
        <p:txBody>
          <a:bodyPr>
            <a:spAutoFit/>
          </a:bodyPr>
          <a:lstStyle/>
          <a:p>
            <a:pPr>
              <a:defRPr/>
            </a:pPr>
            <a:r>
              <a:rPr lang="en-US" sz="1000" dirty="0">
                <a:solidFill>
                  <a:srgbClr val="000000"/>
                </a:solidFill>
                <a:ea typeface="+mn-ea"/>
              </a:rPr>
              <a:t>a1     a2     a3     a4     a5     a6     a7     a8     a9     t</a:t>
            </a:r>
          </a:p>
        </p:txBody>
      </p:sp>
      <p:cxnSp>
        <p:nvCxnSpPr>
          <p:cNvPr id="15" name="Straight Arrow Connector 14"/>
          <p:cNvCxnSpPr/>
          <p:nvPr/>
        </p:nvCxnSpPr>
        <p:spPr bwMode="auto">
          <a:xfrm flipH="1" flipV="1">
            <a:off x="6113463" y="2000250"/>
            <a:ext cx="1296987" cy="998538"/>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Straight Arrow Connector 19"/>
          <p:cNvCxnSpPr>
            <a:stCxn id="9" idx="3"/>
          </p:cNvCxnSpPr>
          <p:nvPr/>
        </p:nvCxnSpPr>
        <p:spPr bwMode="auto">
          <a:xfrm flipV="1">
            <a:off x="2484438" y="1700213"/>
            <a:ext cx="431800" cy="32358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2" name="TextBox 21"/>
          <p:cNvSpPr txBox="1"/>
          <p:nvPr/>
        </p:nvSpPr>
        <p:spPr bwMode="auto">
          <a:xfrm>
            <a:off x="174625" y="2924175"/>
            <a:ext cx="2914650" cy="3540125"/>
          </a:xfrm>
          <a:prstGeom prst="rect">
            <a:avLst/>
          </a:prstGeom>
          <a:noFill/>
          <a:ln w="9525">
            <a:noFill/>
            <a:miter lim="800000"/>
            <a:headEnd/>
            <a:tailEnd/>
          </a:ln>
          <a:effectLst/>
        </p:spPr>
        <p:txBody>
          <a:bodyPr>
            <a:spAutoFit/>
          </a:bodyPr>
          <a:lstStyle/>
          <a:p>
            <a:pPr>
              <a:defRPr/>
            </a:pPr>
            <a:r>
              <a:rPr lang="en-US" sz="1600" u="sng" dirty="0">
                <a:solidFill>
                  <a:srgbClr val="000000"/>
                </a:solidFill>
                <a:ea typeface="+mn-ea"/>
              </a:rPr>
              <a:t>Scale variables:</a:t>
            </a:r>
          </a:p>
          <a:p>
            <a:pPr marL="171450" indent="-171450">
              <a:buFontTx/>
              <a:buChar char="-"/>
              <a:defRPr/>
            </a:pPr>
            <a:r>
              <a:rPr lang="en-US" sz="1600" dirty="0">
                <a:solidFill>
                  <a:srgbClr val="000000"/>
                </a:solidFill>
                <a:ea typeface="+mn-ea"/>
              </a:rPr>
              <a:t>Continuous variables, which can be measured on an interval scale or ratio scale</a:t>
            </a:r>
          </a:p>
          <a:p>
            <a:pPr marL="171450" indent="-171450">
              <a:buFontTx/>
              <a:buChar char="-"/>
              <a:defRPr/>
            </a:pPr>
            <a:r>
              <a:rPr lang="en-US" sz="1600" dirty="0">
                <a:solidFill>
                  <a:srgbClr val="000000"/>
                </a:solidFill>
                <a:ea typeface="+mn-ea"/>
              </a:rPr>
              <a:t>‘Weight’, ‘Temperature’, ‘Salary’, etc…</a:t>
            </a:r>
            <a:br>
              <a:rPr lang="en-US" sz="1600" dirty="0">
                <a:solidFill>
                  <a:srgbClr val="000000"/>
                </a:solidFill>
                <a:ea typeface="+mn-ea"/>
              </a:rPr>
            </a:br>
            <a:endParaRPr lang="en-US" sz="1600" dirty="0">
              <a:solidFill>
                <a:srgbClr val="000000"/>
              </a:solidFill>
              <a:ea typeface="+mn-ea"/>
            </a:endParaRPr>
          </a:p>
          <a:p>
            <a:pPr>
              <a:defRPr/>
            </a:pPr>
            <a:r>
              <a:rPr lang="en-US" sz="1600" u="sng" dirty="0">
                <a:solidFill>
                  <a:srgbClr val="000000"/>
                </a:solidFill>
                <a:ea typeface="+mn-ea"/>
              </a:rPr>
              <a:t>Categorical variables:</a:t>
            </a:r>
          </a:p>
          <a:p>
            <a:pPr marL="171450" indent="-171450">
              <a:buFontTx/>
              <a:buChar char="-"/>
              <a:defRPr/>
            </a:pPr>
            <a:r>
              <a:rPr lang="en-US" sz="1600" dirty="0">
                <a:solidFill>
                  <a:srgbClr val="000000"/>
                </a:solidFill>
                <a:ea typeface="+mn-ea"/>
              </a:rPr>
              <a:t>Data with a limited number of distinct values or categories (nominal or ordinal)</a:t>
            </a:r>
          </a:p>
          <a:p>
            <a:pPr marL="171450" indent="-171450">
              <a:buFontTx/>
              <a:buChar char="-"/>
              <a:defRPr/>
            </a:pPr>
            <a:r>
              <a:rPr lang="en-US" sz="1600" dirty="0">
                <a:solidFill>
                  <a:srgbClr val="000000"/>
                </a:solidFill>
                <a:ea typeface="+mn-ea"/>
              </a:rPr>
              <a:t>‘Hair color’, ‘Gender’, ‘Grape varieties’, etc…</a:t>
            </a:r>
          </a:p>
        </p:txBody>
      </p:sp>
      <p:cxnSp>
        <p:nvCxnSpPr>
          <p:cNvPr id="24" name="Straight Arrow Connector 23"/>
          <p:cNvCxnSpPr/>
          <p:nvPr/>
        </p:nvCxnSpPr>
        <p:spPr bwMode="auto">
          <a:xfrm flipV="1">
            <a:off x="2700338" y="3573463"/>
            <a:ext cx="1757362" cy="79216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385142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p>
          <a:p>
            <a:pPr lvl="1">
              <a:spcBef>
                <a:spcPts val="84"/>
              </a:spcBef>
              <a:spcAft>
                <a:spcPts val="168"/>
              </a:spcAft>
            </a:pPr>
            <a:r>
              <a:rPr lang="en-US" dirty="0" smtClean="0"/>
              <a:t>Data is randomly </a:t>
            </a:r>
            <a:r>
              <a:rPr lang="en-US" dirty="0"/>
              <a:t>split </a:t>
            </a:r>
            <a:r>
              <a:rPr lang="en-US" dirty="0" smtClean="0"/>
              <a:t>into training, testing, and/or validation sets (mutually </a:t>
            </a:r>
            <a:r>
              <a:rPr lang="en-US" dirty="0"/>
              <a:t>exclusive </a:t>
            </a:r>
            <a:r>
              <a:rPr lang="en-US" dirty="0" smtClean="0"/>
              <a:t>records)</a:t>
            </a:r>
            <a:endParaRPr lang="en-US" dirty="0"/>
          </a:p>
          <a:p>
            <a:pPr>
              <a:spcBef>
                <a:spcPts val="84"/>
              </a:spcBef>
              <a:spcAft>
                <a:spcPts val="168"/>
              </a:spcAft>
            </a:pPr>
            <a:r>
              <a:rPr lang="en-US" dirty="0"/>
              <a:t>Why?</a:t>
            </a:r>
          </a:p>
          <a:p>
            <a:pPr lvl="1">
              <a:spcBef>
                <a:spcPts val="84"/>
              </a:spcBef>
              <a:spcAft>
                <a:spcPts val="168"/>
              </a:spcAft>
            </a:pPr>
            <a:r>
              <a:rPr lang="en-US" dirty="0"/>
              <a:t>Training set </a:t>
            </a:r>
            <a:endParaRPr lang="en-US" dirty="0" smtClean="0"/>
          </a:p>
          <a:p>
            <a:pPr lvl="2">
              <a:spcBef>
                <a:spcPts val="84"/>
              </a:spcBef>
              <a:spcAft>
                <a:spcPts val="168"/>
              </a:spcAft>
            </a:pPr>
            <a:r>
              <a:rPr lang="en-US" dirty="0"/>
              <a:t>B</a:t>
            </a:r>
            <a:r>
              <a:rPr lang="en-US" dirty="0" smtClean="0"/>
              <a:t>uild </a:t>
            </a:r>
            <a:r>
              <a:rPr lang="en-US" dirty="0"/>
              <a:t>the model </a:t>
            </a:r>
            <a:endParaRPr lang="en-US" dirty="0" smtClean="0"/>
          </a:p>
          <a:p>
            <a:pPr lvl="2">
              <a:spcBef>
                <a:spcPts val="84"/>
              </a:spcBef>
              <a:spcAft>
                <a:spcPts val="168"/>
              </a:spcAft>
            </a:pPr>
            <a:r>
              <a:rPr lang="en-US" dirty="0" smtClean="0"/>
              <a:t>Tune the parameters </a:t>
            </a:r>
            <a:endParaRPr lang="en-US" dirty="0"/>
          </a:p>
          <a:p>
            <a:pPr lvl="1">
              <a:spcBef>
                <a:spcPts val="84"/>
              </a:spcBef>
              <a:spcAft>
                <a:spcPts val="168"/>
              </a:spcAft>
            </a:pPr>
            <a:r>
              <a:rPr lang="en-US" dirty="0"/>
              <a:t>Testing set </a:t>
            </a:r>
            <a:r>
              <a:rPr lang="en-US" dirty="0" smtClean="0">
                <a:sym typeface="Wingdings" pitchFamily="2" charset="2"/>
              </a:rPr>
              <a:t> </a:t>
            </a:r>
            <a:endParaRPr lang="en-US" dirty="0"/>
          </a:p>
          <a:p>
            <a:pPr lvl="2">
              <a:spcBef>
                <a:spcPts val="84"/>
              </a:spcBef>
              <a:spcAft>
                <a:spcPts val="168"/>
              </a:spcAft>
            </a:pPr>
            <a:r>
              <a:rPr lang="en-US" dirty="0"/>
              <a:t>Assess model quality during </a:t>
            </a:r>
            <a:r>
              <a:rPr lang="en-US" dirty="0" smtClean="0"/>
              <a:t>training/tuning </a:t>
            </a:r>
            <a:r>
              <a:rPr lang="en-US" dirty="0"/>
              <a:t>process</a:t>
            </a:r>
          </a:p>
          <a:p>
            <a:pPr lvl="2">
              <a:spcBef>
                <a:spcPts val="84"/>
              </a:spcBef>
              <a:spcAft>
                <a:spcPts val="168"/>
              </a:spcAft>
            </a:pPr>
            <a:r>
              <a:rPr lang="en-US" dirty="0"/>
              <a:t>Avoid overfitting the model to the training set</a:t>
            </a:r>
          </a:p>
          <a:p>
            <a:pPr lvl="1">
              <a:spcBef>
                <a:spcPts val="84"/>
              </a:spcBef>
              <a:spcAft>
                <a:spcPts val="168"/>
              </a:spcAft>
            </a:pPr>
            <a:r>
              <a:rPr lang="en-US" dirty="0"/>
              <a:t>Validation set </a:t>
            </a:r>
            <a:endParaRPr lang="en-US" dirty="0" smtClean="0"/>
          </a:p>
          <a:p>
            <a:pPr lvl="2">
              <a:spcBef>
                <a:spcPts val="84"/>
              </a:spcBef>
              <a:spcAft>
                <a:spcPts val="168"/>
              </a:spcAft>
            </a:pPr>
            <a:r>
              <a:rPr lang="en-US" dirty="0" smtClean="0">
                <a:sym typeface="Wingdings" pitchFamily="2" charset="2"/>
              </a:rPr>
              <a:t>Estimate accuracy or error rate of model after tuning </a:t>
            </a:r>
          </a:p>
          <a:p>
            <a:pPr lvl="2">
              <a:spcBef>
                <a:spcPts val="84"/>
              </a:spcBef>
              <a:spcAft>
                <a:spcPts val="168"/>
              </a:spcAft>
            </a:pPr>
            <a:r>
              <a:rPr lang="en-US" dirty="0" smtClean="0">
                <a:sym typeface="Wingdings" pitchFamily="2" charset="2"/>
              </a:rPr>
              <a:t>Used to compare multiple models </a:t>
            </a:r>
            <a:endParaRPr lang="en-US" dirty="0"/>
          </a:p>
          <a:p>
            <a:pPr marL="633413" lvl="2" indent="0">
              <a:spcBef>
                <a:spcPts val="84"/>
              </a:spcBef>
              <a:spcAft>
                <a:spcPts val="168"/>
              </a:spcAft>
              <a:buNone/>
            </a:pPr>
            <a:endParaRPr lang="en-US" sz="1800" dirty="0">
              <a:solidFill>
                <a:schemeClr val="tx1"/>
              </a:solidFill>
            </a:endParaRPr>
          </a:p>
        </p:txBody>
      </p:sp>
    </p:spTree>
    <p:extLst>
      <p:ext uri="{BB962C8B-B14F-4D97-AF65-F5344CB8AC3E}">
        <p14:creationId xmlns:p14="http://schemas.microsoft.com/office/powerpoint/2010/main" val="131284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Spark ML</a:t>
            </a:r>
          </a:p>
        </p:txBody>
      </p:sp>
      <p:sp>
        <p:nvSpPr>
          <p:cNvPr id="5" name="Content Placeholder 2"/>
          <p:cNvSpPr>
            <a:spLocks noGrp="1"/>
          </p:cNvSpPr>
          <p:nvPr>
            <p:ph idx="1"/>
          </p:nvPr>
        </p:nvSpPr>
        <p:spPr>
          <a:xfrm>
            <a:off x="266700" y="1270000"/>
            <a:ext cx="8542338" cy="5099050"/>
          </a:xfrm>
        </p:spPr>
        <p:txBody>
          <a:bodyPr/>
          <a:lstStyle/>
          <a:p>
            <a:r>
              <a:rPr lang="en-US" altLang="en-US" dirty="0"/>
              <a:t>Spark ML is Spark’s machine learning (ML) library</a:t>
            </a:r>
          </a:p>
          <a:p>
            <a:pPr marL="0" indent="0">
              <a:buNone/>
            </a:pPr>
            <a:endParaRPr lang="en-US" altLang="en-US" b="0" dirty="0"/>
          </a:p>
          <a:p>
            <a:r>
              <a:rPr lang="en-US" altLang="en-US" dirty="0" smtClean="0"/>
              <a:t>Goal </a:t>
            </a:r>
            <a:r>
              <a:rPr lang="en-US" altLang="en-US" dirty="0"/>
              <a:t>is to make </a:t>
            </a:r>
            <a:r>
              <a:rPr lang="en-US" altLang="en-US" dirty="0" smtClean="0"/>
              <a:t>machine </a:t>
            </a:r>
            <a:r>
              <a:rPr lang="en-US" altLang="en-US" dirty="0"/>
              <a:t>learning scalable and easy</a:t>
            </a:r>
          </a:p>
          <a:p>
            <a:pPr lvl="1"/>
            <a:r>
              <a:rPr lang="en-US" altLang="en-US" dirty="0" smtClean="0"/>
              <a:t>No need to understand the detailed math!</a:t>
            </a:r>
            <a:endParaRPr lang="en-US" altLang="en-US" b="0" dirty="0"/>
          </a:p>
          <a:p>
            <a:endParaRPr lang="en-US" altLang="en-US" b="0" dirty="0" smtClean="0"/>
          </a:p>
          <a:p>
            <a:r>
              <a:rPr lang="en-US" altLang="en-US" dirty="0" smtClean="0"/>
              <a:t>Divides </a:t>
            </a:r>
            <a:r>
              <a:rPr lang="en-US" altLang="en-US" dirty="0"/>
              <a:t>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a:t>
            </a:r>
            <a:r>
              <a:rPr lang="en-US" altLang="en-US" dirty="0" smtClean="0"/>
              <a:t>pipelines</a:t>
            </a:r>
          </a:p>
          <a:p>
            <a:pPr lvl="1"/>
            <a:r>
              <a:rPr lang="en-US" altLang="en-US" dirty="0" smtClean="0"/>
              <a:t>A </a:t>
            </a:r>
            <a:r>
              <a:rPr lang="en-US" altLang="en-US" u="sng" dirty="0" smtClean="0"/>
              <a:t>pipeline</a:t>
            </a:r>
            <a:r>
              <a:rPr lang="en-US" altLang="en-US" dirty="0" smtClean="0"/>
              <a:t> is a series of stages where each stage either transforms data or runs through a machine learning algorithm.</a:t>
            </a:r>
          </a:p>
          <a:p>
            <a:pPr marL="290513" lvl="1" indent="0">
              <a:buNone/>
            </a:pPr>
            <a:endParaRPr lang="en-US" altLang="en-US" b="0" dirty="0"/>
          </a:p>
          <a:p>
            <a:r>
              <a:rPr lang="en-US" altLang="en-US" dirty="0"/>
              <a:t>Using spark.ml is recommended because with </a:t>
            </a:r>
            <a:r>
              <a:rPr lang="en-US" altLang="en-US" dirty="0" err="1"/>
              <a:t>DataFrames</a:t>
            </a:r>
            <a:r>
              <a:rPr lang="en-US" altLang="en-US" dirty="0"/>
              <a:t> the API is more versatile and flexible</a:t>
            </a:r>
          </a:p>
          <a:p>
            <a:pPr lvl="1"/>
            <a:r>
              <a:rPr lang="en-US" altLang="en-US" dirty="0" err="1"/>
              <a:t>spark.mllib</a:t>
            </a:r>
            <a:r>
              <a:rPr lang="en-US" altLang="en-US" dirty="0"/>
              <a:t> will continue to be supported</a:t>
            </a:r>
          </a:p>
        </p:txBody>
      </p:sp>
    </p:spTree>
    <p:extLst>
      <p:ext uri="{BB962C8B-B14F-4D97-AF65-F5344CB8AC3E}">
        <p14:creationId xmlns:p14="http://schemas.microsoft.com/office/powerpoint/2010/main" val="2722485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Spark ML Pipeline Terminology</a:t>
            </a:r>
          </a:p>
        </p:txBody>
      </p:sp>
      <p:sp>
        <p:nvSpPr>
          <p:cNvPr id="5" name="Rectangle 1"/>
          <p:cNvSpPr>
            <a:spLocks noGrp="1" noChangeArrowheads="1"/>
          </p:cNvSpPr>
          <p:nvPr>
            <p:ph idx="1"/>
          </p:nvPr>
        </p:nvSpPr>
        <p:spPr bwMode="auto">
          <a:xfrm>
            <a:off x="165101" y="1127292"/>
            <a:ext cx="8640572"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b="0" dirty="0"/>
              <a:t>Spark ML standardizes APIs for machine learning algorithms to make it easier to combine multiple algorithms into a single pipeline, or workflow</a:t>
            </a:r>
          </a:p>
          <a:p>
            <a:pPr marL="0" indent="0">
              <a:buClrTx/>
              <a:buNone/>
            </a:pPr>
            <a:endParaRPr lang="en-US" altLang="en-US" b="0" dirty="0">
              <a:hlinkClick r:id="rId2"/>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hlinkClick r:id="rId2"/>
              </a:rPr>
              <a:t>DataFrame</a:t>
            </a:r>
            <a:r>
              <a:rPr kumimoji="0" lang="en-US" altLang="en-US" b="0" i="0" u="none" strike="noStrike" cap="none" normalizeH="0" baseline="0" dirty="0">
                <a:ln>
                  <a:noFill/>
                </a:ln>
                <a:solidFill>
                  <a:schemeClr val="tx1"/>
                </a:solidFill>
                <a:effectLst/>
              </a:rPr>
              <a:t>: Spark ML uses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from Spark SQL as an ML dataset, which can hold a variety of data types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Transformer</a:t>
            </a:r>
            <a:r>
              <a:rPr kumimoji="0" lang="en-US" altLang="en-US" b="0" i="0" u="none" strike="noStrike" cap="none" normalizeH="0" baseline="0" dirty="0">
                <a:ln>
                  <a:noFill/>
                </a:ln>
                <a:solidFill>
                  <a:schemeClr val="tx1"/>
                </a:solidFill>
                <a:effectLst/>
              </a:rPr>
              <a:t>: A Transformer is an algorithm which can transform one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into another </a:t>
            </a:r>
            <a:r>
              <a:rPr kumimoji="0" lang="en-US" altLang="en-US" b="0" i="0" u="none" strike="noStrike" cap="none" normalizeH="0" baseline="0" dirty="0" err="1">
                <a:ln>
                  <a:noFill/>
                </a:ln>
                <a:solidFill>
                  <a:schemeClr val="tx1"/>
                </a:solidFill>
                <a:effectLst/>
              </a:rPr>
              <a:t>DataFrame</a:t>
            </a: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lang="en-US" altLang="en-US" b="0" dirty="0">
              <a:hlinkClick r:id="rId3"/>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3"/>
              </a:rPr>
              <a:t>Estimator</a:t>
            </a:r>
            <a:r>
              <a:rPr kumimoji="0" lang="en-US" altLang="en-US" b="0" i="0" u="none" strike="noStrike" cap="none" normalizeH="0" baseline="0" dirty="0">
                <a:ln>
                  <a:noFill/>
                </a:ln>
                <a:solidFill>
                  <a:schemeClr val="tx1"/>
                </a:solidFill>
                <a:effectLst/>
              </a:rPr>
              <a:t>: An Estimator is an algorithm which can be fit on a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to produce a Transformer </a:t>
            </a:r>
          </a:p>
          <a:p>
            <a:pPr marR="0" lvl="0" algn="l" defTabSz="914400" rtl="0" eaLnBrk="0" fontAlgn="base" latinLnBrk="0" hangingPunct="0">
              <a:lnSpc>
                <a:spcPct val="100000"/>
              </a:lnSpc>
              <a:spcBef>
                <a:spcPct val="0"/>
              </a:spcBef>
              <a:spcAft>
                <a:spcPct val="0"/>
              </a:spcAft>
              <a:buClrTx/>
              <a:buSzTx/>
              <a:tabLst/>
            </a:pPr>
            <a:endParaRPr lang="en-US" altLang="en-US" b="0" dirty="0">
              <a:hlinkClick r:id="rId4"/>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4"/>
              </a:rPr>
              <a:t>Pipeline</a:t>
            </a:r>
            <a:r>
              <a:rPr kumimoji="0" lang="en-US" altLang="en-US" b="0" i="0" u="none" strike="noStrike" cap="none" normalizeH="0" baseline="0" dirty="0">
                <a:ln>
                  <a:noFill/>
                </a:ln>
                <a:solidFill>
                  <a:schemeClr val="tx1"/>
                </a:solidFill>
                <a:effectLst/>
              </a:rPr>
              <a:t>: A Pipeline chains multiple Transformers and Estimators together </a:t>
            </a:r>
            <a:r>
              <a:rPr kumimoji="0" lang="en-US" altLang="en-US" b="0" i="0" u="none" strike="noStrike" cap="none" normalizeH="0" baseline="0" dirty="0" smtClean="0">
                <a:ln>
                  <a:noFill/>
                </a:ln>
                <a:solidFill>
                  <a:schemeClr val="tx1"/>
                </a:solidFill>
                <a:effectLst/>
              </a:rPr>
              <a:t>in a sequence to </a:t>
            </a:r>
            <a:r>
              <a:rPr kumimoji="0" lang="en-US" altLang="en-US" b="0" i="0" u="none" strike="noStrike" cap="none" normalizeH="0" baseline="0" dirty="0">
                <a:ln>
                  <a:noFill/>
                </a:ln>
                <a:solidFill>
                  <a:schemeClr val="tx1"/>
                </a:solidFill>
                <a:effectLst/>
              </a:rPr>
              <a:t>specify an ML workflow</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Parameter</a:t>
            </a:r>
            <a:r>
              <a:rPr kumimoji="0" lang="en-US" altLang="en-US" b="0" i="0" u="none" strike="noStrike" cap="none" normalizeH="0" baseline="0" dirty="0">
                <a:ln>
                  <a:noFill/>
                </a:ln>
                <a:solidFill>
                  <a:schemeClr val="tx1"/>
                </a:solidFill>
                <a:effectLst/>
              </a:rPr>
              <a:t>: All Transformers and Estimators share a common API for specifying parameters</a:t>
            </a:r>
          </a:p>
        </p:txBody>
      </p:sp>
    </p:spTree>
    <p:extLst>
      <p:ext uri="{BB962C8B-B14F-4D97-AF65-F5344CB8AC3E}">
        <p14:creationId xmlns:p14="http://schemas.microsoft.com/office/powerpoint/2010/main" val="219479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50" y="300990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76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What is Machine Learning?</a:t>
            </a:r>
          </a:p>
        </p:txBody>
      </p:sp>
      <p:sp>
        <p:nvSpPr>
          <p:cNvPr id="5" name="Content Placeholder 2"/>
          <p:cNvSpPr>
            <a:spLocks noGrp="1"/>
          </p:cNvSpPr>
          <p:nvPr>
            <p:ph idx="1"/>
          </p:nvPr>
        </p:nvSpPr>
        <p:spPr>
          <a:xfrm>
            <a:off x="165100" y="1339533"/>
            <a:ext cx="8805863" cy="5167312"/>
          </a:xfrm>
        </p:spPr>
        <p:txBody>
          <a:bodyPr/>
          <a:lstStyle/>
          <a:p>
            <a:pPr marL="0" indent="0">
              <a:buNone/>
            </a:pPr>
            <a:r>
              <a:rPr lang="en-US" dirty="0" smtClean="0"/>
              <a:t>“The ability of a computer to learn without being explicitly programmed” </a:t>
            </a:r>
          </a:p>
          <a:p>
            <a:pPr marL="0" indent="0">
              <a:buNone/>
            </a:pPr>
            <a:r>
              <a:rPr lang="en-US" dirty="0"/>
              <a:t>	</a:t>
            </a:r>
            <a:r>
              <a:rPr lang="en-US" dirty="0" smtClean="0"/>
              <a:t> </a:t>
            </a:r>
            <a:r>
              <a:rPr lang="en-US" dirty="0" smtClean="0">
                <a:hlinkClick r:id="rId3" tooltip="Arthur Samuel"/>
              </a:rPr>
              <a:t>Arthur Samuel</a:t>
            </a:r>
            <a:r>
              <a:rPr lang="en-US" dirty="0" smtClean="0"/>
              <a:t> </a:t>
            </a:r>
            <a:r>
              <a:rPr lang="mr-IN" dirty="0" smtClean="0"/>
              <a:t>–</a:t>
            </a:r>
            <a:r>
              <a:rPr lang="en-US" dirty="0" smtClean="0"/>
              <a:t> </a:t>
            </a:r>
            <a:r>
              <a:rPr lang="en-US" dirty="0" err="1" smtClean="0"/>
              <a:t>IBM’er</a:t>
            </a:r>
            <a:r>
              <a:rPr lang="en-US" dirty="0" smtClean="0"/>
              <a:t> and Stanford Professor </a:t>
            </a:r>
            <a:r>
              <a:rPr lang="en-US" dirty="0"/>
              <a:t>in </a:t>
            </a:r>
            <a:r>
              <a:rPr lang="en-US" dirty="0" smtClean="0"/>
              <a:t>1959</a:t>
            </a:r>
          </a:p>
          <a:p>
            <a:pPr marL="0" indent="0">
              <a:buNone/>
            </a:pPr>
            <a:endParaRPr lang="en-US" dirty="0"/>
          </a:p>
          <a:p>
            <a:pPr marL="0" indent="0">
              <a:buNone/>
            </a:pPr>
            <a:r>
              <a:rPr lang="en-US" dirty="0" smtClean="0"/>
              <a:t>“Systems that can learn from data”</a:t>
            </a:r>
          </a:p>
          <a:p>
            <a:pPr marL="0" indent="0">
              <a:buNone/>
            </a:pPr>
            <a:endParaRPr lang="en-US" dirty="0"/>
          </a:p>
          <a:p>
            <a:pPr marL="0" indent="0">
              <a:buNone/>
            </a:pPr>
            <a:r>
              <a:rPr lang="en-US" dirty="0" smtClean="0"/>
              <a:t>“A computer program is said to learn from experience E with respect to some class of tasks T and performance measure P, if its performance at tasks in T, as measured by P, improves with experience E.”</a:t>
            </a:r>
          </a:p>
          <a:p>
            <a:pPr marL="0" indent="0">
              <a:buNone/>
            </a:pPr>
            <a:r>
              <a:rPr lang="en-US" dirty="0"/>
              <a:t>	</a:t>
            </a:r>
            <a:r>
              <a:rPr lang="en-US" dirty="0" smtClean="0"/>
              <a:t>Tom Mitchell</a:t>
            </a:r>
          </a:p>
          <a:p>
            <a:pPr marL="0" indent="0">
              <a:buNone/>
            </a:pPr>
            <a:endParaRPr lang="en-US" dirty="0"/>
          </a:p>
        </p:txBody>
      </p:sp>
    </p:spTree>
    <p:extLst>
      <p:ext uri="{BB962C8B-B14F-4D97-AF65-F5344CB8AC3E}">
        <p14:creationId xmlns:p14="http://schemas.microsoft.com/office/powerpoint/2010/main" val="3025042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Is Machine Learning a form of Artificial Intelligence?</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835" y="1177290"/>
            <a:ext cx="8559789" cy="5444976"/>
          </a:xfrm>
        </p:spPr>
      </p:pic>
    </p:spTree>
    <p:extLst>
      <p:ext uri="{BB962C8B-B14F-4D97-AF65-F5344CB8AC3E}">
        <p14:creationId xmlns:p14="http://schemas.microsoft.com/office/powerpoint/2010/main" val="142905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pic>
        <p:nvPicPr>
          <p:cNvPr id="4" name="Content Placeholder 3"/>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512416" y="1291590"/>
            <a:ext cx="8174383" cy="5222912"/>
          </a:xfrm>
        </p:spPr>
      </p:pic>
    </p:spTree>
    <p:extLst>
      <p:ext uri="{BB962C8B-B14F-4D97-AF65-F5344CB8AC3E}">
        <p14:creationId xmlns:p14="http://schemas.microsoft.com/office/powerpoint/2010/main" val="132382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Categories of Machine Learning</a:t>
            </a:r>
          </a:p>
        </p:txBody>
      </p:sp>
      <p:sp>
        <p:nvSpPr>
          <p:cNvPr id="6" name="Content Placeholder 2"/>
          <p:cNvSpPr>
            <a:spLocks noGrp="1"/>
          </p:cNvSpPr>
          <p:nvPr>
            <p:ph idx="1"/>
          </p:nvPr>
        </p:nvSpPr>
        <p:spPr>
          <a:xfrm>
            <a:off x="165100" y="1236663"/>
            <a:ext cx="8805863" cy="4009707"/>
          </a:xfrm>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a:t>
            </a:r>
            <a:r>
              <a:rPr lang="en-US" dirty="0" smtClean="0"/>
              <a:t>outcomes (labels) </a:t>
            </a:r>
            <a:endParaRPr lang="en-US" dirty="0"/>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a:t>
            </a:r>
            <a:r>
              <a:rPr lang="en-US" dirty="0" smtClean="0"/>
              <a:t>input</a:t>
            </a: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2587193" y="4354830"/>
            <a:ext cx="3892800" cy="2299838"/>
          </a:xfrm>
          <a:prstGeom prst="rect">
            <a:avLst/>
          </a:prstGeom>
        </p:spPr>
      </p:pic>
    </p:spTree>
    <p:extLst>
      <p:ext uri="{BB962C8B-B14F-4D97-AF65-F5344CB8AC3E}">
        <p14:creationId xmlns:p14="http://schemas.microsoft.com/office/powerpoint/2010/main" val="692473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3018577737"/>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rgbClr val="FF0000"/>
                          </a:solidFill>
                        </a:rPr>
                        <a:t>Logistic Regression</a:t>
                      </a:r>
                      <a:r>
                        <a:rPr lang="en-US" sz="1400" baseline="0" dirty="0">
                          <a:solidFill>
                            <a:srgbClr val="7F7F7F"/>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smtClean="0">
                          <a:solidFill>
                            <a:srgbClr val="7F7F7F"/>
                          </a:solidFill>
                        </a:rPr>
                        <a:t>Regression</a:t>
                      </a:r>
                    </a:p>
                    <a:p>
                      <a:pPr marL="627063" lvl="1"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Linear</a:t>
                      </a:r>
                    </a:p>
                    <a:p>
                      <a:pPr marL="627063" lvl="1"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Ridge</a:t>
                      </a:r>
                      <a:endParaRPr lang="en-US" sz="1400" baseline="0" dirty="0">
                        <a:solidFill>
                          <a:srgbClr val="7F7F7F"/>
                        </a:solidFill>
                      </a:endParaRPr>
                    </a:p>
                    <a:p>
                      <a:pPr marL="627063" lvl="1"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Lasso</a:t>
                      </a:r>
                      <a:endParaRPr lang="en-US" sz="1400" baseline="0" dirty="0">
                        <a:solidFill>
                          <a:srgbClr val="7F7F7F"/>
                        </a:solidFill>
                      </a:endParaRP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a:t>
                      </a:r>
                      <a:r>
                        <a:rPr kumimoji="0" lang="en-US" sz="1400" b="1" i="0" u="none" strike="noStrike" kern="1200" cap="none" spc="0" normalizeH="0" baseline="0" noProof="0" dirty="0" smtClean="0">
                          <a:ln>
                            <a:noFill/>
                          </a:ln>
                          <a:solidFill>
                            <a:srgbClr val="7F7F7F"/>
                          </a:solidFill>
                          <a:effectLst/>
                          <a:uLnTx/>
                          <a:uFillTx/>
                          <a:latin typeface="+mn-lt"/>
                          <a:ea typeface="+mn-ea"/>
                          <a:cs typeface="+mn-cs"/>
                        </a:rPr>
                        <a:t>Trees</a:t>
                      </a:r>
                    </a:p>
                    <a:p>
                      <a:pPr marL="627063"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smtClean="0">
                          <a:ln>
                            <a:noFill/>
                          </a:ln>
                          <a:solidFill>
                            <a:srgbClr val="7F7F7F"/>
                          </a:solidFill>
                          <a:effectLst/>
                          <a:uLnTx/>
                          <a:uFillTx/>
                          <a:latin typeface="+mn-lt"/>
                          <a:ea typeface="+mn-ea"/>
                          <a:cs typeface="+mn-cs"/>
                        </a:rPr>
                        <a:t>Random Forest</a:t>
                      </a:r>
                    </a:p>
                    <a:p>
                      <a:pPr marL="627063"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smtClean="0">
                          <a:ln>
                            <a:noFill/>
                          </a:ln>
                          <a:solidFill>
                            <a:srgbClr val="7F7F7F"/>
                          </a:solidFill>
                          <a:effectLst/>
                          <a:uLnTx/>
                          <a:uFillTx/>
                          <a:latin typeface="+mn-lt"/>
                          <a:ea typeface="+mn-ea"/>
                          <a:cs typeface="+mn-cs"/>
                        </a:rPr>
                        <a:t>Gradient </a:t>
                      </a:r>
                      <a:r>
                        <a:rPr kumimoji="0" lang="en-US" sz="1400" b="0" i="0" u="none" strike="noStrike" kern="1200" cap="none" spc="0" normalizeH="0" baseline="0" noProof="0" dirty="0">
                          <a:ln>
                            <a:noFill/>
                          </a:ln>
                          <a:solidFill>
                            <a:srgbClr val="7F7F7F"/>
                          </a:solidFill>
                          <a:effectLst/>
                          <a:uLnTx/>
                          <a:uFillTx/>
                          <a:latin typeface="+mn-lt"/>
                          <a:ea typeface="+mn-ea"/>
                          <a:cs typeface="+mn-cs"/>
                        </a:rPr>
                        <a:t>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smtClean="0">
                          <a:solidFill>
                            <a:srgbClr val="7F7F7F"/>
                          </a:solidFill>
                        </a:rPr>
                        <a:t>Clustering</a:t>
                      </a:r>
                    </a:p>
                    <a:p>
                      <a:pPr marL="630936" marR="0" lvl="1"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smtClean="0">
                          <a:solidFill>
                            <a:srgbClr val="7F7F7F"/>
                          </a:solidFill>
                        </a:rPr>
                        <a:t>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smtClean="0">
                          <a:solidFill>
                            <a:srgbClr val="7F7F7F"/>
                          </a:solidFill>
                        </a:rPr>
                        <a:t>Clustering</a:t>
                      </a:r>
                    </a:p>
                    <a:p>
                      <a:pPr marL="627063" lvl="1"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smtClean="0">
                          <a:solidFill>
                            <a:srgbClr val="7F7F7F"/>
                          </a:solidFill>
                        </a:rPr>
                        <a:t>k-means</a:t>
                      </a:r>
                      <a:endParaRPr lang="en-US" sz="1400" dirty="0">
                        <a:solidFill>
                          <a:srgbClr val="7F7F7F"/>
                        </a:solidFill>
                      </a:endParaRPr>
                    </a:p>
                    <a:p>
                      <a:pPr marL="627063" lvl="1"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Gaussian </a:t>
                      </a:r>
                      <a:r>
                        <a:rPr lang="en-US" sz="1400" baseline="0" dirty="0">
                          <a:solidFill>
                            <a:srgbClr val="7F7F7F"/>
                          </a:solidFill>
                        </a:rPr>
                        <a:t>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a:t>
                      </a:r>
                      <a:r>
                        <a:rPr lang="en-US" sz="1400" baseline="0" dirty="0" smtClean="0">
                          <a:solidFill>
                            <a:srgbClr val="7F7F7F"/>
                          </a:solidFill>
                        </a:rPr>
                        <a:t>Reduction</a:t>
                      </a:r>
                    </a:p>
                    <a:p>
                      <a:pPr marL="627063" lvl="1"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PCA</a:t>
                      </a:r>
                      <a:endParaRPr lang="en-US" sz="1400" baseline="0" dirty="0">
                        <a:solidFill>
                          <a:srgbClr val="7F7F7F"/>
                        </a:solidFill>
                      </a:endParaRPr>
                    </a:p>
                    <a:p>
                      <a:pPr marL="627063" lvl="1"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32181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b="0" dirty="0" smtClean="0">
                <a:solidFill>
                  <a:schemeClr val="tx1"/>
                </a:solidFill>
              </a:rPr>
              <a:t>Fitting: fitting the model to the underlying data</a:t>
            </a:r>
          </a:p>
          <a:p>
            <a:r>
              <a:rPr lang="en-US" altLang="en-US" b="0" dirty="0" err="1" smtClean="0">
                <a:solidFill>
                  <a:schemeClr val="tx1"/>
                </a:solidFill>
              </a:rPr>
              <a:t>Underfitting</a:t>
            </a:r>
            <a:r>
              <a:rPr lang="en-US" altLang="en-US" b="0" dirty="0" smtClean="0">
                <a:solidFill>
                  <a:schemeClr val="tx1"/>
                </a:solidFill>
              </a:rPr>
              <a:t>: </a:t>
            </a:r>
            <a:r>
              <a:rPr lang="en-US" b="0" dirty="0" smtClean="0">
                <a:solidFill>
                  <a:schemeClr val="tx1"/>
                </a:solidFill>
              </a:rPr>
              <a:t>refers </a:t>
            </a:r>
            <a:r>
              <a:rPr lang="en-US" b="0" dirty="0">
                <a:solidFill>
                  <a:schemeClr val="tx1"/>
                </a:solidFill>
              </a:rPr>
              <a:t>to a model that can neither model the training data nor generalize to new data</a:t>
            </a:r>
            <a:r>
              <a:rPr lang="en-US" b="0" dirty="0" smtClean="0">
                <a:solidFill>
                  <a:schemeClr val="tx1"/>
                </a:solidFill>
              </a:rPr>
              <a:t>.</a:t>
            </a:r>
          </a:p>
          <a:p>
            <a:r>
              <a:rPr lang="en-US" b="0" dirty="0" smtClean="0">
                <a:solidFill>
                  <a:schemeClr val="tx1"/>
                </a:solidFill>
              </a:rPr>
              <a:t>Overfitting: </a:t>
            </a:r>
            <a:r>
              <a:rPr lang="en-US" b="0" dirty="0">
                <a:solidFill>
                  <a:schemeClr val="tx1"/>
                </a:solidFill>
              </a:rPr>
              <a:t>refers to a model that models the training data too </a:t>
            </a:r>
            <a:r>
              <a:rPr lang="en-US" b="0" dirty="0" smtClean="0">
                <a:solidFill>
                  <a:schemeClr val="tx1"/>
                </a:solidFill>
              </a:rPr>
              <a:t>well. Overfitting </a:t>
            </a:r>
            <a:r>
              <a:rPr lang="en-US" b="0" dirty="0">
                <a:solidFill>
                  <a:schemeClr val="tx1"/>
                </a:solidFill>
              </a:rPr>
              <a:t>happens when a model learns the detail and noise in the training data to the extent that it negatively impacts the performance of the model on new data. </a:t>
            </a:r>
            <a:endParaRPr lang="en-US" altLang="en-US" b="0" dirty="0" smtClean="0">
              <a:solidFill>
                <a:schemeClr val="tx1"/>
              </a:solidFill>
            </a:endParaRPr>
          </a:p>
          <a:p>
            <a:pPr lvl="1"/>
            <a:endParaRPr lang="en-US" altLang="en-US" u="sng" dirty="0">
              <a:solidFill>
                <a:srgbClr val="0A5889"/>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62" y="4209288"/>
            <a:ext cx="6810375" cy="2057400"/>
          </a:xfrm>
          <a:prstGeom prst="rect">
            <a:avLst/>
          </a:prstGeom>
        </p:spPr>
      </p:pic>
    </p:spTree>
    <p:extLst>
      <p:ext uri="{BB962C8B-B14F-4D97-AF65-F5344CB8AC3E}">
        <p14:creationId xmlns:p14="http://schemas.microsoft.com/office/powerpoint/2010/main" val="134851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296621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illustration of bias vs variance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5854" y="1270000"/>
            <a:ext cx="5204030" cy="5099050"/>
          </a:xfrm>
        </p:spPr>
      </p:pic>
    </p:spTree>
    <p:extLst>
      <p:ext uri="{BB962C8B-B14F-4D97-AF65-F5344CB8AC3E}">
        <p14:creationId xmlns:p14="http://schemas.microsoft.com/office/powerpoint/2010/main" val="2479904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2_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21094</TotalTime>
  <Words>1400</Words>
  <Application>Microsoft Office PowerPoint</Application>
  <PresentationFormat>On-screen Show (4:3)</PresentationFormat>
  <Paragraphs>196</Paragraphs>
  <Slides>16</Slides>
  <Notes>14</Notes>
  <HiddenSlides>1</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9" baseType="lpstr">
      <vt:lpstr>MS PGothic</vt:lpstr>
      <vt:lpstr>MS PGothic</vt:lpstr>
      <vt:lpstr>Arial</vt:lpstr>
      <vt:lpstr>Calibri</vt:lpstr>
      <vt:lpstr>Comic Sans MS</vt:lpstr>
      <vt:lpstr>Helvetica</vt:lpstr>
      <vt:lpstr>Symbol</vt:lpstr>
      <vt:lpstr>Times New Roman</vt:lpstr>
      <vt:lpstr>Wingdings</vt:lpstr>
      <vt:lpstr>IMAZ_Template_2013-Aug-2</vt:lpstr>
      <vt:lpstr>Watson: Group 3, Teal 70</vt:lpstr>
      <vt:lpstr>2_IBM Analytics_wht_template</vt:lpstr>
      <vt:lpstr>think-cell Slide</vt:lpstr>
      <vt:lpstr>Machine Learning </vt:lpstr>
      <vt:lpstr>What is Machine Learning?</vt:lpstr>
      <vt:lpstr>Is Machine Learning a form of Artificial Intelligence?</vt:lpstr>
      <vt:lpstr>Machine Learning Algorithms</vt:lpstr>
      <vt:lpstr>Categories of Machine Learning</vt:lpstr>
      <vt:lpstr>Categories of Machine Learning</vt:lpstr>
      <vt:lpstr>Learning challenges</vt:lpstr>
      <vt:lpstr>Learning challenges</vt:lpstr>
      <vt:lpstr>Graphical illustration of bias vs variance</vt:lpstr>
      <vt:lpstr>When to stop training a model</vt:lpstr>
      <vt:lpstr>Learning challenges</vt:lpstr>
      <vt:lpstr>Preprocessing: Matrix for Machine Learning</vt:lpstr>
      <vt:lpstr>Training, testing, &amp; validation sets</vt:lpstr>
      <vt:lpstr>Spark ML</vt:lpstr>
      <vt:lpstr>Spark ML Pipeline Terminology</vt:lpstr>
      <vt:lpstr>PowerPoint Presentation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ADMINIBM</cp:lastModifiedBy>
  <cp:revision>444</cp:revision>
  <cp:lastPrinted>2017-02-23T13:20:41Z</cp:lastPrinted>
  <dcterms:created xsi:type="dcterms:W3CDTF">2015-01-22T19:18:00Z</dcterms:created>
  <dcterms:modified xsi:type="dcterms:W3CDTF">2017-08-16T13:54:11Z</dcterms:modified>
</cp:coreProperties>
</file>