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69" r:id="rId4"/>
    <p:sldId id="266" r:id="rId5"/>
    <p:sldId id="262" r:id="rId6"/>
    <p:sldId id="263" r:id="rId7"/>
    <p:sldId id="257" r:id="rId8"/>
    <p:sldId id="265" r:id="rId9"/>
    <p:sldId id="264" r:id="rId10"/>
    <p:sldId id="273" r:id="rId11"/>
    <p:sldId id="274" r:id="rId12"/>
    <p:sldId id="275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성비</a:t>
            </a:r>
          </a:p>
        </c:rich>
      </c:tx>
      <c:layout>
        <c:manualLayout>
          <c:xMode val="edge"/>
          <c:yMode val="edge"/>
          <c:x val="0.60460743245863058"/>
          <c:y val="2.88258590033763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법무부 장관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4BE-410D-869A-487498B340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4BE-410D-869A-487498B3404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2"/>
                <c:pt idx="0">
                  <c:v>1.46</c:v>
                </c:pt>
                <c:pt idx="1">
                  <c:v>0.26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CA32-41BE-B675-FC90B5A0A17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법무부 장관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1FE-4C6A-9490-FE52D10219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1FE-4C6A-9490-FE52D10219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1FE-4C6A-9490-FE52D10219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1FE-4C6A-9490-FE52D102198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43.55</c:v>
                </c:pt>
                <c:pt idx="1">
                  <c:v>1.34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95-48FF-9775-C7596C7E965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출신</a:t>
            </a:r>
          </a:p>
        </c:rich>
      </c:tx>
      <c:layout>
        <c:manualLayout>
          <c:xMode val="edge"/>
          <c:yMode val="edge"/>
          <c:x val="0.4890799963195513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법무부 장관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FD-4A03-907A-EDEAD8FA9448}"/>
              </c:ext>
            </c:extLst>
          </c:dPt>
          <c:dPt>
            <c:idx val="1"/>
            <c:bubble3D val="0"/>
            <c:explosion val="9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FD-4A03-907A-EDEAD8FA944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FD-4A03-907A-EDEAD8FA944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FD-4A03-907A-EDEAD8FA94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검사</c:v>
                </c:pt>
                <c:pt idx="1">
                  <c:v>판사</c:v>
                </c:pt>
                <c:pt idx="2">
                  <c:v>변호사</c:v>
                </c:pt>
                <c:pt idx="3">
                  <c:v>교수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1.04</c:v>
                </c:pt>
                <c:pt idx="1">
                  <c:v>0.26</c:v>
                </c:pt>
                <c:pt idx="2">
                  <c:v>0.13</c:v>
                </c:pt>
                <c:pt idx="3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FD-4A03-907A-EDEAD8FA944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650268178543543"/>
          <c:y val="0.44444762429892154"/>
          <c:w val="0.14349731821456455"/>
          <c:h val="0.2343976730248917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16-457D-996C-508312D84F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8B16-457D-996C-508312D84FE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16-457D-996C-508312D84FE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8B16-457D-996C-508312D84FEB}"/>
              </c:ext>
            </c:extLst>
          </c:dPt>
          <c:dLbls>
            <c:dLbl>
              <c:idx val="0"/>
              <c:layout>
                <c:manualLayout>
                  <c:x val="-0.13988299104271462"/>
                  <c:y val="-0.5949145201856629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B16-457D-996C-508312D84FEB}"/>
                </c:ext>
              </c:extLst>
            </c:dLbl>
            <c:dLbl>
              <c:idx val="1"/>
              <c:layout>
                <c:manualLayout>
                  <c:x val="0.12009608639440865"/>
                  <c:y val="9.531592596196428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54350231137192"/>
                      <c:h val="8.266646485190251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B16-457D-996C-508312D84FEB}"/>
                </c:ext>
              </c:extLst>
            </c:dLbl>
            <c:dLbl>
              <c:idx val="2"/>
              <c:layout>
                <c:manualLayout>
                  <c:x val="0.14615357948696306"/>
                  <c:y val="0.1045108782401382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39584391546752"/>
                      <c:h val="0.114973710207624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B16-457D-996C-508312D84FEB}"/>
                </c:ext>
              </c:extLst>
            </c:dLbl>
            <c:dLbl>
              <c:idx val="3"/>
              <c:layout>
                <c:manualLayout>
                  <c:x val="5.6490445436441925E-2"/>
                  <c:y val="0.1206106083761182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216627986700312"/>
                      <c:h val="7.9974188061257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8B16-457D-996C-508312D84F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검사</c:v>
                </c:pt>
                <c:pt idx="1">
                  <c:v>판사</c:v>
                </c:pt>
                <c:pt idx="2">
                  <c:v>변호사</c:v>
                </c:pt>
                <c:pt idx="3">
                  <c:v>교수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19.11</c:v>
                </c:pt>
                <c:pt idx="1">
                  <c:v>2.4500000000000002</c:v>
                </c:pt>
                <c:pt idx="2">
                  <c:v>0.98</c:v>
                </c:pt>
                <c:pt idx="3">
                  <c:v>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6-457D-996C-508312D84FE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F89C2-E90C-47CF-B6AE-0875233944F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F5D19-B354-4CC9-B3C8-1652BD732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2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A51FD-CE8B-43BF-A13B-38A7D680A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6F2EB7-1810-4CCD-A9DE-C47C136F8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A0EB4-7D97-4EA1-B023-8E3C7AB0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CA8BA-55CD-4309-B82E-55BB2780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DB3B6-59C4-43E6-8F14-C5ADC031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6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F53E5-17D9-4E2A-9942-49D556FB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BBA4B-7D34-48CF-B5E0-5E4D656E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7BC4C-BAA4-4623-B3A7-F9A66889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66C7D-8130-4EDA-A400-4BB8D0FA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41A38-4E7D-460D-8ED4-A0DBF386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6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5A9461-439A-40FA-AAD9-91E3FF39E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839E83-D743-4F73-95D7-6C9E7AEE2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5BEC4-C2C3-4DA1-A357-C92333ED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03726-3E02-4704-9BA0-BCE8210E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5AAAB-7A76-4B91-974E-FF49BF9E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42F8B-8DF5-4996-B15C-B60B943A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A5E00-1860-4F4E-89DB-C04176B6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08A35-00F3-40B8-A8AE-95E40D72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836F-2222-48D4-B1E3-AF6DF3FC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ABF4D-4A21-4E47-8CD3-09C5E927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18858-0F98-49EC-84A7-E4542F6E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9D787-5DDF-46FF-B67B-9BC2A73F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B5069-6CA2-4AC2-B655-0779DC9F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1FD02-A8D2-45A0-9ABD-8F3AAB14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D6C9B-CA99-425C-A70D-326F50DD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E36C-2082-43D7-B47A-1C0B55C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FE67D-D1C5-4BA6-8751-0D93BA8AD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D20E27-7BBF-4269-B58A-B95616DE7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C7208-55CC-45E6-B077-32B5127F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3C22B-F0FF-4D11-852F-2727F869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08395-82B2-4227-884A-DC4F00F5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4F365-76B7-4D23-B780-BDA31700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31B85-7596-4EA0-9184-16E47412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4515D-1432-4627-9883-358ED234E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62B06-11A4-4BC2-B08C-DEAD34785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2938FE-F5AF-4864-B2C6-D1D86CDD2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6FEE26-9A38-4F2E-97E6-1B4718B8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E8CB01-417A-470A-8DAF-6364013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01EA91-CCD5-4E16-91CB-140A5FAE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0F95E-9359-45DD-AB4A-F319CB79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9526F1-0A35-42B5-A919-ABAA6F35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038C5F-73EB-4F26-B625-25AFBB5C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3F7864-67F2-49DA-AD34-E36A69F8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1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754676-B404-4CC3-A0D0-465A147A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F167E7-E36E-4479-B98B-C8A8EA55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839C7-F476-4C8C-BFD3-C505A364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C0FB9-DB95-42C3-9975-31AD84CF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5402B-1406-4848-856B-D771DD1B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227562-FCD4-4958-9D81-24102457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3C86A-7C25-4C72-A92C-03794364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B412A-806B-4C6E-A043-A120D63A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AA924-73FB-4329-8462-029B67E6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6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1A351-3376-4AB6-9F04-472387A2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D4235C-AED2-4538-9B81-F9F3C419E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708B5C-6AE5-4BF0-A173-AB3773916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91D9C-D50A-47D0-BEE7-3251305E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40382-B693-41B4-A531-4ABBE338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A2D64-4F14-4C48-A720-73D40801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6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83076B-8C90-496C-9ED7-E4864683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77356-4C96-4DCB-8FD3-241CAD0A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66030-B759-45F0-A7B8-1F502A6E2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5779-C804-4851-AF40-5F393F97AE8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BA5D7-A7E0-451E-BCC7-330B50977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87749-4A13-4541-9491-CAA803EF8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6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5FE5289-3DE6-4A1E-AC47-FD91EE5A618D}"/>
              </a:ext>
            </a:extLst>
          </p:cNvPr>
          <p:cNvSpPr/>
          <p:nvPr/>
        </p:nvSpPr>
        <p:spPr>
          <a:xfrm rot="5400000">
            <a:off x="7522344" y="2097741"/>
            <a:ext cx="3421780" cy="2662518"/>
          </a:xfrm>
          <a:prstGeom prst="rightArrow">
            <a:avLst>
              <a:gd name="adj1" fmla="val 81650"/>
              <a:gd name="adj2" fmla="val 513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27E218B-58E2-4B85-986B-14384F2D1D19}"/>
              </a:ext>
            </a:extLst>
          </p:cNvPr>
          <p:cNvSpPr/>
          <p:nvPr/>
        </p:nvSpPr>
        <p:spPr>
          <a:xfrm rot="5400000">
            <a:off x="1247876" y="2097741"/>
            <a:ext cx="3421780" cy="2662518"/>
          </a:xfrm>
          <a:prstGeom prst="rightArrow">
            <a:avLst>
              <a:gd name="adj1" fmla="val 81650"/>
              <a:gd name="adj2" fmla="val 5134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315D8-4B7B-4FB8-A198-989F6FD95593}"/>
              </a:ext>
            </a:extLst>
          </p:cNvPr>
          <p:cNvSpPr txBox="1"/>
          <p:nvPr/>
        </p:nvSpPr>
        <p:spPr>
          <a:xfrm>
            <a:off x="1053950" y="1911101"/>
            <a:ext cx="380483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국무총리의 제청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2800" b="1" dirty="0"/>
              <a:t>대통령 임명</a:t>
            </a:r>
            <a:endParaRPr lang="en-US" altLang="ko-KR" sz="28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2000" dirty="0"/>
              <a:t>국회 인사청문회</a:t>
            </a:r>
            <a:endParaRPr lang="en-US" altLang="ko-KR" sz="20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4400" b="1" dirty="0"/>
              <a:t>임명</a:t>
            </a:r>
            <a:endParaRPr lang="en-US" altLang="ko-KR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0CBD3-9136-46D2-93D9-7B92B8449F23}"/>
              </a:ext>
            </a:extLst>
          </p:cNvPr>
          <p:cNvSpPr txBox="1"/>
          <p:nvPr/>
        </p:nvSpPr>
        <p:spPr>
          <a:xfrm>
            <a:off x="8527875" y="1117027"/>
            <a:ext cx="14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검찰 총장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F747D-6570-4EC8-AB21-A593BC477773}"/>
              </a:ext>
            </a:extLst>
          </p:cNvPr>
          <p:cNvSpPr txBox="1"/>
          <p:nvPr/>
        </p:nvSpPr>
        <p:spPr>
          <a:xfrm>
            <a:off x="5219431" y="472145"/>
            <a:ext cx="175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임명 절차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F572F-7E67-4C7A-8B66-7B3A04D91863}"/>
              </a:ext>
            </a:extLst>
          </p:cNvPr>
          <p:cNvSpPr txBox="1"/>
          <p:nvPr/>
        </p:nvSpPr>
        <p:spPr>
          <a:xfrm>
            <a:off x="6841899" y="1826890"/>
            <a:ext cx="478267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검찰총장후보추천위원회의 후보자 추천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/>
              <a:t>법무부 장관</a:t>
            </a:r>
            <a:r>
              <a:rPr lang="ko-KR" altLang="en-US" dirty="0"/>
              <a:t>의 제청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대통령 임명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국회 인사청문회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ko-KR" altLang="en-US" sz="4400" b="1" dirty="0">
                <a:solidFill>
                  <a:srgbClr val="202122"/>
                </a:solidFill>
                <a:latin typeface="Arial" panose="020B0604020202020204" pitchFamily="34" charset="0"/>
              </a:rPr>
              <a:t>임명</a:t>
            </a:r>
            <a:endParaRPr lang="en-US" altLang="ko-KR" sz="44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* 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임기는 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443A5-3263-4D0E-9D17-F295219F7C80}"/>
              </a:ext>
            </a:extLst>
          </p:cNvPr>
          <p:cNvSpPr txBox="1"/>
          <p:nvPr/>
        </p:nvSpPr>
        <p:spPr>
          <a:xfrm>
            <a:off x="2159732" y="1117027"/>
            <a:ext cx="1593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법무부 장관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57BBCE-19D3-4C7A-B6A8-9523DD3F36BB}"/>
              </a:ext>
            </a:extLst>
          </p:cNvPr>
          <p:cNvSpPr/>
          <p:nvPr/>
        </p:nvSpPr>
        <p:spPr>
          <a:xfrm>
            <a:off x="7198652" y="1835855"/>
            <a:ext cx="2519082" cy="33360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066AE0-E91C-4BF0-9BB8-2049A6E40984}"/>
              </a:ext>
            </a:extLst>
          </p:cNvPr>
          <p:cNvCxnSpPr>
            <a:cxnSpLocks/>
          </p:cNvCxnSpPr>
          <p:nvPr/>
        </p:nvCxnSpPr>
        <p:spPr>
          <a:xfrm flipH="1">
            <a:off x="7150824" y="2169459"/>
            <a:ext cx="399490" cy="645459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E5B505-7712-48E1-A186-F8F9B456EFB3}"/>
              </a:ext>
            </a:extLst>
          </p:cNvPr>
          <p:cNvSpPr txBox="1"/>
          <p:nvPr/>
        </p:nvSpPr>
        <p:spPr>
          <a:xfrm>
            <a:off x="6355475" y="2916961"/>
            <a:ext cx="141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Bembo" panose="02020502050201020203" pitchFamily="18" charset="0"/>
              </a:rPr>
              <a:t>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법무부 </a:t>
            </a:r>
            <a:r>
              <a:rPr lang="en-US" altLang="ko-KR" sz="2000" b="1" dirty="0">
                <a:latin typeface="Bembo" panose="02020502050201020203" pitchFamily="18" charset="0"/>
              </a:rPr>
              <a:t>”</a:t>
            </a:r>
            <a:endParaRPr lang="ko-KR" altLang="en-US" sz="2000" b="1" dirty="0">
              <a:latin typeface="Bembo" panose="02020502050201020203" pitchFamily="18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F270AA-CBC7-4413-8CD7-44DC4048A6F0}"/>
              </a:ext>
            </a:extLst>
          </p:cNvPr>
          <p:cNvCxnSpPr>
            <a:cxnSpLocks/>
          </p:cNvCxnSpPr>
          <p:nvPr/>
        </p:nvCxnSpPr>
        <p:spPr>
          <a:xfrm flipH="1">
            <a:off x="7149555" y="2567940"/>
            <a:ext cx="1028790" cy="241764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2BFA097-582F-4BBF-9D0B-43D83F12EF7C}"/>
              </a:ext>
            </a:extLst>
          </p:cNvPr>
          <p:cNvCxnSpPr>
            <a:cxnSpLocks/>
          </p:cNvCxnSpPr>
          <p:nvPr/>
        </p:nvCxnSpPr>
        <p:spPr>
          <a:xfrm flipH="1">
            <a:off x="7312205" y="2169395"/>
            <a:ext cx="238109" cy="102107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EFEC30-722A-4DCE-A143-8219878FB2EB}"/>
              </a:ext>
            </a:extLst>
          </p:cNvPr>
          <p:cNvCxnSpPr>
            <a:cxnSpLocks/>
          </p:cNvCxnSpPr>
          <p:nvPr/>
        </p:nvCxnSpPr>
        <p:spPr>
          <a:xfrm flipV="1">
            <a:off x="7550314" y="2169395"/>
            <a:ext cx="0" cy="230771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2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95A8-9E90-4EE2-866B-D914F428BEC2}"/>
              </a:ext>
            </a:extLst>
          </p:cNvPr>
          <p:cNvSpPr txBox="1"/>
          <p:nvPr/>
        </p:nvSpPr>
        <p:spPr>
          <a:xfrm>
            <a:off x="1322292" y="2365393"/>
            <a:ext cx="9547413" cy="3284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Bembo" panose="02020502050201020203" pitchFamily="18" charset="0"/>
              </a:rPr>
              <a:t>“</a:t>
            </a:r>
            <a:r>
              <a:rPr lang="en-US" altLang="ko-KR" dirty="0">
                <a:latin typeface="Bembo" panose="02020502050201020203" pitchFamily="18" charset="0"/>
              </a:rPr>
              <a:t> </a:t>
            </a:r>
            <a:r>
              <a:rPr lang="ko-KR" altLang="en-US" dirty="0"/>
              <a:t>열심히 공을 들였지만</a:t>
            </a:r>
            <a:r>
              <a:rPr lang="en-US" altLang="ko-KR" dirty="0"/>
              <a:t>, </a:t>
            </a:r>
            <a:r>
              <a:rPr lang="ko-KR" altLang="en-US" dirty="0"/>
              <a:t>여야 정당과 국회의원들이 협조해 주지 않았다</a:t>
            </a:r>
            <a:r>
              <a:rPr lang="en-US" altLang="ko-KR" dirty="0"/>
              <a:t>. </a:t>
            </a:r>
            <a:r>
              <a:rPr lang="ko-KR" altLang="en-US" b="1" dirty="0"/>
              <a:t>한나라당은 무조건 반대했고</a:t>
            </a:r>
            <a:r>
              <a:rPr lang="en-US" altLang="ko-KR" b="1" dirty="0"/>
              <a:t>, </a:t>
            </a:r>
            <a:r>
              <a:rPr lang="ko-KR" altLang="en-US" b="1" dirty="0"/>
              <a:t>검찰은 조직의 역량을 총동원해 국회에 로비를 했다</a:t>
            </a:r>
            <a:r>
              <a:rPr lang="en-US" altLang="ko-KR" b="1" dirty="0"/>
              <a:t>. </a:t>
            </a:r>
            <a:r>
              <a:rPr lang="ko-KR" altLang="en-US" dirty="0"/>
              <a:t>털어서 먼지 나지 않기가 어려운 것이 정치인이라 그런지</a:t>
            </a:r>
            <a:r>
              <a:rPr lang="en-US" altLang="ko-KR" dirty="0"/>
              <a:t>… </a:t>
            </a:r>
            <a:r>
              <a:rPr lang="ko-KR" altLang="en-US" b="1" dirty="0"/>
              <a:t>여당 국회의원들도 큰 노력을 하지 않았다</a:t>
            </a:r>
            <a:r>
              <a:rPr lang="en-US" altLang="ko-KR" b="1" dirty="0"/>
              <a:t>. </a:t>
            </a:r>
            <a:r>
              <a:rPr lang="ko-KR" altLang="en-US" dirty="0"/>
              <a:t>결국 </a:t>
            </a:r>
            <a:r>
              <a:rPr lang="ko-KR" altLang="en-US" dirty="0" err="1">
                <a:solidFill>
                  <a:srgbClr val="FF0000"/>
                </a:solidFill>
              </a:rPr>
              <a:t>검경</a:t>
            </a:r>
            <a:r>
              <a:rPr lang="ko-KR" altLang="en-US" dirty="0">
                <a:solidFill>
                  <a:srgbClr val="FF0000"/>
                </a:solidFill>
              </a:rPr>
              <a:t> 수사권 조정</a:t>
            </a:r>
            <a:r>
              <a:rPr lang="ko-KR" altLang="en-US" dirty="0"/>
              <a:t>도 </a:t>
            </a:r>
            <a:r>
              <a:rPr lang="ko-KR" altLang="en-US" dirty="0" err="1">
                <a:solidFill>
                  <a:srgbClr val="FF0000"/>
                </a:solidFill>
              </a:rPr>
              <a:t>공수처</a:t>
            </a:r>
            <a:r>
              <a:rPr lang="ko-KR" altLang="en-US" dirty="0">
                <a:solidFill>
                  <a:srgbClr val="FF0000"/>
                </a:solidFill>
              </a:rPr>
              <a:t> 설치</a:t>
            </a:r>
            <a:r>
              <a:rPr lang="ko-KR" altLang="en-US" dirty="0"/>
              <a:t>도 모두 물거품이 되고 말았다</a:t>
            </a:r>
            <a:r>
              <a:rPr lang="en-US" altLang="ko-KR" dirty="0"/>
              <a:t>. </a:t>
            </a:r>
            <a:r>
              <a:rPr lang="ko-KR" altLang="en-US" dirty="0" err="1"/>
              <a:t>공수처</a:t>
            </a:r>
            <a:r>
              <a:rPr lang="ko-KR" altLang="en-US" dirty="0"/>
              <a:t> 수사 대상에 국회의원을 포한기킨 것이 제일 큰 문제였다면</a:t>
            </a:r>
            <a:r>
              <a:rPr lang="en-US" altLang="ko-KR" dirty="0"/>
              <a:t>, </a:t>
            </a:r>
            <a:r>
              <a:rPr lang="ko-KR" altLang="en-US" dirty="0"/>
              <a:t>국회의원을 </a:t>
            </a:r>
            <a:r>
              <a:rPr lang="ko-KR" altLang="en-US" dirty="0" err="1"/>
              <a:t>빼고서라도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제도 개혁</a:t>
            </a:r>
            <a:r>
              <a:rPr lang="ko-KR" altLang="en-US" dirty="0"/>
              <a:t>을 했어야 옳았다</a:t>
            </a:r>
            <a:r>
              <a:rPr lang="en-US" altLang="ko-KR" dirty="0"/>
              <a:t>. </a:t>
            </a:r>
            <a:r>
              <a:rPr lang="en-US" altLang="ko-KR" b="1" dirty="0">
                <a:latin typeface="Bembo" panose="02020502050201020203" pitchFamily="18" charset="0"/>
              </a:rPr>
              <a:t>”</a:t>
            </a:r>
          </a:p>
          <a:p>
            <a:pPr algn="r">
              <a:lnSpc>
                <a:spcPct val="200000"/>
              </a:lnSpc>
            </a:pPr>
            <a:r>
              <a:rPr lang="en-US" altLang="ko-KR" sz="1600" dirty="0">
                <a:latin typeface="Bembo" panose="02020502050201020203" pitchFamily="18" charset="0"/>
              </a:rPr>
              <a:t>- </a:t>
            </a:r>
            <a:r>
              <a:rPr lang="ko-KR" altLang="en-US" sz="1600" dirty="0">
                <a:latin typeface="Bembo" panose="02020502050201020203" pitchFamily="18" charset="0"/>
              </a:rPr>
              <a:t>노무현</a:t>
            </a:r>
            <a:r>
              <a:rPr lang="en-US" altLang="ko-KR" sz="1600" dirty="0">
                <a:latin typeface="Bembo" panose="02020502050201020203" pitchFamily="18" charset="0"/>
              </a:rPr>
              <a:t>, </a:t>
            </a:r>
            <a:r>
              <a:rPr lang="en-US" altLang="ko-KR" sz="1600" dirty="0">
                <a:latin typeface="+mj-lt"/>
              </a:rPr>
              <a:t>&lt;</a:t>
            </a:r>
            <a:r>
              <a:rPr lang="ko-KR" altLang="en-US" sz="1600" dirty="0">
                <a:latin typeface="+mj-lt"/>
              </a:rPr>
              <a:t>운명이다</a:t>
            </a:r>
            <a:r>
              <a:rPr lang="en-US" altLang="ko-KR" sz="1600" dirty="0">
                <a:latin typeface="+mj-lt"/>
              </a:rPr>
              <a:t>&gt; </a:t>
            </a:r>
            <a:r>
              <a:rPr lang="zh-CN" altLang="en-US" sz="1600" dirty="0">
                <a:latin typeface="+mj-lt"/>
              </a:rPr>
              <a:t>中 </a:t>
            </a:r>
            <a:r>
              <a:rPr lang="en-US" altLang="zh-CN" sz="1600" dirty="0">
                <a:latin typeface="+mj-lt"/>
              </a:rPr>
              <a:t>-</a:t>
            </a:r>
            <a:endParaRPr lang="en-US" altLang="ko-KR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968E3-08D9-4EA9-817F-69E716FC4D3A}"/>
              </a:ext>
            </a:extLst>
          </p:cNvPr>
          <p:cNvSpPr txBox="1"/>
          <p:nvPr/>
        </p:nvSpPr>
        <p:spPr>
          <a:xfrm>
            <a:off x="412376" y="430306"/>
            <a:ext cx="24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검찰개혁의 신호탄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7A905-8F4E-43CE-92A4-8DADA29DDFBF}"/>
              </a:ext>
            </a:extLst>
          </p:cNvPr>
          <p:cNvSpPr txBox="1"/>
          <p:nvPr/>
        </p:nvSpPr>
        <p:spPr>
          <a:xfrm>
            <a:off x="4650438" y="1347217"/>
            <a:ext cx="2891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강금실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</a:t>
            </a:r>
            <a:r>
              <a:rPr lang="ko-KR" altLang="en-US" sz="2400" b="1" dirty="0"/>
              <a:t>노무현</a:t>
            </a:r>
          </a:p>
        </p:txBody>
      </p:sp>
    </p:spTree>
    <p:extLst>
      <p:ext uri="{BB962C8B-B14F-4D97-AF65-F5344CB8AC3E}">
        <p14:creationId xmlns:p14="http://schemas.microsoft.com/office/powerpoint/2010/main" val="399515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AA9DB1-81C0-42AF-95BF-B973C7E0C26D}"/>
              </a:ext>
            </a:extLst>
          </p:cNvPr>
          <p:cNvSpPr txBox="1"/>
          <p:nvPr/>
        </p:nvSpPr>
        <p:spPr>
          <a:xfrm>
            <a:off x="1901195" y="1654470"/>
            <a:ext cx="3442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“ </a:t>
            </a:r>
            <a:r>
              <a:rPr lang="ko-KR" altLang="en-US" dirty="0"/>
              <a:t>그간 검찰이 중립성을 지키지 못한 것은 정치권 때문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0A1F3-25B1-4805-9C78-0CC4348BC887}"/>
              </a:ext>
            </a:extLst>
          </p:cNvPr>
          <p:cNvSpPr txBox="1"/>
          <p:nvPr/>
        </p:nvSpPr>
        <p:spPr>
          <a:xfrm>
            <a:off x="7347359" y="1654470"/>
            <a:ext cx="3883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노무현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“ </a:t>
            </a:r>
            <a:r>
              <a:rPr lang="ko-KR" altLang="en-US" dirty="0"/>
              <a:t>검찰 중립은 정치인들이 지켜주는 것이 아니고 검찰 스스로 지켜야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C388-806D-463D-98F7-C5AA1C250D87}"/>
              </a:ext>
            </a:extLst>
          </p:cNvPr>
          <p:cNvSpPr txBox="1"/>
          <p:nvPr/>
        </p:nvSpPr>
        <p:spPr>
          <a:xfrm>
            <a:off x="412376" y="430306"/>
            <a:ext cx="24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검찰개혁의 신호탄</a:t>
            </a: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ABCDB-8093-4321-9FD4-CDFAF8008CC9}"/>
              </a:ext>
            </a:extLst>
          </p:cNvPr>
          <p:cNvSpPr txBox="1"/>
          <p:nvPr/>
        </p:nvSpPr>
        <p:spPr>
          <a:xfrm>
            <a:off x="5235385" y="2829348"/>
            <a:ext cx="1721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VS</a:t>
            </a:r>
            <a:endParaRPr lang="ko-KR" altLang="en-US" sz="8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56E72-FB71-4194-984B-137B48D980E4}"/>
              </a:ext>
            </a:extLst>
          </p:cNvPr>
          <p:cNvSpPr txBox="1"/>
          <p:nvPr/>
        </p:nvSpPr>
        <p:spPr>
          <a:xfrm>
            <a:off x="2661343" y="3441952"/>
            <a:ext cx="199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인사권 요구 반복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59AC5-1943-43C0-9F4D-1E60B00D434D}"/>
              </a:ext>
            </a:extLst>
          </p:cNvPr>
          <p:cNvSpPr txBox="1"/>
          <p:nvPr/>
        </p:nvSpPr>
        <p:spPr>
          <a:xfrm>
            <a:off x="7157643" y="3164953"/>
            <a:ext cx="4263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</a:t>
            </a:r>
            <a:r>
              <a:rPr lang="ko-KR" altLang="en-US" dirty="0"/>
              <a:t>검찰인사권을 검찰총장이 가지는 것은 세계 어디에도 없다</a:t>
            </a:r>
            <a:r>
              <a:rPr lang="en-US" altLang="ko-KR" dirty="0"/>
              <a:t>. </a:t>
            </a:r>
            <a:r>
              <a:rPr lang="ko-KR" altLang="en-US" dirty="0"/>
              <a:t>인사권을 </a:t>
            </a:r>
            <a:r>
              <a:rPr lang="ko-KR" altLang="en-US" dirty="0" err="1"/>
              <a:t>넘기라니</a:t>
            </a:r>
            <a:r>
              <a:rPr lang="ko-KR" altLang="en-US" dirty="0"/>
              <a:t> 대통령으로서 화가 참 많이 난다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DA0A5-36EE-4A02-95BE-D63946EE330E}"/>
              </a:ext>
            </a:extLst>
          </p:cNvPr>
          <p:cNvSpPr txBox="1"/>
          <p:nvPr/>
        </p:nvSpPr>
        <p:spPr>
          <a:xfrm>
            <a:off x="1710698" y="4333740"/>
            <a:ext cx="382344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변호사 시절 검찰에 전화를 건 사실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= </a:t>
            </a:r>
            <a:r>
              <a:rPr lang="ko-KR" altLang="en-US" dirty="0"/>
              <a:t>청탁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75461-CF82-4587-905A-7C9FDCFDCE49}"/>
              </a:ext>
            </a:extLst>
          </p:cNvPr>
          <p:cNvSpPr txBox="1"/>
          <p:nvPr/>
        </p:nvSpPr>
        <p:spPr>
          <a:xfrm>
            <a:off x="7615232" y="4583969"/>
            <a:ext cx="334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</a:t>
            </a:r>
            <a:r>
              <a:rPr lang="ko-KR" altLang="en-US" dirty="0"/>
              <a:t>이쯤 되면 막가자는 거지요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83B8B2-D62B-4292-8C02-9CFA14D75BED}"/>
              </a:ext>
            </a:extLst>
          </p:cNvPr>
          <p:cNvSpPr txBox="1"/>
          <p:nvPr/>
        </p:nvSpPr>
        <p:spPr>
          <a:xfrm>
            <a:off x="3622418" y="5520514"/>
            <a:ext cx="494715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노무현 정부와 검찰의 충돌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검찰의 검찰개혁에 대한 강력한 저항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C4E6C-6092-4E7A-B4A6-F2D28211592D}"/>
              </a:ext>
            </a:extLst>
          </p:cNvPr>
          <p:cNvSpPr txBox="1"/>
          <p:nvPr/>
        </p:nvSpPr>
        <p:spPr>
          <a:xfrm>
            <a:off x="5087473" y="505462"/>
            <a:ext cx="207017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2003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9</a:t>
            </a:r>
            <a:r>
              <a:rPr lang="ko-KR" altLang="en-US" sz="2000" b="1" dirty="0"/>
              <a:t>일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검사와의 대화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799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8ADE667-09F9-484B-8982-B50DAFC069C0}"/>
              </a:ext>
            </a:extLst>
          </p:cNvPr>
          <p:cNvSpPr/>
          <p:nvPr/>
        </p:nvSpPr>
        <p:spPr>
          <a:xfrm rot="633819">
            <a:off x="1751908" y="2635158"/>
            <a:ext cx="2744539" cy="1452330"/>
          </a:xfrm>
          <a:prstGeom prst="rightArrow">
            <a:avLst>
              <a:gd name="adj1" fmla="val 50000"/>
              <a:gd name="adj2" fmla="val 62171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판사 출신 변호사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E81691C-2137-4D3B-89C8-75E446B3D5CF}"/>
              </a:ext>
            </a:extLst>
          </p:cNvPr>
          <p:cNvSpPr/>
          <p:nvPr/>
        </p:nvSpPr>
        <p:spPr>
          <a:xfrm rot="630324">
            <a:off x="1953332" y="4156010"/>
            <a:ext cx="2744539" cy="1452330"/>
          </a:xfrm>
          <a:prstGeom prst="rightArrow">
            <a:avLst>
              <a:gd name="adj1" fmla="val 50000"/>
              <a:gd name="adj2" fmla="val 62171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낮은 연수원 기수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73359CC-821C-4FE0-B8EE-65EC68076855}"/>
              </a:ext>
            </a:extLst>
          </p:cNvPr>
          <p:cNvSpPr/>
          <p:nvPr/>
        </p:nvSpPr>
        <p:spPr>
          <a:xfrm rot="637509">
            <a:off x="1527983" y="1109021"/>
            <a:ext cx="2744539" cy="1452330"/>
          </a:xfrm>
          <a:prstGeom prst="rightArrow">
            <a:avLst>
              <a:gd name="adj1" fmla="val 50000"/>
              <a:gd name="adj2" fmla="val 62171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B27AC-6BAF-46C3-B68E-B4FE197C624D}"/>
              </a:ext>
            </a:extLst>
          </p:cNvPr>
          <p:cNvSpPr txBox="1"/>
          <p:nvPr/>
        </p:nvSpPr>
        <p:spPr>
          <a:xfrm>
            <a:off x="5910039" y="1127300"/>
            <a:ext cx="4258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검찰 기득권 파괴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92DB6-5A0F-4C81-B3F1-B2CEA729A279}"/>
              </a:ext>
            </a:extLst>
          </p:cNvPr>
          <p:cNvSpPr txBox="1"/>
          <p:nvPr/>
        </p:nvSpPr>
        <p:spPr>
          <a:xfrm>
            <a:off x="5996795" y="2432592"/>
            <a:ext cx="404597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[</a:t>
            </a:r>
            <a:r>
              <a:rPr lang="ko-KR" altLang="en-US" sz="2000" b="1" dirty="0"/>
              <a:t>검찰 개혁안</a:t>
            </a:r>
            <a:r>
              <a:rPr lang="en-US" altLang="ko-KR" sz="2000" b="1" dirty="0"/>
              <a:t>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6B7D1-058E-4B36-A26A-2EE0681F8B6C}"/>
              </a:ext>
            </a:extLst>
          </p:cNvPr>
          <p:cNvSpPr txBox="1"/>
          <p:nvPr/>
        </p:nvSpPr>
        <p:spPr>
          <a:xfrm>
            <a:off x="5996794" y="3141468"/>
            <a:ext cx="404597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검찰 중립성 확보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BC8BC-F5A8-4743-AA1C-3E83F5D13063}"/>
              </a:ext>
            </a:extLst>
          </p:cNvPr>
          <p:cNvSpPr txBox="1"/>
          <p:nvPr/>
        </p:nvSpPr>
        <p:spPr>
          <a:xfrm>
            <a:off x="5996793" y="3638783"/>
            <a:ext cx="404597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고위공직자비리수사처</a:t>
            </a:r>
            <a:r>
              <a:rPr lang="ko-KR" altLang="en-US" dirty="0"/>
              <a:t> 설치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62A29-E29F-4C53-8762-A6F9A43D4007}"/>
              </a:ext>
            </a:extLst>
          </p:cNvPr>
          <p:cNvSpPr txBox="1"/>
          <p:nvPr/>
        </p:nvSpPr>
        <p:spPr>
          <a:xfrm>
            <a:off x="5996793" y="4136098"/>
            <a:ext cx="404597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검경</a:t>
            </a:r>
            <a:r>
              <a:rPr lang="ko-KR" altLang="en-US" dirty="0"/>
              <a:t> 수사권 조정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B71D6-A096-4FE9-9DFB-7B939DC0FAF9}"/>
              </a:ext>
            </a:extLst>
          </p:cNvPr>
          <p:cNvSpPr txBox="1"/>
          <p:nvPr/>
        </p:nvSpPr>
        <p:spPr>
          <a:xfrm>
            <a:off x="5996793" y="4633413"/>
            <a:ext cx="404597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법무부 문민화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9D5254-1D77-4669-B38D-6E3E43A944F1}"/>
              </a:ext>
            </a:extLst>
          </p:cNvPr>
          <p:cNvSpPr txBox="1"/>
          <p:nvPr/>
        </p:nvSpPr>
        <p:spPr>
          <a:xfrm>
            <a:off x="5996793" y="5130728"/>
            <a:ext cx="404597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과거사 정리</a:t>
            </a:r>
          </a:p>
        </p:txBody>
      </p:sp>
    </p:spTree>
    <p:extLst>
      <p:ext uri="{BB962C8B-B14F-4D97-AF65-F5344CB8AC3E}">
        <p14:creationId xmlns:p14="http://schemas.microsoft.com/office/powerpoint/2010/main" val="348611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4555F4-3631-4F07-A259-E83DC0D3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1" y="1000026"/>
            <a:ext cx="11803836" cy="5328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367C4F-9DE6-4C09-8F72-B69D10439233}"/>
              </a:ext>
            </a:extLst>
          </p:cNvPr>
          <p:cNvSpPr txBox="1"/>
          <p:nvPr/>
        </p:nvSpPr>
        <p:spPr>
          <a:xfrm>
            <a:off x="4883522" y="329226"/>
            <a:ext cx="242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법무부 장관 취임사</a:t>
            </a:r>
          </a:p>
        </p:txBody>
      </p:sp>
    </p:spTree>
    <p:extLst>
      <p:ext uri="{BB962C8B-B14F-4D97-AF65-F5344CB8AC3E}">
        <p14:creationId xmlns:p14="http://schemas.microsoft.com/office/powerpoint/2010/main" val="32499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2C71EA5E-C4F6-4E97-B5E1-4BDFC25D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6" y="2268069"/>
            <a:ext cx="3846770" cy="3736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D90E55-88E7-40FB-A800-2A24EBF1E94B}"/>
              </a:ext>
            </a:extLst>
          </p:cNvPr>
          <p:cNvSpPr txBox="1"/>
          <p:nvPr/>
        </p:nvSpPr>
        <p:spPr>
          <a:xfrm>
            <a:off x="4883522" y="329226"/>
            <a:ext cx="242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법무부 장관 취임사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A8DA5-C964-4A64-807A-166758BD248D}"/>
              </a:ext>
            </a:extLst>
          </p:cNvPr>
          <p:cNvSpPr txBox="1"/>
          <p:nvPr/>
        </p:nvSpPr>
        <p:spPr>
          <a:xfrm>
            <a:off x="5449417" y="1087527"/>
            <a:ext cx="129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Bembo" panose="02020502050201020203" pitchFamily="18" charset="0"/>
              </a:rPr>
              <a:t>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개혁 </a:t>
            </a:r>
            <a:r>
              <a:rPr lang="en-US" altLang="ko-KR" sz="2000" b="1" dirty="0">
                <a:latin typeface="Bembo" panose="02020502050201020203" pitchFamily="18" charset="0"/>
              </a:rPr>
              <a:t>”</a:t>
            </a:r>
            <a:endParaRPr lang="ko-KR" altLang="en-US" sz="2000" b="1" dirty="0">
              <a:latin typeface="Bembo" panose="02020502050201020203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9479AF-101F-42CB-BAAC-16215F80C1EB}"/>
              </a:ext>
            </a:extLst>
          </p:cNvPr>
          <p:cNvCxnSpPr>
            <a:cxnSpLocks/>
          </p:cNvCxnSpPr>
          <p:nvPr/>
        </p:nvCxnSpPr>
        <p:spPr>
          <a:xfrm flipV="1">
            <a:off x="4874557" y="1730188"/>
            <a:ext cx="1913962" cy="53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3725B3-359B-40F1-AD8B-C07C346EB2A7}"/>
              </a:ext>
            </a:extLst>
          </p:cNvPr>
          <p:cNvCxnSpPr>
            <a:cxnSpLocks/>
          </p:cNvCxnSpPr>
          <p:nvPr/>
        </p:nvCxnSpPr>
        <p:spPr>
          <a:xfrm>
            <a:off x="4865592" y="4724400"/>
            <a:ext cx="1913962" cy="154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439D223-C6E9-4297-8DF3-35A37E081CD9}"/>
              </a:ext>
            </a:extLst>
          </p:cNvPr>
          <p:cNvSpPr txBox="1"/>
          <p:nvPr/>
        </p:nvSpPr>
        <p:spPr>
          <a:xfrm>
            <a:off x="9525034" y="2147326"/>
            <a:ext cx="182214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67</a:t>
            </a:r>
            <a:r>
              <a:rPr lang="ko-KR" altLang="en-US" dirty="0" err="1"/>
              <a:t>대ㅣ문재인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B692DD-42F4-4A6F-ADA5-ABF6B0B2C61E}"/>
              </a:ext>
            </a:extLst>
          </p:cNvPr>
          <p:cNvSpPr txBox="1"/>
          <p:nvPr/>
        </p:nvSpPr>
        <p:spPr>
          <a:xfrm>
            <a:off x="9525034" y="2563680"/>
            <a:ext cx="182214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66</a:t>
            </a:r>
            <a:r>
              <a:rPr lang="ko-KR" altLang="en-US" dirty="0" err="1"/>
              <a:t>대ㅣ문재인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1EE011-76C6-44C5-8E26-0BF3EFB880E7}"/>
              </a:ext>
            </a:extLst>
          </p:cNvPr>
          <p:cNvSpPr txBox="1"/>
          <p:nvPr/>
        </p:nvSpPr>
        <p:spPr>
          <a:xfrm>
            <a:off x="9525034" y="2972421"/>
            <a:ext cx="18221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57</a:t>
            </a:r>
            <a:r>
              <a:rPr lang="ko-KR" altLang="en-US" dirty="0" err="1"/>
              <a:t>대ㅣ노무현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37C75D-F9C1-482A-8B9A-FD005A851BDA}"/>
              </a:ext>
            </a:extLst>
          </p:cNvPr>
          <p:cNvSpPr txBox="1"/>
          <p:nvPr/>
        </p:nvSpPr>
        <p:spPr>
          <a:xfrm>
            <a:off x="9533999" y="3396470"/>
            <a:ext cx="18221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56</a:t>
            </a:r>
            <a:r>
              <a:rPr lang="ko-KR" altLang="en-US" dirty="0" err="1"/>
              <a:t>대ㅣ노무현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F08C492-EB7E-473D-B400-725F1C94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473" y="1730188"/>
            <a:ext cx="2682787" cy="454510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B13D8D3-7F73-44C3-9307-ACCE6DED1025}"/>
              </a:ext>
            </a:extLst>
          </p:cNvPr>
          <p:cNvSpPr txBox="1"/>
          <p:nvPr/>
        </p:nvSpPr>
        <p:spPr>
          <a:xfrm>
            <a:off x="9540822" y="3812824"/>
            <a:ext cx="18221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55</a:t>
            </a:r>
            <a:r>
              <a:rPr lang="ko-KR" altLang="en-US" dirty="0" err="1"/>
              <a:t>대ㅣ노무현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3F44C4-3240-4FFC-BF20-65DDBF6519B9}"/>
              </a:ext>
            </a:extLst>
          </p:cNvPr>
          <p:cNvSpPr txBox="1"/>
          <p:nvPr/>
        </p:nvSpPr>
        <p:spPr>
          <a:xfrm>
            <a:off x="9540822" y="4238143"/>
            <a:ext cx="182214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65</a:t>
            </a:r>
            <a:r>
              <a:rPr lang="ko-KR" altLang="en-US" dirty="0" err="1"/>
              <a:t>대ㅣ문재인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9546F1-1F60-4653-852C-B46012FBF543}"/>
              </a:ext>
            </a:extLst>
          </p:cNvPr>
          <p:cNvSpPr txBox="1"/>
          <p:nvPr/>
        </p:nvSpPr>
        <p:spPr>
          <a:xfrm>
            <a:off x="9533999" y="4663462"/>
            <a:ext cx="18221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63</a:t>
            </a:r>
            <a:r>
              <a:rPr lang="ko-KR" altLang="en-US" dirty="0" err="1"/>
              <a:t>대ㅣ박근혜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5E8DFD-B546-49BA-9EF1-322CB1464350}"/>
              </a:ext>
            </a:extLst>
          </p:cNvPr>
          <p:cNvSpPr txBox="1"/>
          <p:nvPr/>
        </p:nvSpPr>
        <p:spPr>
          <a:xfrm>
            <a:off x="9533999" y="5079253"/>
            <a:ext cx="18221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58</a:t>
            </a:r>
            <a:r>
              <a:rPr lang="ko-KR" altLang="en-US" dirty="0" err="1"/>
              <a:t>대ㅣ노무현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8C31C6-7AEE-4205-B879-5EE991549E2B}"/>
              </a:ext>
            </a:extLst>
          </p:cNvPr>
          <p:cNvSpPr txBox="1"/>
          <p:nvPr/>
        </p:nvSpPr>
        <p:spPr>
          <a:xfrm>
            <a:off x="9549787" y="5494900"/>
            <a:ext cx="18221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59</a:t>
            </a:r>
            <a:r>
              <a:rPr lang="ko-KR" altLang="en-US" dirty="0" err="1"/>
              <a:t>대ㅣ노무현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5BD09F-3E0D-4409-A48C-E78855B1C733}"/>
              </a:ext>
            </a:extLst>
          </p:cNvPr>
          <p:cNvSpPr txBox="1"/>
          <p:nvPr/>
        </p:nvSpPr>
        <p:spPr>
          <a:xfrm>
            <a:off x="9549787" y="5910472"/>
            <a:ext cx="18221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60</a:t>
            </a:r>
            <a:r>
              <a:rPr lang="ko-KR" altLang="en-US" dirty="0" err="1"/>
              <a:t>대ㅣ이명박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7E15E5-A723-4904-BE8F-1888514F9423}"/>
              </a:ext>
            </a:extLst>
          </p:cNvPr>
          <p:cNvSpPr txBox="1"/>
          <p:nvPr/>
        </p:nvSpPr>
        <p:spPr>
          <a:xfrm>
            <a:off x="3221485" y="4757199"/>
            <a:ext cx="18221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62</a:t>
            </a:r>
            <a:r>
              <a:rPr lang="ko-KR" altLang="en-US" dirty="0" err="1"/>
              <a:t>대ㅣ이명박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0C2A3D-F276-4A19-8713-90234D936554}"/>
              </a:ext>
            </a:extLst>
          </p:cNvPr>
          <p:cNvSpPr txBox="1"/>
          <p:nvPr/>
        </p:nvSpPr>
        <p:spPr>
          <a:xfrm>
            <a:off x="3221485" y="5173232"/>
            <a:ext cx="18221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64</a:t>
            </a:r>
            <a:r>
              <a:rPr lang="ko-KR" altLang="en-US" dirty="0" err="1"/>
              <a:t>대ㅣ박근혜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742618-99AF-410A-B54F-C2F36AC1A51A}"/>
              </a:ext>
            </a:extLst>
          </p:cNvPr>
          <p:cNvSpPr txBox="1"/>
          <p:nvPr/>
        </p:nvSpPr>
        <p:spPr>
          <a:xfrm>
            <a:off x="3221485" y="5580300"/>
            <a:ext cx="18221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61</a:t>
            </a:r>
            <a:r>
              <a:rPr lang="ko-KR" altLang="en-US" dirty="0" err="1"/>
              <a:t>대ㅣ이명박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68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B2E4F728-2165-4384-AF32-E61BCE8B0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95" y="0"/>
            <a:ext cx="10424483" cy="6858000"/>
          </a:xfrm>
          <a:prstGeom prst="rect">
            <a:avLst/>
          </a:prstGeom>
          <a:noFill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A96C36-A364-40AA-8152-91E6B89CFED7}"/>
              </a:ext>
            </a:extLst>
          </p:cNvPr>
          <p:cNvSpPr/>
          <p:nvPr/>
        </p:nvSpPr>
        <p:spPr>
          <a:xfrm>
            <a:off x="759154" y="0"/>
            <a:ext cx="11042321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9C7D4-651C-4A45-BE5D-E8F56E4BEFC7}"/>
              </a:ext>
            </a:extLst>
          </p:cNvPr>
          <p:cNvSpPr txBox="1"/>
          <p:nvPr/>
        </p:nvSpPr>
        <p:spPr>
          <a:xfrm>
            <a:off x="938721" y="2496536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법무부 장관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A7F2E-1F94-4A77-BF97-34742A681DFF}"/>
              </a:ext>
            </a:extLst>
          </p:cNvPr>
          <p:cNvSpPr txBox="1"/>
          <p:nvPr/>
        </p:nvSpPr>
        <p:spPr>
          <a:xfrm>
            <a:off x="759154" y="600246"/>
            <a:ext cx="226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Word Cloud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D3FE1-9028-44B4-8498-60BC01F5E127}"/>
              </a:ext>
            </a:extLst>
          </p:cNvPr>
          <p:cNvSpPr txBox="1"/>
          <p:nvPr/>
        </p:nvSpPr>
        <p:spPr>
          <a:xfrm>
            <a:off x="1115909" y="4599008"/>
            <a:ext cx="155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검찰</a:t>
            </a:r>
            <a:r>
              <a:rPr lang="en-US" altLang="ko-KR" sz="2400" dirty="0"/>
              <a:t> </a:t>
            </a:r>
            <a:r>
              <a:rPr lang="ko-KR" altLang="en-US" sz="2400" dirty="0"/>
              <a:t>총장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30666-C1F1-4172-ACDF-4FD12C275072}"/>
              </a:ext>
            </a:extLst>
          </p:cNvPr>
          <p:cNvSpPr txBox="1"/>
          <p:nvPr/>
        </p:nvSpPr>
        <p:spPr>
          <a:xfrm>
            <a:off x="3357422" y="3895159"/>
            <a:ext cx="7864764" cy="166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취임사</a:t>
            </a:r>
            <a:r>
              <a:rPr lang="en-US" altLang="ko-KR" dirty="0"/>
              <a:t>: </a:t>
            </a:r>
            <a:r>
              <a:rPr lang="ko-KR" altLang="en-US" dirty="0"/>
              <a:t>검찰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국민</a:t>
            </a:r>
            <a:r>
              <a:rPr lang="en-US" altLang="ko-KR" dirty="0"/>
              <a:t>, </a:t>
            </a:r>
            <a:r>
              <a:rPr lang="ko-KR" altLang="en-US" dirty="0"/>
              <a:t>우리</a:t>
            </a:r>
            <a:r>
              <a:rPr lang="en-US" altLang="ko-KR" dirty="0"/>
              <a:t>, </a:t>
            </a:r>
            <a:r>
              <a:rPr lang="ko-KR" altLang="en-US" dirty="0"/>
              <a:t>국민</a:t>
            </a:r>
            <a:r>
              <a:rPr lang="en-US" altLang="ko-KR" dirty="0"/>
              <a:t>, </a:t>
            </a:r>
            <a:r>
              <a:rPr lang="ko-KR" altLang="en-US" dirty="0"/>
              <a:t>여러분</a:t>
            </a:r>
            <a:r>
              <a:rPr lang="en-US" altLang="ko-KR" dirty="0"/>
              <a:t>, </a:t>
            </a:r>
            <a:r>
              <a:rPr lang="ko-KR" altLang="en-US" dirty="0"/>
              <a:t>법</a:t>
            </a:r>
            <a:r>
              <a:rPr lang="en-US" altLang="ko-KR" dirty="0"/>
              <a:t>, </a:t>
            </a:r>
            <a:r>
              <a:rPr lang="ko-KR" altLang="en-US" dirty="0"/>
              <a:t>인권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범죄</a:t>
            </a:r>
            <a:r>
              <a:rPr lang="en-US" altLang="ko-KR" dirty="0"/>
              <a:t>, </a:t>
            </a:r>
            <a:r>
              <a:rPr lang="ko-KR" altLang="en-US" dirty="0"/>
              <a:t>집행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err="1"/>
              <a:t>이임사</a:t>
            </a:r>
            <a:r>
              <a:rPr lang="en-US" altLang="ko-KR" dirty="0"/>
              <a:t>: </a:t>
            </a:r>
            <a:r>
              <a:rPr lang="ko-KR" altLang="en-US" dirty="0"/>
              <a:t>검찰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국민</a:t>
            </a:r>
            <a:r>
              <a:rPr lang="en-US" altLang="ko-KR" dirty="0"/>
              <a:t>, </a:t>
            </a:r>
            <a:r>
              <a:rPr lang="ko-KR" altLang="en-US" dirty="0"/>
              <a:t>여러분</a:t>
            </a:r>
            <a:r>
              <a:rPr lang="en-US" altLang="ko-KR" dirty="0"/>
              <a:t>, </a:t>
            </a:r>
            <a:r>
              <a:rPr lang="ko-KR" altLang="en-US" dirty="0"/>
              <a:t>우리</a:t>
            </a:r>
            <a:r>
              <a:rPr lang="en-US" altLang="ko-KR" dirty="0"/>
              <a:t>, </a:t>
            </a:r>
            <a:r>
              <a:rPr lang="ko-KR" altLang="en-US" dirty="0"/>
              <a:t>가족</a:t>
            </a:r>
            <a:r>
              <a:rPr lang="en-US" altLang="ko-KR" dirty="0"/>
              <a:t>, </a:t>
            </a:r>
            <a:r>
              <a:rPr lang="ko-KR" altLang="en-US" dirty="0"/>
              <a:t>사랑</a:t>
            </a:r>
            <a:r>
              <a:rPr lang="en-US" altLang="ko-KR" dirty="0"/>
              <a:t>, 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노력</a:t>
            </a:r>
            <a:r>
              <a:rPr lang="en-US" altLang="ko-KR" dirty="0"/>
              <a:t>, </a:t>
            </a:r>
            <a:r>
              <a:rPr lang="ko-KR" altLang="en-US" dirty="0"/>
              <a:t>인권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소금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신년사</a:t>
            </a:r>
            <a:r>
              <a:rPr lang="en-US" altLang="ko-KR" dirty="0"/>
              <a:t>: </a:t>
            </a:r>
            <a:r>
              <a:rPr lang="ko-KR" altLang="en-US" dirty="0"/>
              <a:t>검찰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국민</a:t>
            </a:r>
            <a:r>
              <a:rPr lang="en-US" altLang="ko-KR" dirty="0"/>
              <a:t>, </a:t>
            </a:r>
            <a:r>
              <a:rPr lang="ko-KR" altLang="en-US" dirty="0"/>
              <a:t>여러분</a:t>
            </a:r>
            <a:r>
              <a:rPr lang="en-US" altLang="ko-KR" dirty="0"/>
              <a:t>, </a:t>
            </a:r>
            <a:r>
              <a:rPr lang="ko-KR" altLang="en-US" dirty="0"/>
              <a:t>범죄</a:t>
            </a:r>
            <a:r>
              <a:rPr lang="en-US" altLang="ko-KR" dirty="0"/>
              <a:t>, </a:t>
            </a:r>
            <a:r>
              <a:rPr lang="ko-KR" altLang="en-US" dirty="0"/>
              <a:t>새해</a:t>
            </a:r>
            <a:r>
              <a:rPr lang="en-US" altLang="ko-KR" dirty="0"/>
              <a:t>, </a:t>
            </a:r>
            <a:r>
              <a:rPr lang="ko-KR" altLang="en-US" dirty="0"/>
              <a:t>노력</a:t>
            </a:r>
            <a:r>
              <a:rPr lang="en-US" altLang="ko-KR" dirty="0"/>
              <a:t>, </a:t>
            </a:r>
            <a:r>
              <a:rPr lang="ko-KR" altLang="en-US" dirty="0"/>
              <a:t>희망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신뢰</a:t>
            </a:r>
            <a:r>
              <a:rPr lang="en-US" altLang="ko-KR" dirty="0"/>
              <a:t>, </a:t>
            </a:r>
            <a:r>
              <a:rPr lang="ko-KR" altLang="en-US" dirty="0"/>
              <a:t>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D3DA77F-C615-4095-92C0-E81E47C19D26}"/>
              </a:ext>
            </a:extLst>
          </p:cNvPr>
          <p:cNvCxnSpPr>
            <a:stCxn id="5" idx="3"/>
          </p:cNvCxnSpPr>
          <p:nvPr/>
        </p:nvCxnSpPr>
        <p:spPr>
          <a:xfrm flipV="1">
            <a:off x="2848203" y="2244437"/>
            <a:ext cx="509219" cy="48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E13BE6-FC78-418E-A529-082FF1AFE6C6}"/>
              </a:ext>
            </a:extLst>
          </p:cNvPr>
          <p:cNvCxnSpPr>
            <a:stCxn id="5" idx="3"/>
          </p:cNvCxnSpPr>
          <p:nvPr/>
        </p:nvCxnSpPr>
        <p:spPr>
          <a:xfrm>
            <a:off x="2848203" y="2727369"/>
            <a:ext cx="509219" cy="48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8D7B930-965E-48F1-8BD9-D23F4862A867}"/>
              </a:ext>
            </a:extLst>
          </p:cNvPr>
          <p:cNvCxnSpPr>
            <a:cxnSpLocks/>
          </p:cNvCxnSpPr>
          <p:nvPr/>
        </p:nvCxnSpPr>
        <p:spPr>
          <a:xfrm>
            <a:off x="2848203" y="2727369"/>
            <a:ext cx="509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C27360-76C5-4970-942B-E4025CEEC62D}"/>
              </a:ext>
            </a:extLst>
          </p:cNvPr>
          <p:cNvCxnSpPr/>
          <p:nvPr/>
        </p:nvCxnSpPr>
        <p:spPr>
          <a:xfrm flipV="1">
            <a:off x="2848203" y="4347025"/>
            <a:ext cx="509219" cy="48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F4EB69-8378-4BE1-915F-CD8C7AA4F46F}"/>
              </a:ext>
            </a:extLst>
          </p:cNvPr>
          <p:cNvCxnSpPr/>
          <p:nvPr/>
        </p:nvCxnSpPr>
        <p:spPr>
          <a:xfrm>
            <a:off x="2848203" y="4829957"/>
            <a:ext cx="509219" cy="48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06E9C8-CC88-4D1A-A13D-AF9EB15DA8C3}"/>
              </a:ext>
            </a:extLst>
          </p:cNvPr>
          <p:cNvCxnSpPr>
            <a:cxnSpLocks/>
          </p:cNvCxnSpPr>
          <p:nvPr/>
        </p:nvCxnSpPr>
        <p:spPr>
          <a:xfrm>
            <a:off x="2848203" y="4829957"/>
            <a:ext cx="509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690433-4098-4F99-9A5C-7B4E025FA8DF}"/>
              </a:ext>
            </a:extLst>
          </p:cNvPr>
          <p:cNvSpPr txBox="1"/>
          <p:nvPr/>
        </p:nvSpPr>
        <p:spPr>
          <a:xfrm>
            <a:off x="6308437" y="1165220"/>
            <a:ext cx="1330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TOP 10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13051-FDE4-409B-86A2-E0C0BDF5CD90}"/>
              </a:ext>
            </a:extLst>
          </p:cNvPr>
          <p:cNvSpPr txBox="1"/>
          <p:nvPr/>
        </p:nvSpPr>
        <p:spPr>
          <a:xfrm>
            <a:off x="3357422" y="1810898"/>
            <a:ext cx="8179886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취임사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국민</a:t>
            </a:r>
            <a:r>
              <a:rPr lang="en-US" altLang="ko-KR" dirty="0"/>
              <a:t>, </a:t>
            </a:r>
            <a:r>
              <a:rPr lang="ko-KR" altLang="en-US" dirty="0"/>
              <a:t>법무</a:t>
            </a:r>
            <a:r>
              <a:rPr lang="en-US" altLang="ko-KR" dirty="0"/>
              <a:t>, </a:t>
            </a:r>
            <a:r>
              <a:rPr lang="ko-KR" altLang="en-US" dirty="0"/>
              <a:t>여러분</a:t>
            </a:r>
            <a:r>
              <a:rPr lang="en-US" altLang="ko-KR" dirty="0"/>
              <a:t>, </a:t>
            </a:r>
            <a:r>
              <a:rPr lang="ko-KR" altLang="en-US" dirty="0"/>
              <a:t>검찰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법</a:t>
            </a:r>
            <a:r>
              <a:rPr lang="en-US" altLang="ko-KR" dirty="0"/>
              <a:t>, </a:t>
            </a:r>
            <a:r>
              <a:rPr lang="ko-KR" altLang="en-US" dirty="0"/>
              <a:t>법무부</a:t>
            </a:r>
            <a:r>
              <a:rPr lang="en-US" altLang="ko-KR" dirty="0"/>
              <a:t>, </a:t>
            </a:r>
            <a:r>
              <a:rPr lang="ko-KR" altLang="en-US" dirty="0"/>
              <a:t>개혁</a:t>
            </a:r>
            <a:r>
              <a:rPr lang="en-US" altLang="ko-KR" dirty="0"/>
              <a:t>, </a:t>
            </a:r>
            <a:r>
              <a:rPr lang="ko-KR" altLang="en-US" dirty="0"/>
              <a:t>변화</a:t>
            </a:r>
            <a:r>
              <a:rPr lang="en-US" altLang="ko-KR" dirty="0"/>
              <a:t>, </a:t>
            </a:r>
            <a:r>
              <a:rPr lang="ko-KR" altLang="en-US" dirty="0"/>
              <a:t>신뢰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err="1"/>
              <a:t>이임사</a:t>
            </a:r>
            <a:r>
              <a:rPr lang="en-US" altLang="ko-KR" dirty="0"/>
              <a:t>: </a:t>
            </a:r>
            <a:r>
              <a:rPr lang="ko-KR" altLang="en-US" dirty="0"/>
              <a:t>여러분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국민</a:t>
            </a:r>
            <a:r>
              <a:rPr lang="en-US" altLang="ko-KR" dirty="0"/>
              <a:t>, </a:t>
            </a:r>
            <a:r>
              <a:rPr lang="ko-KR" altLang="en-US" dirty="0"/>
              <a:t>검찰</a:t>
            </a:r>
            <a:r>
              <a:rPr lang="en-US" altLang="ko-KR" dirty="0"/>
              <a:t>, </a:t>
            </a:r>
            <a:r>
              <a:rPr lang="ko-KR" altLang="en-US" dirty="0"/>
              <a:t>법무</a:t>
            </a:r>
            <a:r>
              <a:rPr lang="en-US" altLang="ko-KR" dirty="0"/>
              <a:t>, </a:t>
            </a:r>
            <a:r>
              <a:rPr lang="ko-KR" altLang="en-US" dirty="0"/>
              <a:t>우리</a:t>
            </a:r>
            <a:r>
              <a:rPr lang="en-US" altLang="ko-KR" dirty="0"/>
              <a:t>, </a:t>
            </a:r>
            <a:r>
              <a:rPr lang="ko-KR" altLang="en-US" dirty="0"/>
              <a:t>개혁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노력</a:t>
            </a:r>
            <a:r>
              <a:rPr lang="en-US" altLang="ko-KR" dirty="0"/>
              <a:t>, </a:t>
            </a:r>
            <a:r>
              <a:rPr lang="ko-KR" altLang="en-US" dirty="0"/>
              <a:t>가족</a:t>
            </a:r>
            <a:r>
              <a:rPr lang="en-US" altLang="ko-KR" dirty="0"/>
              <a:t>, </a:t>
            </a:r>
            <a:r>
              <a:rPr lang="ko-KR" altLang="en-US" dirty="0"/>
              <a:t>인권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신년사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국민</a:t>
            </a:r>
            <a:r>
              <a:rPr lang="en-US" altLang="ko-KR" dirty="0"/>
              <a:t>, </a:t>
            </a:r>
            <a:r>
              <a:rPr lang="ko-KR" altLang="en-US" dirty="0"/>
              <a:t>법무</a:t>
            </a:r>
            <a:r>
              <a:rPr lang="en-US" altLang="ko-KR" dirty="0"/>
              <a:t>, </a:t>
            </a:r>
            <a:r>
              <a:rPr lang="ko-KR" altLang="en-US" dirty="0"/>
              <a:t>여러분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우리</a:t>
            </a:r>
            <a:r>
              <a:rPr lang="en-US" altLang="ko-KR" dirty="0"/>
              <a:t>, </a:t>
            </a:r>
            <a:r>
              <a:rPr lang="ko-KR" altLang="en-US" dirty="0"/>
              <a:t>검찰</a:t>
            </a:r>
            <a:r>
              <a:rPr lang="en-US" altLang="ko-KR" dirty="0"/>
              <a:t>, </a:t>
            </a:r>
            <a:r>
              <a:rPr lang="ko-KR" altLang="en-US" dirty="0"/>
              <a:t>범죄</a:t>
            </a:r>
            <a:r>
              <a:rPr lang="en-US" altLang="ko-KR" dirty="0"/>
              <a:t>, </a:t>
            </a:r>
            <a:r>
              <a:rPr lang="ko-KR" altLang="en-US" dirty="0"/>
              <a:t>가족</a:t>
            </a:r>
            <a:r>
              <a:rPr lang="en-US" altLang="ko-KR" dirty="0"/>
              <a:t>, </a:t>
            </a:r>
            <a:r>
              <a:rPr lang="ko-KR" altLang="en-US" dirty="0"/>
              <a:t>법</a:t>
            </a:r>
            <a:r>
              <a:rPr lang="en-US" altLang="ko-KR" dirty="0"/>
              <a:t>, </a:t>
            </a:r>
            <a:r>
              <a:rPr lang="ko-KR" altLang="en-US" dirty="0"/>
              <a:t>새해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870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D82ECB-BE85-47E0-BC6B-451CD36C93C2}"/>
              </a:ext>
            </a:extLst>
          </p:cNvPr>
          <p:cNvSpPr txBox="1"/>
          <p:nvPr/>
        </p:nvSpPr>
        <p:spPr>
          <a:xfrm>
            <a:off x="1102658" y="0"/>
            <a:ext cx="12819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15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F90A6-1BA8-4EF9-BD42-D10A331BB421}"/>
              </a:ext>
            </a:extLst>
          </p:cNvPr>
          <p:cNvSpPr txBox="1"/>
          <p:nvPr/>
        </p:nvSpPr>
        <p:spPr>
          <a:xfrm>
            <a:off x="5336611" y="1452638"/>
            <a:ext cx="303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사법권의 독립</a:t>
            </a:r>
            <a:r>
              <a:rPr lang="en-US" altLang="ko-KR" sz="3200" b="1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C3EF6-1624-4F11-92D8-B34C23A14691}"/>
              </a:ext>
            </a:extLst>
          </p:cNvPr>
          <p:cNvSpPr txBox="1"/>
          <p:nvPr/>
        </p:nvSpPr>
        <p:spPr>
          <a:xfrm>
            <a:off x="3225964" y="882983"/>
            <a:ext cx="7256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과연 사법의 영역이 정치적 권력으로부터 자유로울 수 있는가</a:t>
            </a:r>
            <a:r>
              <a:rPr lang="en-US" altLang="ko-KR" sz="2000" dirty="0"/>
              <a:t>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291C21-E4FE-4978-ACB8-35F20BC3BCCB}"/>
              </a:ext>
            </a:extLst>
          </p:cNvPr>
          <p:cNvSpPr txBox="1"/>
          <p:nvPr/>
        </p:nvSpPr>
        <p:spPr>
          <a:xfrm rot="2257868">
            <a:off x="1948132" y="762482"/>
            <a:ext cx="765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722C7-7C21-40F5-8D1D-52F5E8B7A1E4}"/>
              </a:ext>
            </a:extLst>
          </p:cNvPr>
          <p:cNvSpPr txBox="1"/>
          <p:nvPr/>
        </p:nvSpPr>
        <p:spPr>
          <a:xfrm rot="19902437">
            <a:off x="600961" y="916371"/>
            <a:ext cx="765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8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FA831-0F64-4FC4-BA10-B69C6650CFBF}"/>
              </a:ext>
            </a:extLst>
          </p:cNvPr>
          <p:cNvSpPr txBox="1"/>
          <p:nvPr/>
        </p:nvSpPr>
        <p:spPr>
          <a:xfrm>
            <a:off x="3131652" y="2887162"/>
            <a:ext cx="3890683" cy="2788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500" dirty="0"/>
              <a:t>법이 가진 힘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사법의 정치화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정치 및 사회 전반에 미치는 영향력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정치와의 필연적 동행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고도의 정치화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적극적 개입</a:t>
            </a:r>
            <a:endParaRPr lang="en-US" altLang="ko-KR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E646D-8A16-47F9-AA1D-D3287EF259BD}"/>
              </a:ext>
            </a:extLst>
          </p:cNvPr>
          <p:cNvSpPr txBox="1"/>
          <p:nvPr/>
        </p:nvSpPr>
        <p:spPr>
          <a:xfrm>
            <a:off x="6001688" y="3027415"/>
            <a:ext cx="4429785" cy="2327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500" dirty="0"/>
              <a:t>정치적 이해관계의 결정체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보수적 이해관계의 충돌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검찰의 카르텔화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정치 세력과의 결탁 가능성 ↑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정치적 변혁 및 세력 다툼에 희생</a:t>
            </a:r>
            <a:r>
              <a:rPr lang="en-US" altLang="ko-KR" sz="1500" dirty="0"/>
              <a:t>? </a:t>
            </a:r>
            <a:r>
              <a:rPr lang="ko-KR" altLang="en-US" sz="1500" dirty="0"/>
              <a:t>수혜</a:t>
            </a:r>
            <a:r>
              <a:rPr lang="en-US" altLang="ko-KR" sz="1500" dirty="0"/>
              <a:t>?</a:t>
            </a: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B817F47A-325A-4DDE-86D8-69353DE438CC}"/>
              </a:ext>
            </a:extLst>
          </p:cNvPr>
          <p:cNvSpPr/>
          <p:nvPr/>
        </p:nvSpPr>
        <p:spPr>
          <a:xfrm>
            <a:off x="3131652" y="2677368"/>
            <a:ext cx="7256930" cy="3262217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8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0261CE-DE1A-4BF1-BBDB-D23AB086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35" y="546846"/>
            <a:ext cx="8291129" cy="57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6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2903AC-0DB2-4C46-A8ED-648144F2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42" y="891988"/>
            <a:ext cx="11406515" cy="50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6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DB929A-D155-4A56-9B75-1B7D21A6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456453"/>
            <a:ext cx="11610975" cy="1595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2F4F71-4D03-4260-90D8-01B9D3B86D74}"/>
              </a:ext>
            </a:extLst>
          </p:cNvPr>
          <p:cNvSpPr txBox="1"/>
          <p:nvPr/>
        </p:nvSpPr>
        <p:spPr>
          <a:xfrm>
            <a:off x="472885" y="2910224"/>
            <a:ext cx="59817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Bembo" panose="02020502050201020203" pitchFamily="18" charset="0"/>
              </a:rPr>
              <a:t>“</a:t>
            </a:r>
            <a:r>
              <a:rPr lang="en-US" altLang="ko-KR" sz="1600" dirty="0"/>
              <a:t> </a:t>
            </a:r>
            <a:r>
              <a:rPr lang="ko-KR" altLang="en-US" sz="1600" dirty="0"/>
              <a:t>친애하는 법무부 소속 여러분</a:t>
            </a:r>
            <a:r>
              <a:rPr lang="en-US" altLang="ko-KR" sz="1600" dirty="0"/>
              <a:t>, </a:t>
            </a:r>
            <a:r>
              <a:rPr lang="ko-KR" altLang="en-US" sz="1600" dirty="0"/>
              <a:t>또한 법무부 산하 검찰청을 비롯한 각 기관의 여러분</a:t>
            </a:r>
            <a:r>
              <a:rPr lang="en-US" altLang="ko-KR" sz="1600" dirty="0"/>
              <a:t>, </a:t>
            </a:r>
            <a:r>
              <a:rPr lang="ko-KR" altLang="en-US" sz="1600" dirty="0"/>
              <a:t>정말 반갑습니다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자리에서 여러분들을 만나게 되어 진심으로 기쁩니다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각오를 다시 하게 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오늘 오후 </a:t>
            </a:r>
            <a:r>
              <a:rPr lang="en-US" altLang="ko-KR" sz="1600" dirty="0"/>
              <a:t>2</a:t>
            </a:r>
            <a:r>
              <a:rPr lang="ko-KR" altLang="en-US" sz="1600" dirty="0"/>
              <a:t>시경에 청와대에서 법무부장관 임명장을 받고</a:t>
            </a:r>
            <a:r>
              <a:rPr lang="en-US" altLang="ko-KR" sz="1600" dirty="0"/>
              <a:t>, </a:t>
            </a:r>
            <a:r>
              <a:rPr lang="ko-KR" altLang="en-US" sz="1600" dirty="0"/>
              <a:t>대통령께서 장관들을 배석시킨 채 직접 브리핑을 하셨습니다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b="1" dirty="0">
                <a:solidFill>
                  <a:srgbClr val="FF0000"/>
                </a:solidFill>
              </a:rPr>
              <a:t>그때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특히 법무부에 왜 서열을 무시한 여성 법무부장관이 임명됐는가에 관해서 자세한 설명이 있으셨습니다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그것은 조금 부적절할지 모르겠지만 한마디로 말씀드리면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새로운 변화의 시대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검찰개혁이 최우선 과제로 떠오른 역사적인 이 시기</a:t>
            </a:r>
            <a:r>
              <a:rPr lang="ko-KR" altLang="en-US" sz="1600" dirty="0"/>
              <a:t>에 종전의 검찰</a:t>
            </a:r>
            <a:r>
              <a:rPr lang="en-US" altLang="ko-KR" sz="1600" dirty="0"/>
              <a:t>, </a:t>
            </a:r>
            <a:r>
              <a:rPr lang="ko-KR" altLang="en-US" sz="1600" dirty="0"/>
              <a:t>법무부와는 다른 새로운 </a:t>
            </a:r>
            <a:r>
              <a:rPr lang="ko-KR" altLang="en-US" sz="1600" dirty="0">
                <a:solidFill>
                  <a:srgbClr val="FF0000"/>
                </a:solidFill>
              </a:rPr>
              <a:t>“법무 </a:t>
            </a:r>
            <a:r>
              <a:rPr lang="ko-KR" altLang="en-US" sz="1600" dirty="0" err="1">
                <a:solidFill>
                  <a:srgbClr val="FF0000"/>
                </a:solidFill>
              </a:rPr>
              <a:t>문민화”의</a:t>
            </a:r>
            <a:r>
              <a:rPr lang="ko-KR" altLang="en-US" sz="1600" dirty="0">
                <a:solidFill>
                  <a:srgbClr val="FF0000"/>
                </a:solidFill>
              </a:rPr>
              <a:t> 시대</a:t>
            </a:r>
            <a:r>
              <a:rPr lang="ko-KR" altLang="en-US" sz="1600" dirty="0"/>
              <a:t>를 열자는 말씀입니다</a:t>
            </a:r>
            <a:r>
              <a:rPr lang="en-US" altLang="ko-KR" sz="1600" dirty="0"/>
              <a:t>. </a:t>
            </a:r>
            <a:r>
              <a:rPr lang="en-US" altLang="ko-KR" sz="1600" b="1" dirty="0">
                <a:latin typeface="Bembo" panose="02020502050201020203" pitchFamily="18" charset="0"/>
              </a:rPr>
              <a:t>”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F5832E-01C0-4881-92B2-765C7663C8C9}"/>
              </a:ext>
            </a:extLst>
          </p:cNvPr>
          <p:cNvSpPr/>
          <p:nvPr/>
        </p:nvSpPr>
        <p:spPr>
          <a:xfrm>
            <a:off x="1809750" y="1428749"/>
            <a:ext cx="1400175" cy="723901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C7821C1-FF97-4F32-80BD-5EFAE7596BD0}"/>
              </a:ext>
            </a:extLst>
          </p:cNvPr>
          <p:cNvSpPr/>
          <p:nvPr/>
        </p:nvSpPr>
        <p:spPr>
          <a:xfrm>
            <a:off x="5395911" y="1428749"/>
            <a:ext cx="1400175" cy="723901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CB8DA-2F99-41C2-A06A-619145A922EB}"/>
              </a:ext>
            </a:extLst>
          </p:cNvPr>
          <p:cNvSpPr txBox="1"/>
          <p:nvPr/>
        </p:nvSpPr>
        <p:spPr>
          <a:xfrm>
            <a:off x="6454585" y="2801129"/>
            <a:ext cx="53530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Bembo" panose="02020502050201020203" pitchFamily="18" charset="0"/>
              </a:rPr>
              <a:t>·</a:t>
            </a:r>
          </a:p>
          <a:p>
            <a:pPr algn="ctr"/>
            <a:r>
              <a:rPr lang="en-US" altLang="ko-KR" sz="1600" b="1" dirty="0">
                <a:latin typeface="Bembo" panose="02020502050201020203" pitchFamily="18" charset="0"/>
              </a:rPr>
              <a:t>·</a:t>
            </a:r>
          </a:p>
          <a:p>
            <a:pPr algn="ctr"/>
            <a:r>
              <a:rPr lang="en-US" altLang="ko-KR" sz="1600" b="1" dirty="0">
                <a:latin typeface="Bembo" panose="02020502050201020203" pitchFamily="18" charset="0"/>
              </a:rPr>
              <a:t>·</a:t>
            </a:r>
          </a:p>
          <a:p>
            <a:pPr algn="ctr"/>
            <a:endParaRPr lang="en-US" altLang="ko-KR" sz="1600" b="1" dirty="0">
              <a:latin typeface="Bembo" panose="02020502050201020203" pitchFamily="18" charset="0"/>
            </a:endParaRPr>
          </a:p>
          <a:p>
            <a:r>
              <a:rPr lang="en-US" altLang="ko-KR" sz="1600" b="1" dirty="0">
                <a:latin typeface="Bembo" panose="02020502050201020203" pitchFamily="18" charset="0"/>
              </a:rPr>
              <a:t>“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국민의 인권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특히 </a:t>
            </a:r>
            <a:r>
              <a:rPr lang="ko-KR" altLang="ko-KR" sz="1600" b="1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여성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아동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장애자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 소수의 인권을 보호하는 어떤 정책들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출입국관리사무와 난민문제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이주노동자 문제 등 너무나 할 일이 많습니다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600" b="1" dirty="0">
                <a:latin typeface="Bembo" panose="02020502050201020203" pitchFamily="18" charset="0"/>
              </a:rPr>
              <a:t>”</a:t>
            </a:r>
          </a:p>
          <a:p>
            <a:endParaRPr lang="en-US" altLang="ko-KR" sz="1600" b="1" dirty="0">
              <a:latin typeface="Bembo" panose="02020502050201020203" pitchFamily="18" charset="0"/>
            </a:endParaRPr>
          </a:p>
          <a:p>
            <a:pPr algn="ctr"/>
            <a:r>
              <a:rPr lang="en-US" altLang="ko-KR" sz="1600" b="1" dirty="0">
                <a:latin typeface="Bembo" panose="02020502050201020203" pitchFamily="18" charset="0"/>
              </a:rPr>
              <a:t>·</a:t>
            </a:r>
          </a:p>
          <a:p>
            <a:pPr algn="ctr"/>
            <a:r>
              <a:rPr lang="en-US" altLang="ko-KR" sz="1600" b="1" dirty="0">
                <a:latin typeface="Bembo" panose="02020502050201020203" pitchFamily="18" charset="0"/>
              </a:rPr>
              <a:t>·</a:t>
            </a:r>
          </a:p>
          <a:p>
            <a:pPr algn="ctr"/>
            <a:r>
              <a:rPr lang="en-US" altLang="ko-KR" sz="1600" b="1" dirty="0">
                <a:latin typeface="Bembo" panose="02020502050201020203" pitchFamily="18" charset="0"/>
              </a:rPr>
              <a:t>·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60CBF8-1444-414F-966A-7424F6E0A5DD}"/>
              </a:ext>
            </a:extLst>
          </p:cNvPr>
          <p:cNvCxnSpPr>
            <a:cxnSpLocks/>
          </p:cNvCxnSpPr>
          <p:nvPr/>
        </p:nvCxnSpPr>
        <p:spPr>
          <a:xfrm flipH="1">
            <a:off x="5629833" y="1079327"/>
            <a:ext cx="235468" cy="44803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41A8FA2-CB12-4340-A125-D148095EB61E}"/>
              </a:ext>
            </a:extLst>
          </p:cNvPr>
          <p:cNvCxnSpPr>
            <a:cxnSpLocks/>
          </p:cNvCxnSpPr>
          <p:nvPr/>
        </p:nvCxnSpPr>
        <p:spPr>
          <a:xfrm flipH="1">
            <a:off x="5865301" y="979397"/>
            <a:ext cx="461400" cy="11113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2965DF-15CF-4B4B-A259-654FFC6398BD}"/>
              </a:ext>
            </a:extLst>
          </p:cNvPr>
          <p:cNvSpPr txBox="1"/>
          <p:nvPr/>
        </p:nvSpPr>
        <p:spPr>
          <a:xfrm>
            <a:off x="6330901" y="800848"/>
            <a:ext cx="510918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64</a:t>
            </a:r>
            <a:r>
              <a:rPr lang="ko-KR" altLang="en-US" dirty="0" err="1"/>
              <a:t>대ㅣ박근혜ㅣ대한민국</a:t>
            </a:r>
            <a:r>
              <a:rPr lang="ko-KR" altLang="en-US" dirty="0"/>
              <a:t> 최초의 여성 대통령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A9E5EE-5319-4C41-9D84-3EA3DB1F3B03}"/>
              </a:ext>
            </a:extLst>
          </p:cNvPr>
          <p:cNvSpPr/>
          <p:nvPr/>
        </p:nvSpPr>
        <p:spPr>
          <a:xfrm>
            <a:off x="329031" y="2520402"/>
            <a:ext cx="11533934" cy="412244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8915512-C592-40E6-9351-CDBC425CDE63}"/>
              </a:ext>
            </a:extLst>
          </p:cNvPr>
          <p:cNvCxnSpPr>
            <a:cxnSpLocks/>
          </p:cNvCxnSpPr>
          <p:nvPr/>
        </p:nvCxnSpPr>
        <p:spPr>
          <a:xfrm flipH="1" flipV="1">
            <a:off x="2979225" y="2061181"/>
            <a:ext cx="696304" cy="4592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CF1C530-84C8-4900-8975-7395147E278B}"/>
              </a:ext>
            </a:extLst>
          </p:cNvPr>
          <p:cNvSpPr txBox="1"/>
          <p:nvPr/>
        </p:nvSpPr>
        <p:spPr>
          <a:xfrm>
            <a:off x="8866091" y="6095712"/>
            <a:ext cx="2779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제</a:t>
            </a:r>
            <a:r>
              <a:rPr lang="en-US" altLang="ko-KR" sz="1600" dirty="0"/>
              <a:t>55</a:t>
            </a:r>
            <a:r>
              <a:rPr lang="ko-KR" altLang="en-US" sz="1600" dirty="0"/>
              <a:t>대 강금실 취임사 </a:t>
            </a:r>
            <a:r>
              <a:rPr lang="zh-CN" altLang="en-US" sz="1600" dirty="0"/>
              <a:t>中 </a:t>
            </a:r>
            <a:r>
              <a:rPr lang="en-US" altLang="zh-CN" sz="1600" dirty="0"/>
              <a:t>-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408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F138BA2-0817-4202-BE7C-E1D664F21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462119"/>
              </p:ext>
            </p:extLst>
          </p:nvPr>
        </p:nvGraphicFramePr>
        <p:xfrm>
          <a:off x="296047" y="1739975"/>
          <a:ext cx="4977653" cy="4846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3804A5E-573D-4D50-B9BE-AB615B191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156872"/>
              </p:ext>
            </p:extLst>
          </p:nvPr>
        </p:nvGraphicFramePr>
        <p:xfrm>
          <a:off x="4497687" y="492488"/>
          <a:ext cx="2512715" cy="2385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211B42C2-35EB-408B-B55E-5195904739C1}"/>
              </a:ext>
            </a:extLst>
          </p:cNvPr>
          <p:cNvSpPr txBox="1"/>
          <p:nvPr/>
        </p:nvSpPr>
        <p:spPr>
          <a:xfrm>
            <a:off x="688822" y="1116543"/>
            <a:ext cx="1934217" cy="752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ED7D31"/>
                </a:solidFill>
              </a:rPr>
              <a:t>제</a:t>
            </a:r>
            <a:r>
              <a:rPr lang="en-US" altLang="ko-KR" sz="1600" dirty="0">
                <a:solidFill>
                  <a:srgbClr val="ED7D31"/>
                </a:solidFill>
              </a:rPr>
              <a:t>55</a:t>
            </a:r>
            <a:r>
              <a:rPr lang="ko-KR" altLang="en-US" sz="1600" dirty="0">
                <a:solidFill>
                  <a:srgbClr val="ED7D31"/>
                </a:solidFill>
              </a:rPr>
              <a:t>대 강금실</a:t>
            </a:r>
            <a:endParaRPr lang="en-US" altLang="ko-KR" sz="1600" dirty="0">
              <a:solidFill>
                <a:srgbClr val="ED7D3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/>
              <a:t>제</a:t>
            </a:r>
            <a:r>
              <a:rPr lang="en-US" altLang="ko-KR" sz="1600" dirty="0"/>
              <a:t>67</a:t>
            </a:r>
            <a:r>
              <a:rPr lang="ko-KR" altLang="en-US" sz="1600" dirty="0"/>
              <a:t>대 추미애 </a:t>
            </a:r>
            <a:r>
              <a:rPr lang="en-US" altLang="ko-KR" sz="1200" dirty="0"/>
              <a:t>(</a:t>
            </a:r>
            <a:r>
              <a:rPr lang="ko-KR" altLang="en-US" sz="1200" dirty="0"/>
              <a:t>現</a:t>
            </a:r>
            <a:r>
              <a:rPr lang="en-US" altLang="ko-KR" sz="1200" dirty="0"/>
              <a:t>)</a:t>
            </a:r>
            <a:endParaRPr lang="ko-KR" altLang="en-US" sz="16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D2C253E-8F5C-42F5-95AF-A9D47ED78D0E}"/>
              </a:ext>
            </a:extLst>
          </p:cNvPr>
          <p:cNvCxnSpPr>
            <a:cxnSpLocks/>
          </p:cNvCxnSpPr>
          <p:nvPr/>
        </p:nvCxnSpPr>
        <p:spPr>
          <a:xfrm>
            <a:off x="1440995" y="1961310"/>
            <a:ext cx="522278" cy="139149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1DAD2EE-474E-4B93-ABE1-9C27ED4DD394}"/>
              </a:ext>
            </a:extLst>
          </p:cNvPr>
          <p:cNvCxnSpPr>
            <a:cxnSpLocks/>
          </p:cNvCxnSpPr>
          <p:nvPr/>
        </p:nvCxnSpPr>
        <p:spPr>
          <a:xfrm>
            <a:off x="554684" y="1961310"/>
            <a:ext cx="2079812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내용 개체 틀 5">
            <a:extLst>
              <a:ext uri="{FF2B5EF4-FFF2-40B4-BE49-F238E27FC236}">
                <a16:creationId xmlns:a16="http://schemas.microsoft.com/office/drawing/2014/main" id="{2ED3C892-5395-4E00-95A0-495B206B02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602854"/>
              </p:ext>
            </p:extLst>
          </p:nvPr>
        </p:nvGraphicFramePr>
        <p:xfrm>
          <a:off x="6026880" y="1869121"/>
          <a:ext cx="4977654" cy="4717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1" name="차트 80">
            <a:extLst>
              <a:ext uri="{FF2B5EF4-FFF2-40B4-BE49-F238E27FC236}">
                <a16:creationId xmlns:a16="http://schemas.microsoft.com/office/drawing/2014/main" id="{1E2F8D1A-054F-418C-ADEA-DEE30EB3C9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762045"/>
              </p:ext>
            </p:extLst>
          </p:nvPr>
        </p:nvGraphicFramePr>
        <p:xfrm>
          <a:off x="9087507" y="492488"/>
          <a:ext cx="3014641" cy="2385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4571A85A-339A-4122-A7CE-7B5C5307D61B}"/>
              </a:ext>
            </a:extLst>
          </p:cNvPr>
          <p:cNvSpPr txBox="1"/>
          <p:nvPr/>
        </p:nvSpPr>
        <p:spPr>
          <a:xfrm>
            <a:off x="9689495" y="215489"/>
            <a:ext cx="181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▽ 제</a:t>
            </a:r>
            <a:r>
              <a:rPr lang="en-US" altLang="ko-KR" sz="1200" dirty="0"/>
              <a:t>19</a:t>
            </a:r>
            <a:r>
              <a:rPr lang="ko-KR" altLang="en-US" sz="1200" dirty="0"/>
              <a:t>대 </a:t>
            </a:r>
            <a:r>
              <a:rPr lang="en-US" altLang="ko-KR" sz="1200" dirty="0"/>
              <a:t>~ </a:t>
            </a:r>
            <a:r>
              <a:rPr lang="ko-KR" altLang="en-US" sz="1200" dirty="0"/>
              <a:t>제</a:t>
            </a:r>
            <a:r>
              <a:rPr lang="en-US" altLang="ko-KR" sz="1200" dirty="0"/>
              <a:t>67</a:t>
            </a:r>
            <a:r>
              <a:rPr lang="ko-KR" altLang="en-US" sz="1200" dirty="0"/>
              <a:t>대 </a:t>
            </a:r>
            <a:r>
              <a:rPr lang="en-US" altLang="ko-KR" sz="1200" dirty="0"/>
              <a:t>(</a:t>
            </a:r>
            <a:r>
              <a:rPr lang="ko-KR" altLang="en-US" sz="1200" dirty="0"/>
              <a:t>現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B3FAE7-C249-445B-A1B6-AE1016606B97}"/>
              </a:ext>
            </a:extLst>
          </p:cNvPr>
          <p:cNvSpPr txBox="1"/>
          <p:nvPr/>
        </p:nvSpPr>
        <p:spPr>
          <a:xfrm>
            <a:off x="4848712" y="209265"/>
            <a:ext cx="181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▽ 제</a:t>
            </a:r>
            <a:r>
              <a:rPr lang="en-US" altLang="ko-KR" sz="1200" dirty="0"/>
              <a:t>1</a:t>
            </a:r>
            <a:r>
              <a:rPr lang="ko-KR" altLang="en-US" sz="1200" dirty="0"/>
              <a:t>대 </a:t>
            </a:r>
            <a:r>
              <a:rPr lang="en-US" altLang="ko-KR" sz="1200" dirty="0"/>
              <a:t>~ </a:t>
            </a:r>
            <a:r>
              <a:rPr lang="ko-KR" altLang="en-US" sz="1200" dirty="0"/>
              <a:t>제</a:t>
            </a:r>
            <a:r>
              <a:rPr lang="en-US" altLang="ko-KR" sz="1200" dirty="0"/>
              <a:t>67</a:t>
            </a:r>
            <a:r>
              <a:rPr lang="ko-KR" altLang="en-US" sz="1200" dirty="0"/>
              <a:t>대 </a:t>
            </a:r>
            <a:r>
              <a:rPr lang="en-US" altLang="ko-KR" sz="1200" dirty="0"/>
              <a:t>(</a:t>
            </a:r>
            <a:r>
              <a:rPr lang="ko-KR" altLang="en-US" sz="1200" dirty="0"/>
              <a:t>現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A0D8FE-7D9E-4C56-8435-247D39615033}"/>
              </a:ext>
            </a:extLst>
          </p:cNvPr>
          <p:cNvSpPr txBox="1"/>
          <p:nvPr/>
        </p:nvSpPr>
        <p:spPr>
          <a:xfrm>
            <a:off x="5799872" y="1324917"/>
            <a:ext cx="1118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ED7D31"/>
                </a:solidFill>
              </a:rPr>
              <a:t>2</a:t>
            </a:r>
            <a:r>
              <a:rPr lang="ko-KR" altLang="en-US" b="1" dirty="0">
                <a:solidFill>
                  <a:srgbClr val="ED7D31"/>
                </a:solidFill>
              </a:rPr>
              <a:t> </a:t>
            </a:r>
            <a:r>
              <a:rPr lang="en-US" altLang="ko-KR" dirty="0"/>
              <a:t>/ 67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463307-3028-4CAE-96E9-84D2CC5DD160}"/>
              </a:ext>
            </a:extLst>
          </p:cNvPr>
          <p:cNvSpPr txBox="1"/>
          <p:nvPr/>
        </p:nvSpPr>
        <p:spPr>
          <a:xfrm>
            <a:off x="10071029" y="1762036"/>
            <a:ext cx="1192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</a:rPr>
              <a:t>39</a:t>
            </a:r>
            <a:r>
              <a:rPr lang="ko-KR" altLang="en-US" b="1" dirty="0">
                <a:solidFill>
                  <a:srgbClr val="ED7D31"/>
                </a:solidFill>
              </a:rPr>
              <a:t> </a:t>
            </a:r>
            <a:r>
              <a:rPr lang="en-US" altLang="ko-KR" dirty="0"/>
              <a:t>/ 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20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0FAE6D-4474-47DF-BACC-3487BB7D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60" y="750159"/>
            <a:ext cx="4115137" cy="47942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338D97-470C-40D6-8A91-8AE47653A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996" y="750159"/>
            <a:ext cx="6606644" cy="47942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087DA4-F7FE-4E84-8973-1AD3C6F6DA3B}"/>
              </a:ext>
            </a:extLst>
          </p:cNvPr>
          <p:cNvCxnSpPr>
            <a:cxnSpLocks/>
          </p:cNvCxnSpPr>
          <p:nvPr/>
        </p:nvCxnSpPr>
        <p:spPr>
          <a:xfrm>
            <a:off x="8274423" y="745034"/>
            <a:ext cx="0" cy="4794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28E02E-BBA5-4ED9-A7A4-D7E2BB49C54C}"/>
              </a:ext>
            </a:extLst>
          </p:cNvPr>
          <p:cNvSpPr txBox="1"/>
          <p:nvPr/>
        </p:nvSpPr>
        <p:spPr>
          <a:xfrm>
            <a:off x="4997995" y="5863252"/>
            <a:ext cx="376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△ 제</a:t>
            </a:r>
            <a:r>
              <a:rPr lang="en-US" altLang="ko-KR" sz="1600" dirty="0"/>
              <a:t>33</a:t>
            </a:r>
            <a:r>
              <a:rPr lang="ko-KR" altLang="en-US" sz="1600" dirty="0"/>
              <a:t>대 </a:t>
            </a:r>
            <a:r>
              <a:rPr lang="en-US" altLang="ko-KR" sz="1600" dirty="0"/>
              <a:t>~ </a:t>
            </a:r>
            <a:r>
              <a:rPr lang="ko-KR" altLang="en-US" sz="1600" dirty="0"/>
              <a:t>제</a:t>
            </a:r>
            <a:r>
              <a:rPr lang="en-US" altLang="ko-KR" sz="1600" dirty="0"/>
              <a:t>56</a:t>
            </a:r>
            <a:r>
              <a:rPr lang="ko-KR" altLang="en-US" sz="1600" dirty="0"/>
              <a:t>대 출신 직종 및 성별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AA93-5830-4DF4-A1B9-FEDCA1BB4C00}"/>
              </a:ext>
            </a:extLst>
          </p:cNvPr>
          <p:cNvSpPr txBox="1"/>
          <p:nvPr/>
        </p:nvSpPr>
        <p:spPr>
          <a:xfrm>
            <a:off x="587360" y="5863252"/>
            <a:ext cx="339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△ 제</a:t>
            </a:r>
            <a:r>
              <a:rPr lang="en-US" altLang="ko-KR" sz="1600" dirty="0"/>
              <a:t>55</a:t>
            </a:r>
            <a:r>
              <a:rPr lang="ko-KR" altLang="en-US" sz="1600" dirty="0"/>
              <a:t>대 </a:t>
            </a:r>
            <a:r>
              <a:rPr lang="en-US" altLang="ko-KR" sz="1600" dirty="0"/>
              <a:t>~ </a:t>
            </a:r>
            <a:r>
              <a:rPr lang="ko-KR" altLang="en-US" sz="1600" dirty="0"/>
              <a:t>제</a:t>
            </a:r>
            <a:r>
              <a:rPr lang="en-US" altLang="ko-KR" sz="1600" dirty="0"/>
              <a:t>67</a:t>
            </a:r>
            <a:r>
              <a:rPr lang="ko-KR" altLang="en-US" sz="1600" dirty="0"/>
              <a:t>대 사법시험 연도</a:t>
            </a:r>
          </a:p>
        </p:txBody>
      </p:sp>
    </p:spTree>
    <p:extLst>
      <p:ext uri="{BB962C8B-B14F-4D97-AF65-F5344CB8AC3E}">
        <p14:creationId xmlns:p14="http://schemas.microsoft.com/office/powerpoint/2010/main" val="169211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공익사단법인 '선', 신임 이사장에 강금실 변호사">
            <a:extLst>
              <a:ext uri="{FF2B5EF4-FFF2-40B4-BE49-F238E27FC236}">
                <a16:creationId xmlns:a16="http://schemas.microsoft.com/office/drawing/2014/main" id="{6697AA93-F9E7-4ABA-BD09-6C441981C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76" y="553010"/>
            <a:ext cx="2533874" cy="316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20C03-238D-414B-9D55-7747C85D4379}"/>
              </a:ext>
            </a:extLst>
          </p:cNvPr>
          <p:cNvSpPr txBox="1"/>
          <p:nvPr/>
        </p:nvSpPr>
        <p:spPr>
          <a:xfrm>
            <a:off x="3989294" y="472603"/>
            <a:ext cx="7189694" cy="346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강금실</a:t>
            </a:r>
            <a:r>
              <a:rPr lang="en-US" altLang="ko-KR" sz="2400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제</a:t>
            </a:r>
            <a:r>
              <a:rPr lang="en-US" altLang="ko-KR" sz="1400" dirty="0"/>
              <a:t>55</a:t>
            </a:r>
            <a:r>
              <a:rPr lang="ko-KR" altLang="en-US" sz="1400" dirty="0"/>
              <a:t>대 법무부 장관</a:t>
            </a:r>
            <a:endParaRPr lang="en-US" altLang="ko-KR" sz="1400" dirty="0"/>
          </a:p>
          <a:p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1981</a:t>
            </a:r>
            <a:r>
              <a:rPr lang="ko-KR" altLang="en-US" dirty="0"/>
              <a:t>년 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  <a:r>
              <a:rPr lang="en-US" altLang="ko-KR" b="1" dirty="0">
                <a:solidFill>
                  <a:srgbClr val="FF0000"/>
                </a:solidFill>
              </a:rPr>
              <a:t>23</a:t>
            </a:r>
            <a:r>
              <a:rPr lang="ko-KR" altLang="en-US" b="1" dirty="0">
                <a:solidFill>
                  <a:srgbClr val="FF0000"/>
                </a:solidFill>
              </a:rPr>
              <a:t>회 </a:t>
            </a:r>
            <a:r>
              <a:rPr lang="ko-KR" altLang="en-US" dirty="0"/>
              <a:t>사법시험 합격 </a:t>
            </a:r>
            <a:r>
              <a:rPr lang="en-US" altLang="ko-KR" dirty="0"/>
              <a:t>(</a:t>
            </a:r>
            <a:r>
              <a:rPr lang="ko-KR" altLang="en-US" dirty="0"/>
              <a:t>연수원 </a:t>
            </a:r>
            <a:r>
              <a:rPr lang="en-US" altLang="ko-KR" dirty="0">
                <a:solidFill>
                  <a:srgbClr val="FF0000"/>
                </a:solidFill>
              </a:rPr>
              <a:t>13</a:t>
            </a:r>
            <a:r>
              <a:rPr lang="ko-KR" altLang="en-US" dirty="0">
                <a:solidFill>
                  <a:srgbClr val="FF0000"/>
                </a:solidFill>
              </a:rPr>
              <a:t>기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1983</a:t>
            </a:r>
            <a:r>
              <a:rPr lang="ko-KR" altLang="en-US" dirty="0"/>
              <a:t>년 </a:t>
            </a:r>
            <a:r>
              <a:rPr lang="en-US" altLang="ko-KR" dirty="0"/>
              <a:t>~ 1995</a:t>
            </a:r>
            <a:r>
              <a:rPr lang="ko-KR" altLang="en-US" dirty="0"/>
              <a:t>년 </a:t>
            </a:r>
            <a:r>
              <a:rPr lang="ko-KR" altLang="en-US" b="1" dirty="0">
                <a:solidFill>
                  <a:srgbClr val="FF0000"/>
                </a:solidFill>
              </a:rPr>
              <a:t>판사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(</a:t>
            </a:r>
            <a:r>
              <a:rPr lang="ko-KR" altLang="en-US" dirty="0"/>
              <a:t>서울 지역 첫 여성 형사 단독 판사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1996</a:t>
            </a:r>
            <a:r>
              <a:rPr lang="ko-KR" altLang="en-US" dirty="0"/>
              <a:t>년</a:t>
            </a:r>
            <a:r>
              <a:rPr lang="en-US" altLang="ko-KR" dirty="0"/>
              <a:t>~ </a:t>
            </a:r>
            <a:r>
              <a:rPr lang="ko-KR" altLang="en-US" dirty="0"/>
              <a:t>인권 변호사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2003</a:t>
            </a:r>
            <a:r>
              <a:rPr lang="ko-KR" altLang="en-US" dirty="0"/>
              <a:t>년 </a:t>
            </a:r>
            <a:r>
              <a:rPr lang="en-US" altLang="ko-KR" dirty="0"/>
              <a:t>~ 2004</a:t>
            </a:r>
            <a:r>
              <a:rPr lang="ko-KR" altLang="en-US" dirty="0"/>
              <a:t>년 </a:t>
            </a:r>
            <a:r>
              <a:rPr lang="ko-KR" altLang="en-US" dirty="0">
                <a:solidFill>
                  <a:srgbClr val="FF0000"/>
                </a:solidFill>
              </a:rPr>
              <a:t>노무현 정부 </a:t>
            </a:r>
            <a:r>
              <a:rPr lang="ko-KR" altLang="en-US" dirty="0"/>
              <a:t>첫 법무부 장관</a:t>
            </a:r>
            <a:r>
              <a:rPr lang="en-US" altLang="ko-KR" dirty="0"/>
              <a:t> (</a:t>
            </a:r>
            <a:r>
              <a:rPr lang="ko-KR" altLang="en-US" b="1" dirty="0">
                <a:solidFill>
                  <a:srgbClr val="FF0000"/>
                </a:solidFill>
              </a:rPr>
              <a:t>첫 여성 법무부 장관</a:t>
            </a:r>
            <a:r>
              <a:rPr lang="en-US" altLang="ko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E4E7F-5B44-4796-A45D-E18FC6E88D53}"/>
              </a:ext>
            </a:extLst>
          </p:cNvPr>
          <p:cNvSpPr txBox="1"/>
          <p:nvPr/>
        </p:nvSpPr>
        <p:spPr>
          <a:xfrm>
            <a:off x="1555376" y="4374793"/>
            <a:ext cx="9081247" cy="1692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Bembo" panose="02020502050201020203" pitchFamily="18" charset="0"/>
              </a:rPr>
              <a:t>“</a:t>
            </a:r>
            <a:r>
              <a:rPr lang="en-US" altLang="ko-KR" sz="2400" dirty="0">
                <a:latin typeface="Bembo" panose="02020502050201020203" pitchFamily="18" charset="0"/>
              </a:rPr>
              <a:t>    </a:t>
            </a:r>
            <a:r>
              <a:rPr lang="ko-KR" altLang="en-US" sz="2400" dirty="0"/>
              <a:t>새로운 변화의 시대</a:t>
            </a:r>
            <a:r>
              <a:rPr lang="en-US" altLang="ko-KR" sz="2400" dirty="0"/>
              <a:t>, </a:t>
            </a:r>
            <a:r>
              <a:rPr lang="ko-KR" altLang="en-US" sz="2400" b="1" dirty="0"/>
              <a:t>검찰개혁</a:t>
            </a:r>
            <a:r>
              <a:rPr lang="ko-KR" altLang="en-US" sz="2400" dirty="0"/>
              <a:t>이 최우선 과제로 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     떠오른 역사적인 이 시기에 종전의 검찰</a:t>
            </a:r>
            <a:r>
              <a:rPr lang="en-US" altLang="ko-KR" sz="2400" dirty="0"/>
              <a:t>, </a:t>
            </a:r>
            <a:r>
              <a:rPr lang="ko-KR" altLang="en-US" sz="2400" dirty="0"/>
              <a:t>법무부와는</a:t>
            </a:r>
            <a:r>
              <a:rPr lang="en-US" altLang="ko-KR" sz="2400" dirty="0"/>
              <a:t> </a:t>
            </a:r>
            <a:r>
              <a:rPr lang="ko-KR" altLang="en-US" sz="2400" dirty="0"/>
              <a:t>다른 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새로운 “법무 </a:t>
            </a:r>
            <a:r>
              <a:rPr lang="ko-KR" altLang="en-US" sz="2400" dirty="0" err="1"/>
              <a:t>문민화”의</a:t>
            </a:r>
            <a:r>
              <a:rPr lang="ko-KR" altLang="en-US" sz="2400" dirty="0"/>
              <a:t> 시대를 열자는 말씀입니다</a:t>
            </a:r>
            <a:r>
              <a:rPr lang="en-US" altLang="ko-KR" sz="2400" dirty="0"/>
              <a:t>.   </a:t>
            </a:r>
            <a:r>
              <a:rPr lang="en-US" altLang="ko-KR" sz="2400" b="1" dirty="0">
                <a:latin typeface="Bembo" panose="02020502050201020203" pitchFamily="18" charset="0"/>
              </a:rPr>
              <a:t>”</a:t>
            </a:r>
            <a:endParaRPr lang="ko-KR" altLang="en-US" sz="24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AA8DCF4-159A-4880-880E-F96414436C1D}"/>
              </a:ext>
            </a:extLst>
          </p:cNvPr>
          <p:cNvCxnSpPr>
            <a:cxnSpLocks/>
          </p:cNvCxnSpPr>
          <p:nvPr/>
        </p:nvCxnSpPr>
        <p:spPr>
          <a:xfrm flipH="1">
            <a:off x="5901719" y="3817963"/>
            <a:ext cx="1261081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B35BD-1411-4927-9FD2-A8B9C531BEAA}"/>
              </a:ext>
            </a:extLst>
          </p:cNvPr>
          <p:cNvCxnSpPr>
            <a:cxnSpLocks/>
          </p:cNvCxnSpPr>
          <p:nvPr/>
        </p:nvCxnSpPr>
        <p:spPr>
          <a:xfrm flipV="1">
            <a:off x="6511318" y="3817964"/>
            <a:ext cx="1" cy="4671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09F57DC-119B-4FEB-8A70-66C37AB00215}"/>
              </a:ext>
            </a:extLst>
          </p:cNvPr>
          <p:cNvCxnSpPr>
            <a:cxnSpLocks/>
          </p:cNvCxnSpPr>
          <p:nvPr/>
        </p:nvCxnSpPr>
        <p:spPr>
          <a:xfrm flipH="1" flipV="1">
            <a:off x="6373906" y="4083175"/>
            <a:ext cx="137412" cy="20195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7AF468F-3AE0-4911-A42D-68E4D1AB4FB4}"/>
              </a:ext>
            </a:extLst>
          </p:cNvPr>
          <p:cNvCxnSpPr>
            <a:cxnSpLocks/>
          </p:cNvCxnSpPr>
          <p:nvPr/>
        </p:nvCxnSpPr>
        <p:spPr>
          <a:xfrm flipH="1">
            <a:off x="6511318" y="4083175"/>
            <a:ext cx="137412" cy="20197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13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757</Words>
  <Application>Microsoft Office PowerPoint</Application>
  <PresentationFormat>와이드스크린</PresentationFormat>
  <Paragraphs>144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Bembo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백예은</dc:creator>
  <cp:lastModifiedBy>백예은</cp:lastModifiedBy>
  <cp:revision>17</cp:revision>
  <dcterms:created xsi:type="dcterms:W3CDTF">2020-12-01T15:16:07Z</dcterms:created>
  <dcterms:modified xsi:type="dcterms:W3CDTF">2020-12-21T20:02:55Z</dcterms:modified>
</cp:coreProperties>
</file>