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6" r:id="rId2"/>
    <p:sldId id="279" r:id="rId3"/>
    <p:sldId id="278" r:id="rId4"/>
    <p:sldId id="27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9" autoAdjust="0"/>
    <p:restoredTop sz="94660"/>
  </p:normalViewPr>
  <p:slideViewPr>
    <p:cSldViewPr snapToGrid="0">
      <p:cViewPr varScale="1">
        <p:scale>
          <a:sx n="81" d="100"/>
          <a:sy n="81" d="100"/>
        </p:scale>
        <p:origin x="76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BF89C2-E90C-47CF-B6AE-0875233944F7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4F5D19-B354-4CC9-B3C8-1652BD732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024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dirty="0"/>
              <a:t>구체적인 방식과 목표</a:t>
            </a:r>
            <a:r>
              <a:rPr lang="en-US" altLang="ko-KR" sz="1200" dirty="0"/>
              <a:t>, </a:t>
            </a:r>
            <a:r>
              <a:rPr lang="ko-KR" altLang="en-US" sz="1200" dirty="0"/>
              <a:t>지향점 등은 제시 </a:t>
            </a:r>
            <a:r>
              <a:rPr lang="en-US" altLang="ko-KR" sz="1200" b="1" dirty="0">
                <a:solidFill>
                  <a:srgbClr val="FF0000"/>
                </a:solidFill>
              </a:rPr>
              <a:t>X</a:t>
            </a:r>
            <a:r>
              <a:rPr lang="en-US" altLang="ko-KR" sz="1200" dirty="0"/>
              <a:t> </a:t>
            </a:r>
          </a:p>
          <a:p>
            <a:pPr algn="l"/>
            <a:r>
              <a:rPr lang="ko-KR" altLang="en-US" sz="1200" dirty="0"/>
              <a:t>시대적 요구를 수용하는 듯 보이나 구체적으로 파악하기에는 다소 애매모호한 표현을 사용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F5D19-B354-4CC9-B3C8-1652BD73281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381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A51FD-CE8B-43BF-A13B-38A7D680A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6F2EB7-1810-4CCD-A9DE-C47C136F8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EA0EB4-7D97-4EA1-B023-8E3C7AB04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5779-C804-4851-AF40-5F393F97AE81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ACA8BA-55CD-4309-B82E-55BB27800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0DB3B6-59C4-43E6-8F14-C5ADC031D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8AF1-1B42-4DCF-A673-D02847846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16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F53E5-17D9-4E2A-9942-49D556FB8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6BBA4B-7D34-48CF-B5E0-5E4D656E5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F7BC4C-BAA4-4623-B3A7-F9A66889C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5779-C804-4851-AF40-5F393F97AE81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B66C7D-8130-4EDA-A400-4BB8D0FA3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641A38-4E7D-460D-8ED4-A0DBF386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8AF1-1B42-4DCF-A673-D02847846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76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5A9461-439A-40FA-AAD9-91E3FF39E6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839E83-D743-4F73-95D7-6C9E7AEE2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35BEC4-C2C3-4DA1-A357-C92333ED6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5779-C804-4851-AF40-5F393F97AE81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103726-3E02-4704-9BA0-BCE8210E6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75AAAB-7A76-4B91-974E-FF49BF9EF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8AF1-1B42-4DCF-A673-D02847846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6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42F8B-8DF5-4996-B15C-B60B943AC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7A5E00-1860-4F4E-89DB-C04176B61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308A35-00F3-40B8-A8AE-95E40D721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5779-C804-4851-AF40-5F393F97AE81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836F-2222-48D4-B1E3-AF6DF3FC2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7ABF4D-4A21-4E47-8CD3-09C5E927F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8AF1-1B42-4DCF-A673-D02847846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2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18858-0F98-49EC-84A7-E4542F6E6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E9D787-5DDF-46FF-B67B-9BC2A73FD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6B5069-6CA2-4AC2-B655-0779DC9F7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5779-C804-4851-AF40-5F393F97AE81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51FD02-A8D2-45A0-9ABD-8F3AAB140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BD6C9B-CA99-425C-A70D-326F50DD8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8AF1-1B42-4DCF-A673-D02847846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80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1E36C-2082-43D7-B47A-1C0B55CE0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FE67D-D1C5-4BA6-8751-0D93BA8ADA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D20E27-7BBF-4269-B58A-B95616DE7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BC7208-55CC-45E6-B077-32B5127F0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5779-C804-4851-AF40-5F393F97AE81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F3C22B-F0FF-4D11-852F-2727F869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908395-82B2-4227-884A-DC4F00F5B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8AF1-1B42-4DCF-A673-D02847846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353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44F365-76B7-4D23-B780-BDA317008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331B85-7596-4EA0-9184-16E474121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D4515D-1432-4627-9883-358ED234E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D62B06-11A4-4BC2-B08C-DEAD347857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C2938FE-F5AF-4864-B2C6-D1D86CDD29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6FEE26-9A38-4F2E-97E6-1B4718B88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5779-C804-4851-AF40-5F393F97AE81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E8CB01-417A-470A-8DAF-636401358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01EA91-CCD5-4E16-91CB-140A5FAEA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8AF1-1B42-4DCF-A673-D02847846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2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B0F95E-9359-45DD-AB4A-F319CB793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9526F1-0A35-42B5-A919-ABAA6F353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5779-C804-4851-AF40-5F393F97AE81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038C5F-73EB-4F26-B625-25AFBB5C0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3F7864-67F2-49DA-AD34-E36A69F81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8AF1-1B42-4DCF-A673-D02847846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01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A754676-B404-4CC3-A0D0-465A147A1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5779-C804-4851-AF40-5F393F97AE81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F167E7-E36E-4479-B98B-C8A8EA552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F839C7-F476-4C8C-BFD3-C505A3640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8AF1-1B42-4DCF-A673-D02847846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541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C0FB9-DB95-42C3-9975-31AD84CFD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C5402B-1406-4848-856B-D771DD1BE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227562-FCD4-4958-9D81-241024570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C3C86A-7C25-4C72-A92C-037943648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5779-C804-4851-AF40-5F393F97AE81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2B412A-806B-4C6E-A043-A120D63A0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7AA924-73FB-4329-8462-029B67E67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8AF1-1B42-4DCF-A673-D02847846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564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1A351-3376-4AB6-9F04-472387A2C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D4235C-AED2-4538-9B81-F9F3C419EE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708B5C-6AE5-4BF0-A173-AB3773916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91D9C-D50A-47D0-BEE7-3251305E7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5779-C804-4851-AF40-5F393F97AE81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540382-B693-41B4-A531-4ABBE338C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6A2D64-4F14-4C48-A720-73D40801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8AF1-1B42-4DCF-A673-D02847846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560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83076B-8C90-496C-9ED7-E4864683B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377356-4C96-4DCB-8FD3-241CAD0A1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666030-B759-45F0-A7B8-1F502A6E25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85779-C804-4851-AF40-5F393F97AE81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8BA5D7-A7E0-451E-BCC7-330B50977A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E87749-4A13-4541-9491-CAA803EF8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48AF1-1B42-4DCF-A673-D02847846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76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5D0CDB2C-1102-46E6-9C3E-FD3CA015A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29" y="959868"/>
            <a:ext cx="11770335" cy="3557700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85BAAA2-CCAF-4261-970C-B90A3DC8DBA5}"/>
              </a:ext>
            </a:extLst>
          </p:cNvPr>
          <p:cNvSpPr txBox="1"/>
          <p:nvPr/>
        </p:nvSpPr>
        <p:spPr>
          <a:xfrm>
            <a:off x="5001182" y="307542"/>
            <a:ext cx="2189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검찰 총장 취임사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69C65-CC36-4FD7-8E18-F58E136C1FF6}"/>
              </a:ext>
            </a:extLst>
          </p:cNvPr>
          <p:cNvSpPr txBox="1"/>
          <p:nvPr/>
        </p:nvSpPr>
        <p:spPr>
          <a:xfrm>
            <a:off x="210829" y="222903"/>
            <a:ext cx="3800093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개혁</a:t>
            </a:r>
            <a:r>
              <a:rPr lang="en-US" altLang="ko-KR" sz="1100" dirty="0"/>
              <a:t>(</a:t>
            </a:r>
            <a:r>
              <a:rPr lang="ko-KR" altLang="en-US" sz="1100" dirty="0"/>
              <a:t>改革</a:t>
            </a:r>
            <a:r>
              <a:rPr lang="en-US" altLang="ko-KR" sz="1100" dirty="0"/>
              <a:t>): </a:t>
            </a:r>
            <a:r>
              <a:rPr lang="ko-KR" altLang="en-US" sz="1100" dirty="0"/>
              <a:t>제도나 기구 따위를 새롭게 뜯어고침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변화</a:t>
            </a:r>
            <a:r>
              <a:rPr lang="en-US" altLang="ko-KR" sz="1100" dirty="0"/>
              <a:t>(</a:t>
            </a:r>
            <a:r>
              <a:rPr lang="ko-KR" altLang="en-US" sz="1100" dirty="0"/>
              <a:t>變化</a:t>
            </a:r>
            <a:r>
              <a:rPr lang="en-US" altLang="ko-KR" sz="1100" dirty="0"/>
              <a:t>): </a:t>
            </a:r>
            <a:r>
              <a:rPr lang="ko-KR" altLang="en-US" sz="1100" dirty="0"/>
              <a:t>사물의 성질</a:t>
            </a:r>
            <a:r>
              <a:rPr lang="en-US" altLang="ko-KR" sz="1100" dirty="0"/>
              <a:t>, </a:t>
            </a:r>
            <a:r>
              <a:rPr lang="ko-KR" altLang="en-US" sz="1100" dirty="0"/>
              <a:t>모양</a:t>
            </a:r>
            <a:r>
              <a:rPr lang="en-US" altLang="ko-KR" sz="1100" dirty="0"/>
              <a:t>, </a:t>
            </a:r>
            <a:r>
              <a:rPr lang="ko-KR" altLang="en-US" sz="1100" dirty="0"/>
              <a:t>상태 따위가 바뀌어 달라짐</a:t>
            </a:r>
            <a:r>
              <a:rPr lang="en-US" altLang="ko-KR" sz="1100" dirty="0"/>
              <a:t>.</a:t>
            </a:r>
          </a:p>
          <a:p>
            <a:r>
              <a:rPr lang="ko-KR" altLang="en-US" sz="900" dirty="0"/>
              <a:t>출처</a:t>
            </a:r>
            <a:r>
              <a:rPr lang="en-US" altLang="ko-KR" sz="900" dirty="0"/>
              <a:t>: </a:t>
            </a:r>
            <a:r>
              <a:rPr lang="ko-KR" altLang="en-US" sz="900" dirty="0"/>
              <a:t>네이버 국어 사전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D0C119-B69B-4F97-82E5-35BC4D36B0B7}"/>
              </a:ext>
            </a:extLst>
          </p:cNvPr>
          <p:cNvSpPr txBox="1"/>
          <p:nvPr/>
        </p:nvSpPr>
        <p:spPr>
          <a:xfrm>
            <a:off x="1678716" y="4657632"/>
            <a:ext cx="8834559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개혁</a:t>
            </a:r>
            <a:r>
              <a:rPr lang="ko-KR" altLang="en-US" b="1" dirty="0"/>
              <a:t>보다는 </a:t>
            </a:r>
            <a:r>
              <a:rPr lang="ko-KR" altLang="en-US" b="1" dirty="0">
                <a:solidFill>
                  <a:srgbClr val="FF0000"/>
                </a:solidFill>
              </a:rPr>
              <a:t>변화</a:t>
            </a:r>
            <a:r>
              <a:rPr lang="ko-KR" altLang="en-US" b="1" dirty="0"/>
              <a:t>를 선호 </a:t>
            </a:r>
            <a:endParaRPr lang="en-US" altLang="ko-KR" b="1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하지만 변화의 </a:t>
            </a:r>
            <a:r>
              <a:rPr lang="ko-KR" altLang="en-US" dirty="0" err="1"/>
              <a:t>쓰임마저도</a:t>
            </a:r>
            <a:r>
              <a:rPr lang="ko-KR" altLang="en-US" dirty="0"/>
              <a:t> 검찰 자체에 대한 자성적 의미보다는 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수사 방식의 발전을 과시하거나 사회 전반의 보편적 의미로 사용되는 경우가 대부분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▶▷ 검찰 내부에서 검찰개혁에 대한 의지</a:t>
            </a:r>
            <a:r>
              <a:rPr lang="en-US" altLang="ko-KR" dirty="0"/>
              <a:t>: </a:t>
            </a:r>
            <a:r>
              <a:rPr lang="en-US" altLang="ko-KR" b="1" dirty="0">
                <a:solidFill>
                  <a:srgbClr val="FF0000"/>
                </a:solidFill>
              </a:rPr>
              <a:t>?</a:t>
            </a:r>
            <a:r>
              <a:rPr lang="ko-KR" altLang="en-US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F686F4-ADD6-44F9-917F-D44249AE361A}"/>
              </a:ext>
            </a:extLst>
          </p:cNvPr>
          <p:cNvSpPr txBox="1"/>
          <p:nvPr/>
        </p:nvSpPr>
        <p:spPr>
          <a:xfrm>
            <a:off x="5177112" y="1388308"/>
            <a:ext cx="1837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개혁 </a:t>
            </a:r>
            <a:r>
              <a:rPr lang="en-US" altLang="ko-KR" sz="2000" b="1" dirty="0"/>
              <a:t>&lt;&lt; </a:t>
            </a:r>
            <a:r>
              <a:rPr lang="ko-KR" altLang="en-US" sz="2000" b="1" dirty="0"/>
              <a:t>변화</a:t>
            </a:r>
            <a:r>
              <a:rPr lang="en-US" altLang="ko-KR" sz="2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2879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5807F3-A4BF-4117-B3FC-84479D03DDE4}"/>
              </a:ext>
            </a:extLst>
          </p:cNvPr>
          <p:cNvSpPr txBox="1"/>
          <p:nvPr/>
        </p:nvSpPr>
        <p:spPr>
          <a:xfrm>
            <a:off x="466161" y="939215"/>
            <a:ext cx="11259671" cy="5123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1600" dirty="0"/>
              <a:t>“ </a:t>
            </a:r>
            <a:r>
              <a:rPr lang="ko-KR" altLang="en-US" sz="1600" dirty="0"/>
              <a:t>인권을 강조하는 방향으로 수사환경과 형사사법 시스템도 급속히 </a:t>
            </a:r>
            <a:r>
              <a:rPr lang="ko-KR" altLang="en-US" sz="1600" dirty="0">
                <a:highlight>
                  <a:srgbClr val="FFFF00"/>
                </a:highlight>
              </a:rPr>
              <a:t>변화</a:t>
            </a:r>
            <a:r>
              <a:rPr lang="ko-KR" altLang="en-US" sz="1600" dirty="0"/>
              <a:t>하고 있습니다</a:t>
            </a:r>
            <a:r>
              <a:rPr lang="en-US" altLang="ko-KR" sz="1600" dirty="0"/>
              <a:t>. “ </a:t>
            </a:r>
            <a:r>
              <a:rPr lang="ko-KR" altLang="en-US" sz="1400" dirty="0"/>
              <a:t>김종빈</a:t>
            </a:r>
            <a:r>
              <a:rPr lang="en-US" altLang="ko-KR" sz="1400" dirty="0"/>
              <a:t> (2005)</a:t>
            </a:r>
          </a:p>
          <a:p>
            <a:pPr>
              <a:lnSpc>
                <a:spcPct val="300000"/>
              </a:lnSpc>
            </a:pPr>
            <a:r>
              <a:rPr lang="en-US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“ </a:t>
            </a:r>
            <a:r>
              <a:rPr lang="ko-KR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사랑하는 검찰 가족 여러분</a:t>
            </a:r>
            <a:r>
              <a:rPr lang="en-US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세계는 지금 빛의 속도로 </a:t>
            </a:r>
            <a:r>
              <a:rPr lang="ko-KR" altLang="ko-KR" sz="16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변화</a:t>
            </a:r>
            <a:r>
              <a:rPr lang="ko-KR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하고 있습니다</a:t>
            </a:r>
            <a:r>
              <a:rPr lang="en-US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6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변화</a:t>
            </a:r>
            <a:r>
              <a:rPr lang="ko-KR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는 거부하여도 이미 우리 곁에 다가와 있습니다</a:t>
            </a:r>
            <a:r>
              <a:rPr lang="en-US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lang="ko-KR" altLang="en-US" sz="1600" dirty="0"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b="1" dirty="0">
                <a:latin typeface="Bembo" panose="02020502050201020203" pitchFamily="18" charset="0"/>
              </a:rPr>
              <a:t>· · ·</a:t>
            </a:r>
            <a:r>
              <a:rPr lang="en-US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사람들은 </a:t>
            </a:r>
            <a:r>
              <a:rPr lang="ko-KR" altLang="ko-KR" sz="16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변화</a:t>
            </a:r>
            <a:r>
              <a:rPr lang="ko-KR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싫어합니다</a:t>
            </a:r>
            <a:r>
              <a:rPr lang="en-US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왜냐하면 </a:t>
            </a:r>
            <a:r>
              <a:rPr lang="ko-KR" altLang="ko-KR" sz="16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변화</a:t>
            </a:r>
            <a:r>
              <a:rPr lang="ko-KR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와 혁신은 두려움과 불확실성과의 투쟁이며</a:t>
            </a:r>
            <a:r>
              <a:rPr lang="en-US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낡은 습관과 기득권과의 싸움이기 때문입니다</a:t>
            </a:r>
            <a:r>
              <a:rPr lang="en-US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원래 아무도 가보지 않은 길은 떠나기 전에 막연한 불안감이 앞서는 법입니다</a:t>
            </a:r>
            <a:r>
              <a:rPr lang="en-US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“ </a:t>
            </a:r>
            <a:r>
              <a:rPr lang="ko-KR" altLang="en-US" sz="14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정상명</a:t>
            </a:r>
            <a:r>
              <a:rPr lang="en-US" altLang="ko-KR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(2005)</a:t>
            </a:r>
          </a:p>
          <a:p>
            <a:pPr>
              <a:lnSpc>
                <a:spcPct val="300000"/>
              </a:lnSpc>
            </a:pPr>
            <a:r>
              <a:rPr lang="en-US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“ </a:t>
            </a:r>
            <a:r>
              <a:rPr lang="ko-KR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내년부터 전면적으로 </a:t>
            </a:r>
            <a:r>
              <a:rPr lang="ko-KR" altLang="ko-KR" sz="16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변화</a:t>
            </a:r>
            <a:r>
              <a:rPr lang="ko-KR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된 새로운 형사사법 시스템이 국민들의 커다란 관심과 기대 속에서 출범합니다</a:t>
            </a:r>
            <a:r>
              <a:rPr lang="en-US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“ </a:t>
            </a:r>
            <a:r>
              <a:rPr lang="ko-KR" altLang="en-US" sz="1400" dirty="0">
                <a:ea typeface="맑은 고딕" panose="020B0503020000020004" pitchFamily="50" charset="-127"/>
                <a:cs typeface="Times New Roman" panose="02020603050405020304" pitchFamily="18" charset="0"/>
              </a:rPr>
              <a:t>임채진 </a:t>
            </a:r>
            <a:r>
              <a:rPr lang="en-US" altLang="ko-KR" sz="1400" dirty="0">
                <a:ea typeface="맑은 고딕" panose="020B0503020000020004" pitchFamily="50" charset="-127"/>
                <a:cs typeface="Times New Roman" panose="02020603050405020304" pitchFamily="18" charset="0"/>
              </a:rPr>
              <a:t>(2007)</a:t>
            </a:r>
            <a:endParaRPr lang="en-US" altLang="ko-KR" sz="14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300000"/>
              </a:lnSpc>
            </a:pPr>
            <a:r>
              <a:rPr lang="en-US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“ </a:t>
            </a:r>
            <a:r>
              <a:rPr lang="ko-KR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우리 사회는 눈부신 속도로 </a:t>
            </a:r>
            <a:r>
              <a:rPr lang="ko-KR" altLang="ko-KR" sz="16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변화</a:t>
            </a:r>
            <a:r>
              <a:rPr lang="en-US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·</a:t>
            </a:r>
            <a:r>
              <a:rPr lang="ko-KR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발전하고 있습니다</a:t>
            </a:r>
            <a:r>
              <a:rPr lang="en-US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lang="en-US" altLang="ko-KR" sz="1600" dirty="0">
                <a:ea typeface="맑은 고딕" panose="020B0503020000020004" pitchFamily="50" charset="-127"/>
                <a:cs typeface="Times New Roman" panose="02020603050405020304" pitchFamily="18" charset="0"/>
              </a:rPr>
              <a:t> “ </a:t>
            </a:r>
            <a:r>
              <a:rPr lang="ko-KR" altLang="en-US" sz="1400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김수남</a:t>
            </a:r>
            <a:r>
              <a:rPr lang="ko-KR" altLang="en-US" sz="1400" dirty="0"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ea typeface="맑은 고딕" panose="020B0503020000020004" pitchFamily="50" charset="-127"/>
                <a:cs typeface="Times New Roman" panose="02020603050405020304" pitchFamily="18" charset="0"/>
              </a:rPr>
              <a:t>(2015)</a:t>
            </a:r>
          </a:p>
          <a:p>
            <a:pPr>
              <a:lnSpc>
                <a:spcPct val="300000"/>
              </a:lnSpc>
            </a:pPr>
            <a:r>
              <a:rPr lang="en-US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“ </a:t>
            </a:r>
            <a:r>
              <a:rPr lang="ko-KR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이러한 수사방식의 </a:t>
            </a:r>
            <a:r>
              <a:rPr lang="ko-KR" altLang="ko-KR" sz="16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변화</a:t>
            </a:r>
            <a:r>
              <a:rPr lang="ko-KR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통해 신속히 수사를 진행하여 국민의 인권보호에도 기여합시다</a:t>
            </a:r>
            <a:r>
              <a:rPr lang="en-US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“ </a:t>
            </a:r>
            <a:r>
              <a:rPr lang="ko-KR" altLang="en-US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문무일 </a:t>
            </a:r>
            <a:r>
              <a:rPr lang="en-US" altLang="ko-KR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(2017)</a:t>
            </a:r>
            <a:endParaRPr lang="en-US" altLang="ko-KR" sz="16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05EBE1-6AB9-45BE-9564-90FF2AB1DFE8}"/>
              </a:ext>
            </a:extLst>
          </p:cNvPr>
          <p:cNvSpPr txBox="1"/>
          <p:nvPr/>
        </p:nvSpPr>
        <p:spPr>
          <a:xfrm>
            <a:off x="5001182" y="307542"/>
            <a:ext cx="2189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검찰 총장 취임사</a:t>
            </a:r>
          </a:p>
        </p:txBody>
      </p:sp>
    </p:spTree>
    <p:extLst>
      <p:ext uri="{BB962C8B-B14F-4D97-AF65-F5344CB8AC3E}">
        <p14:creationId xmlns:p14="http://schemas.microsoft.com/office/powerpoint/2010/main" val="4294879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B09C150-36EB-447F-A139-330657C72660}"/>
              </a:ext>
            </a:extLst>
          </p:cNvPr>
          <p:cNvSpPr txBox="1"/>
          <p:nvPr/>
        </p:nvSpPr>
        <p:spPr>
          <a:xfrm>
            <a:off x="611362" y="3822248"/>
            <a:ext cx="7271221" cy="1891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“ </a:t>
            </a:r>
            <a:r>
              <a:rPr lang="ko-KR" altLang="ko-KR" sz="1600" b="1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한국 검찰</a:t>
            </a:r>
            <a:r>
              <a:rPr lang="en-US" altLang="ko-KR" sz="1600" b="1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60</a:t>
            </a:r>
            <a:r>
              <a:rPr lang="ko-KR" altLang="ko-KR" sz="1600" b="1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년</a:t>
            </a:r>
            <a:r>
              <a:rPr lang="en-US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u="sng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그동안 혼신의 힘을 다해 열심히 일해 왔다고 자부합니다만</a:t>
            </a:r>
            <a:r>
              <a:rPr lang="en-US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우리를 바라보는 국민의 시선이 따뜻하지만은 않았습니다</a:t>
            </a:r>
            <a:r>
              <a:rPr lang="en-US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앞으로 우리 검찰은 국민의 사랑과 지지를 받아야 합니다</a:t>
            </a:r>
            <a:r>
              <a:rPr lang="en-US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지금 바로 그 전환점에 서 있습니다</a:t>
            </a:r>
            <a:r>
              <a:rPr lang="en-US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이제 검찰은 변모해야 합니다</a:t>
            </a:r>
            <a:r>
              <a:rPr lang="en-US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새롭게 </a:t>
            </a:r>
            <a:r>
              <a:rPr lang="ko-KR" altLang="ko-KR" sz="16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바뀌고</a:t>
            </a:r>
            <a:r>
              <a:rPr lang="ko-KR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수준 높게 </a:t>
            </a:r>
            <a:r>
              <a:rPr lang="ko-KR" altLang="ko-KR" sz="16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바뀌어야</a:t>
            </a:r>
            <a:r>
              <a:rPr lang="ko-KR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합니다</a:t>
            </a:r>
            <a:r>
              <a:rPr lang="en-US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검사는 </a:t>
            </a:r>
            <a:r>
              <a:rPr lang="ko-KR" altLang="ko-KR" sz="16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검사답게</a:t>
            </a:r>
            <a:r>
              <a:rPr lang="en-US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검찰은 </a:t>
            </a:r>
            <a:r>
              <a:rPr lang="ko-KR" altLang="ko-KR" sz="16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검찰답게</a:t>
            </a:r>
            <a:r>
              <a:rPr lang="ko-KR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일합시다</a:t>
            </a:r>
            <a:r>
              <a:rPr lang="en-US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“ </a:t>
            </a:r>
            <a:r>
              <a:rPr lang="ko-KR" altLang="en-US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김준규 </a:t>
            </a:r>
            <a:r>
              <a:rPr lang="en-US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(2009) </a:t>
            </a:r>
            <a:endParaRPr lang="ko-KR" altLang="en-US" sz="16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21D9101-B3C7-4E90-99AE-2C340F34D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26" y="324029"/>
            <a:ext cx="11862547" cy="32125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8CAE3B6-F085-46D0-9096-0F28F1AB7D1F}"/>
              </a:ext>
            </a:extLst>
          </p:cNvPr>
          <p:cNvSpPr txBox="1"/>
          <p:nvPr/>
        </p:nvSpPr>
        <p:spPr>
          <a:xfrm>
            <a:off x="8156098" y="4121593"/>
            <a:ext cx="3504858" cy="1292662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/>
              <a:t>변화</a:t>
            </a:r>
            <a:r>
              <a:rPr lang="ko-KR" altLang="en-US" dirty="0"/>
              <a:t> </a:t>
            </a:r>
            <a:r>
              <a:rPr lang="en-US" altLang="ko-KR" dirty="0"/>
              <a:t>&lt;&lt; </a:t>
            </a:r>
            <a:r>
              <a:rPr lang="ko-KR" altLang="en-US" b="1" dirty="0"/>
              <a:t>검찰 </a:t>
            </a:r>
            <a:r>
              <a:rPr lang="en-US" altLang="ko-KR" b="1" dirty="0"/>
              <a:t>60</a:t>
            </a:r>
            <a:r>
              <a:rPr lang="ko-KR" altLang="en-US" b="1" dirty="0"/>
              <a:t>주년 기념 회고</a:t>
            </a:r>
            <a:endParaRPr lang="en-US" altLang="ko-KR" b="1" dirty="0"/>
          </a:p>
          <a:p>
            <a:pPr algn="ctr"/>
            <a:r>
              <a:rPr lang="en-US" altLang="ko-KR" dirty="0"/>
              <a:t> </a:t>
            </a:r>
          </a:p>
          <a:p>
            <a:pPr algn="ctr"/>
            <a:r>
              <a:rPr lang="en-US" altLang="ko-KR" sz="1400" dirty="0"/>
              <a:t>: </a:t>
            </a:r>
            <a:r>
              <a:rPr lang="ko-KR" altLang="en-US" sz="1400" dirty="0"/>
              <a:t>국민의 지지를 얻어</a:t>
            </a:r>
            <a:r>
              <a:rPr lang="en-US" altLang="ko-KR" sz="1400" dirty="0"/>
              <a:t> </a:t>
            </a:r>
            <a:r>
              <a:rPr lang="ko-KR" altLang="en-US" sz="1400" dirty="0"/>
              <a:t>정당성을 확보하기 위해</a:t>
            </a:r>
            <a:r>
              <a:rPr lang="en-US" altLang="ko-KR" sz="1400" dirty="0"/>
              <a:t> </a:t>
            </a:r>
            <a:r>
              <a:rPr lang="ko-KR" altLang="en-US" sz="1400" dirty="0"/>
              <a:t>국민의 입장을 늘 고려하고 </a:t>
            </a:r>
            <a:endParaRPr lang="en-US" altLang="ko-KR" sz="1400" dirty="0"/>
          </a:p>
          <a:p>
            <a:pPr algn="ctr"/>
            <a:r>
              <a:rPr lang="ko-KR" altLang="en-US" sz="1400" dirty="0"/>
              <a:t>수용하고자 하는 검찰 이미지를 형성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76A9B2D-3019-4AE3-BE80-CC9FC3ED778B}"/>
              </a:ext>
            </a:extLst>
          </p:cNvPr>
          <p:cNvSpPr/>
          <p:nvPr/>
        </p:nvSpPr>
        <p:spPr>
          <a:xfrm>
            <a:off x="4512185" y="1555377"/>
            <a:ext cx="1067642" cy="374925"/>
          </a:xfrm>
          <a:prstGeom prst="ellipse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11C72E-1AED-45BE-A7B3-5C3743F185EB}"/>
              </a:ext>
            </a:extLst>
          </p:cNvPr>
          <p:cNvSpPr txBox="1"/>
          <p:nvPr/>
        </p:nvSpPr>
        <p:spPr>
          <a:xfrm>
            <a:off x="3473822" y="6021950"/>
            <a:ext cx="5244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▶▷ 검찰 내부에서 검찰개혁에 대한 의지</a:t>
            </a:r>
            <a:r>
              <a:rPr lang="en-US" altLang="ko-KR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미미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9327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E0EC96D-30F3-41D0-A07F-2E0E831D2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46" y="1002646"/>
            <a:ext cx="11865508" cy="2321512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8453B6-BB56-4292-92C0-F38383438B95}"/>
              </a:ext>
            </a:extLst>
          </p:cNvPr>
          <p:cNvSpPr txBox="1"/>
          <p:nvPr/>
        </p:nvSpPr>
        <p:spPr>
          <a:xfrm>
            <a:off x="5001182" y="307542"/>
            <a:ext cx="2189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검찰 총장 취임사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D8E335C-F79A-4E28-91AC-43F346A59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46" y="3533843"/>
            <a:ext cx="11864207" cy="2929710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3959772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310</Words>
  <Application>Microsoft Office PowerPoint</Application>
  <PresentationFormat>와이드스크린</PresentationFormat>
  <Paragraphs>27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Bembo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백예은</dc:creator>
  <cp:lastModifiedBy>백예은</cp:lastModifiedBy>
  <cp:revision>34</cp:revision>
  <dcterms:created xsi:type="dcterms:W3CDTF">2020-12-01T15:16:07Z</dcterms:created>
  <dcterms:modified xsi:type="dcterms:W3CDTF">2020-12-08T11:17:10Z</dcterms:modified>
</cp:coreProperties>
</file>