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65492"/>
  </p:normalViewPr>
  <p:slideViewPr>
    <p:cSldViewPr snapToGrid="0">
      <p:cViewPr varScale="1">
        <p:scale>
          <a:sx n="100" d="100"/>
          <a:sy n="100" d="100"/>
        </p:scale>
        <p:origin x="474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>
                <a:latin typeface="나눔스퀘어"/>
                <a:ea typeface="나눔스퀘어"/>
              </a:rPr>
              <a:t>box-sizing</a:t>
            </a:r>
            <a:r>
              <a:rPr lang="ko-KR" altLang="en-US">
                <a:latin typeface="나눔스퀘어"/>
                <a:ea typeface="나눔스퀘어"/>
              </a:rPr>
              <a:t> </a:t>
            </a:r>
            <a:r>
              <a:rPr lang="en-US" altLang="ko-KR">
                <a:latin typeface="나눔스퀘어"/>
                <a:ea typeface="나눔스퀘어"/>
              </a:rPr>
              <a:t>:</a:t>
            </a:r>
            <a:r>
              <a:rPr lang="ko-KR" altLang="en-US">
                <a:latin typeface="나눔스퀘어"/>
                <a:ea typeface="나눔스퀘어"/>
              </a:rPr>
              <a:t> </a:t>
            </a:r>
            <a:r>
              <a:rPr lang="en-US" altLang="ko-KR">
                <a:latin typeface="나눔스퀘어"/>
                <a:ea typeface="나눔스퀘어"/>
              </a:rPr>
              <a:t>paddin</a:t>
            </a:r>
            <a:r>
              <a:rPr lang="ko-KR" altLang="en-US">
                <a:latin typeface="나눔스퀘어"/>
                <a:ea typeface="나눔스퀘어"/>
              </a:rPr>
              <a:t>을</a:t>
            </a:r>
            <a:r>
              <a:rPr lang="en-US" altLang="ko-KR">
                <a:latin typeface="나눔스퀘어"/>
                <a:ea typeface="나눔스퀘어"/>
              </a:rPr>
              <a:t>  200</a:t>
            </a:r>
            <a:r>
              <a:rPr lang="ko-KR" altLang="en-US">
                <a:latin typeface="나눔스퀘어"/>
                <a:ea typeface="나눔스퀘어"/>
              </a:rPr>
              <a:t>주면 </a:t>
            </a:r>
            <a:r>
              <a:rPr lang="en-US" altLang="ko-KR">
                <a:latin typeface="나눔스퀘어"/>
                <a:ea typeface="나눔스퀘어"/>
              </a:rPr>
              <a:t>padding</a:t>
            </a:r>
            <a:r>
              <a:rPr lang="ko-KR" altLang="en-US">
                <a:latin typeface="나눔스퀘어"/>
                <a:ea typeface="나눔스퀘어"/>
              </a:rPr>
              <a:t>만큼 밖깥쪽으로 확대</a:t>
            </a:r>
            <a:endParaRPr lang="ko-KR" altLang="en-US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>
                <a:latin typeface="나눔스퀘어"/>
                <a:ea typeface="나눔스퀘어"/>
              </a:rPr>
              <a:t>border-box</a:t>
            </a:r>
            <a:r>
              <a:rPr lang="ko-KR" altLang="en-US">
                <a:latin typeface="나눔스퀘어"/>
                <a:ea typeface="나눔스퀘어"/>
              </a:rPr>
              <a:t> </a:t>
            </a:r>
            <a:r>
              <a:rPr lang="en-US" altLang="ko-KR">
                <a:latin typeface="나눔스퀘어"/>
                <a:ea typeface="나눔스퀘어"/>
              </a:rPr>
              <a:t>: paddin</a:t>
            </a:r>
            <a:r>
              <a:rPr lang="ko-KR" altLang="en-US">
                <a:latin typeface="나눔스퀘어"/>
                <a:ea typeface="나눔스퀘어"/>
              </a:rPr>
              <a:t>을</a:t>
            </a:r>
            <a:r>
              <a:rPr lang="en-US" altLang="ko-KR">
                <a:latin typeface="나눔스퀘어"/>
                <a:ea typeface="나눔스퀘어"/>
              </a:rPr>
              <a:t>  200</a:t>
            </a:r>
            <a:r>
              <a:rPr lang="ko-KR" altLang="en-US">
                <a:latin typeface="나눔스퀘어"/>
                <a:ea typeface="나눔스퀘어"/>
              </a:rPr>
              <a:t>주면 </a:t>
            </a:r>
            <a:r>
              <a:rPr lang="en-US" altLang="ko-KR">
                <a:latin typeface="나눔스퀘어"/>
                <a:ea typeface="나눔스퀘어"/>
              </a:rPr>
              <a:t>padding</a:t>
            </a:r>
            <a:r>
              <a:rPr lang="ko-KR" altLang="en-US">
                <a:latin typeface="나눔스퀘어"/>
                <a:ea typeface="나눔스퀘어"/>
              </a:rPr>
              <a:t>만큼 안쪽으로 축소</a:t>
            </a:r>
            <a:endParaRPr lang="ko-KR" altLang="en-US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endParaRPr lang="ko-KR" altLang="en-US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>
                <a:latin typeface="나눔스퀘어"/>
                <a:ea typeface="나눔스퀘어"/>
              </a:rPr>
              <a:t>box-sizing: border-box;</a:t>
            </a:r>
            <a:r>
              <a:rPr lang="ko-KR" altLang="en-US">
                <a:latin typeface="나눔스퀘어"/>
                <a:ea typeface="나눔스퀘어"/>
              </a:rPr>
              <a:t> </a:t>
            </a:r>
            <a:r>
              <a:rPr lang="en-US" altLang="ko-KR">
                <a:latin typeface="나눔스퀘어"/>
                <a:ea typeface="나눔스퀘어"/>
              </a:rPr>
              <a:t>padding</a:t>
            </a:r>
            <a:r>
              <a:rPr lang="ko-KR" altLang="en-US">
                <a:latin typeface="나눔스퀘어"/>
                <a:ea typeface="나눔스퀘어"/>
              </a:rPr>
              <a:t>을 주어도 주어진 크기에서 벗어나지 않게 맞춰짐</a:t>
            </a:r>
            <a:endParaRPr lang="ko-KR" altLang="en-US">
              <a:latin typeface="나눔스퀘어"/>
              <a:ea typeface="나눔스퀘어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이미지가 총 </a:t>
            </a:r>
            <a:r>
              <a:rPr lang="en-US" altLang="ko-KR"/>
              <a:t>4</a:t>
            </a:r>
            <a:r>
              <a:rPr lang="ko-KR" altLang="en-US"/>
              <a:t>장의 경우 슬라이드로 이미지가 넘어가는 기능을 구현하게된다</a:t>
            </a:r>
            <a:endParaRPr lang="ko-KR" altLang="en-US"/>
          </a:p>
          <a:p>
            <a:pPr>
              <a:defRPr/>
            </a:pPr>
            <a:r>
              <a:rPr lang="ko-KR" altLang="en-US"/>
              <a:t>이때 </a:t>
            </a:r>
            <a:r>
              <a:rPr lang="en-US" altLang="ko-KR"/>
              <a:t>data</a:t>
            </a:r>
            <a:r>
              <a:rPr lang="ko-KR" altLang="en-US"/>
              <a:t>라는 속성에 이미지의 순번을 단아두고 </a:t>
            </a:r>
            <a:r>
              <a:rPr lang="en-US" altLang="ko-KR"/>
              <a:t>div</a:t>
            </a:r>
            <a:r>
              <a:rPr lang="ko-KR" altLang="en-US"/>
              <a:t>영역에 전달한다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hyperlink" Target="https://github.com/iamdustan/smoothscroll" TargetMode="External" /><Relationship Id="rId4" Type="http://schemas.openxmlformats.org/officeDocument/2006/relationships/hyperlink" Target="https://unpkg.com/smoothscroll-polyfill@0.4.4/dist/smoothscroll.min.js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hyperlink" Target="https://github.com/shinycoo/inflearn-original-web-resource/blob/master/inflearn-project-images.zip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000" b="1">
                <a:solidFill>
                  <a:srgbClr val="ff6600"/>
                </a:solidFill>
                <a:latin typeface="HY동녘B"/>
                <a:ea typeface="HY동녘B"/>
              </a:rPr>
              <a:t>인스타 카드 만들기</a:t>
            </a:r>
            <a:endParaRPr lang="ko-KR" altLang="en-US" sz="4000" b="1">
              <a:solidFill>
                <a:srgbClr val="ff6600"/>
              </a:solidFill>
              <a:latin typeface="HY동녘B"/>
              <a:ea typeface="HY동녘B"/>
            </a:endParaRPr>
          </a:p>
        </p:txBody>
      </p:sp>
      <p:sp>
        <p:nvSpPr>
          <p:cNvPr id="19" name="직사각형 14"/>
          <p:cNvSpPr/>
          <p:nvPr/>
        </p:nvSpPr>
        <p:spPr>
          <a:xfrm>
            <a:off x="4285129" y="6452347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레이아웃 구조 </a:t>
            </a:r>
            <a:r>
              <a:rPr lang="en-US" altLang="ko-KR">
                <a:latin typeface="나눔스퀘어 ExtraBold"/>
                <a:ea typeface="나눔스퀘어 ExtraBold"/>
              </a:rPr>
              <a:t>&gt; .carousel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11624" y="2004183"/>
            <a:ext cx="29343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div (overflow-x: hidden)</a:t>
            </a:r>
            <a:endParaRPr lang="ko-KR" altLang="en-US" sz="1600" b="1"/>
          </a:p>
        </p:txBody>
      </p:sp>
      <p:sp>
        <p:nvSpPr>
          <p:cNvPr id="24" name="TextBox 23"/>
          <p:cNvSpPr txBox="1"/>
          <p:nvPr/>
        </p:nvSpPr>
        <p:spPr>
          <a:xfrm>
            <a:off x="6999944" y="3921978"/>
            <a:ext cx="192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.slide .slide-right</a:t>
            </a:r>
            <a:endParaRPr lang="ko-KR" altLang="en-US" sz="1600" b="1"/>
          </a:p>
        </p:txBody>
      </p:sp>
      <p:sp>
        <p:nvSpPr>
          <p:cNvPr id="26" name="TextBox 25"/>
          <p:cNvSpPr txBox="1"/>
          <p:nvPr/>
        </p:nvSpPr>
        <p:spPr>
          <a:xfrm>
            <a:off x="6999944" y="5817219"/>
            <a:ext cx="192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footer</a:t>
            </a:r>
            <a:endParaRPr lang="ko-KR" altLang="en-US" sz="16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8029" y="2480690"/>
            <a:ext cx="5129023" cy="362557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023350" y="2582054"/>
            <a:ext cx="9361311" cy="3172427"/>
          </a:xfrm>
          <a:prstGeom prst="rect">
            <a:avLst/>
          </a:prstGeom>
          <a:solidFill>
            <a:srgbClr val="ccff66">
              <a:alpha val="50200"/>
            </a:srgbClr>
          </a:solidFill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25140" y="4035073"/>
            <a:ext cx="387482" cy="2940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12462" y="4035073"/>
            <a:ext cx="387482" cy="2940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025139" y="5909055"/>
            <a:ext cx="4906227" cy="2255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981585" y="2429653"/>
            <a:ext cx="5016570" cy="341704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81084" y="3997186"/>
            <a:ext cx="1921164" cy="75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.slide .slide-left</a:t>
            </a:r>
            <a:endParaRPr lang="en-US" altLang="ko-KR" sz="1600" b="1"/>
          </a:p>
          <a:p>
            <a:pPr marL="285750" indent="-285750">
              <a:buFontTx/>
              <a:buChar char="-"/>
              <a:defRPr/>
            </a:pPr>
            <a:r>
              <a:rPr lang="en-US" altLang="ko-KR" sz="1400"/>
              <a:t>top: 50%;</a:t>
            </a:r>
            <a:endParaRPr lang="en-US" altLang="ko-KR" sz="1400"/>
          </a:p>
          <a:p>
            <a:pPr marL="285750" indent="-285750">
              <a:buFontTx/>
              <a:buChar char="-"/>
              <a:defRPr/>
            </a:pPr>
            <a:r>
              <a:rPr lang="en-US" altLang="ko-KR" sz="1400"/>
              <a:t>translateY(-50%)</a:t>
            </a:r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5018132" y="2763027"/>
            <a:ext cx="404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/>
              <a:t>ul (</a:t>
            </a:r>
            <a:r>
              <a:rPr lang="ko-KR" altLang="en-US" sz="1600" b="1"/>
              <a:t>이미지 개수 만큼 가로 너비를 확장</a:t>
            </a:r>
            <a:r>
              <a:rPr lang="en-US" altLang="ko-KR" sz="1600" b="1"/>
              <a:t>) </a:t>
            </a:r>
            <a:endParaRPr lang="en-US" altLang="ko-KR" sz="1600" b="1"/>
          </a:p>
        </p:txBody>
      </p:sp>
      <p:sp>
        <p:nvSpPr>
          <p:cNvPr id="8" name="직사각형 7"/>
          <p:cNvSpPr/>
          <p:nvPr/>
        </p:nvSpPr>
        <p:spPr>
          <a:xfrm>
            <a:off x="7950601" y="5100655"/>
            <a:ext cx="2542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/>
              <a:t>li (</a:t>
            </a:r>
            <a:r>
              <a:rPr lang="ko-KR" altLang="en-US" b="1"/>
              <a:t>고정 너비 </a:t>
            </a:r>
            <a:r>
              <a:rPr lang="en-US" altLang="ko-KR" b="1"/>
              <a:t>= 600px)</a:t>
            </a:r>
            <a:endParaRPr lang="en-US" altLang="ko-KR" b="1"/>
          </a:p>
          <a:p>
            <a:pPr algn="ctr">
              <a:defRPr/>
            </a:pPr>
            <a:r>
              <a:rPr lang="en-US" altLang="ko-KR" b="1"/>
              <a:t>&lt;</a:t>
            </a:r>
            <a:r>
              <a:rPr lang="ko-KR" altLang="en-US" b="1"/>
              <a:t>가려짐</a:t>
            </a:r>
            <a:r>
              <a:rPr lang="en-US" altLang="ko-KR" b="1"/>
              <a:t>&gt;</a:t>
            </a:r>
            <a:endParaRPr lang="ko-KR" altLang="en-US" b="1"/>
          </a:p>
        </p:txBody>
      </p:sp>
      <p:sp>
        <p:nvSpPr>
          <p:cNvPr id="43" name="직사각형 42"/>
          <p:cNvSpPr/>
          <p:nvPr/>
        </p:nvSpPr>
        <p:spPr>
          <a:xfrm>
            <a:off x="3280410" y="5100655"/>
            <a:ext cx="2545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/>
              <a:t>li (</a:t>
            </a:r>
            <a:r>
              <a:rPr lang="ko-KR" altLang="en-US" b="1"/>
              <a:t>고정 너비 </a:t>
            </a:r>
            <a:r>
              <a:rPr lang="en-US" altLang="ko-KR" b="1"/>
              <a:t>= 600px)</a:t>
            </a:r>
            <a:endParaRPr lang="ko-KR" altLang="en-US" b="1"/>
          </a:p>
        </p:txBody>
      </p:sp>
      <p:sp>
        <p:nvSpPr>
          <p:cNvPr id="44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0300" y="2981325"/>
            <a:ext cx="7391400" cy="8953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레이아웃 구조 </a:t>
            </a:r>
            <a:r>
              <a:rPr lang="en-US" altLang="ko-KR">
                <a:latin typeface="나눔스퀘어 ExtraBold"/>
                <a:ea typeface="나눔스퀘어 ExtraBold"/>
              </a:rPr>
              <a:t>&gt; footer.card-comment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56694" y="3073039"/>
            <a:ext cx="192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div &gt; button</a:t>
            </a:r>
            <a:endParaRPr lang="ko-KR" altLang="en-US" sz="1600" b="1"/>
          </a:p>
        </p:txBody>
      </p:sp>
      <p:sp>
        <p:nvSpPr>
          <p:cNvPr id="38" name="직사각형 37"/>
          <p:cNvSpPr/>
          <p:nvPr/>
        </p:nvSpPr>
        <p:spPr>
          <a:xfrm>
            <a:off x="8992875" y="3148809"/>
            <a:ext cx="654464" cy="5255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465294" y="3055472"/>
            <a:ext cx="7264129" cy="74458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536330" y="2617999"/>
            <a:ext cx="192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input</a:t>
            </a:r>
            <a:endParaRPr lang="ko-KR" altLang="en-US" sz="1600" b="1"/>
          </a:p>
        </p:txBody>
      </p:sp>
      <p:sp>
        <p:nvSpPr>
          <p:cNvPr id="42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자바스크립트 로직 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6" name="부제목 2"/>
          <p:cNvSpPr txBox="1"/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>
                <a:latin typeface="나눔스퀘어"/>
                <a:ea typeface="나눔스퀘어"/>
              </a:rPr>
              <a:t>페이지 로딩 완료 시</a:t>
            </a:r>
            <a:endParaRPr lang="ko-KR" altLang="en-US" sz="2000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스퀘어"/>
                <a:ea typeface="나눔스퀘어"/>
              </a:rPr>
              <a:t>캐러셀의 </a:t>
            </a:r>
            <a:r>
              <a:rPr lang="en-US" altLang="ko-KR" sz="2000">
                <a:latin typeface="나눔스퀘어"/>
                <a:ea typeface="나눔스퀘어"/>
              </a:rPr>
              <a:t>ul </a:t>
            </a:r>
            <a:r>
              <a:rPr lang="ko-KR" altLang="en-US" sz="2000">
                <a:latin typeface="나눔스퀘어"/>
                <a:ea typeface="나눔스퀘어"/>
              </a:rPr>
              <a:t>너비 값을 </a:t>
            </a:r>
            <a:r>
              <a:rPr lang="en-US" altLang="ko-KR" sz="2000">
                <a:latin typeface="나눔스퀘어"/>
                <a:ea typeface="나눔스퀘어"/>
              </a:rPr>
              <a:t>li</a:t>
            </a:r>
            <a:r>
              <a:rPr lang="ko-KR" altLang="en-US" sz="2000">
                <a:latin typeface="나눔스퀘어"/>
                <a:ea typeface="나눔스퀘어"/>
              </a:rPr>
              <a:t>의 개수 만큼 조정함 </a:t>
            </a:r>
            <a:r>
              <a:rPr lang="en-US" altLang="ko-KR" sz="2000">
                <a:latin typeface="나눔스퀘어"/>
                <a:ea typeface="나눔스퀘어"/>
              </a:rPr>
              <a:t>(li</a:t>
            </a:r>
            <a:r>
              <a:rPr lang="ko-KR" altLang="en-US" sz="2000">
                <a:latin typeface="나눔스퀘어"/>
                <a:ea typeface="나눔스퀘어"/>
              </a:rPr>
              <a:t>의 </a:t>
            </a:r>
            <a:r>
              <a:rPr lang="en-US" altLang="ko-KR" sz="2000">
                <a:latin typeface="나눔스퀘어"/>
                <a:ea typeface="나눔스퀘어"/>
              </a:rPr>
              <a:t>width&lt;600px&gt; * </a:t>
            </a:r>
            <a:r>
              <a:rPr lang="ko-KR" altLang="en-US" sz="2000">
                <a:latin typeface="나눔스퀘어"/>
                <a:ea typeface="나눔스퀘어"/>
              </a:rPr>
              <a:t>이미지 개수</a:t>
            </a:r>
            <a:r>
              <a:rPr lang="en-US" altLang="ko-KR" sz="2000">
                <a:latin typeface="나눔스퀘어"/>
                <a:ea typeface="나눔스퀘어"/>
              </a:rPr>
              <a:t>)</a:t>
            </a:r>
            <a:endParaRPr lang="en-US" altLang="ko-KR" sz="2000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스퀘어"/>
                <a:ea typeface="나눔스퀘어"/>
              </a:rPr>
              <a:t>화면 내의 모든 캐러셀에 각각 캐러셀 이벤트를 등록</a:t>
            </a:r>
            <a:endParaRPr lang="ko-KR" altLang="en-US" sz="2000">
              <a:latin typeface="나눔스퀘어"/>
              <a:ea typeface="나눔스퀘어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>
                <a:latin typeface="나눔스퀘어"/>
                <a:ea typeface="나눔스퀘어"/>
              </a:rPr>
              <a:t>슬라이드 왼쪽</a:t>
            </a:r>
            <a:r>
              <a:rPr lang="en-US" altLang="ko-KR" sz="1600">
                <a:latin typeface="나눔스퀘어"/>
                <a:ea typeface="나눔스퀘어"/>
              </a:rPr>
              <a:t>, </a:t>
            </a:r>
            <a:r>
              <a:rPr lang="ko-KR" altLang="en-US" sz="1600">
                <a:latin typeface="나눔스퀘어"/>
                <a:ea typeface="나눔스퀘어"/>
              </a:rPr>
              <a:t>슬라이드 오른쪽</a:t>
            </a:r>
            <a:endParaRPr lang="ko-KR" altLang="en-US" sz="1600">
              <a:latin typeface="나눔스퀘어"/>
              <a:ea typeface="나눔스퀘어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  <a:defRPr/>
            </a:pPr>
            <a:endParaRPr lang="en-US" altLang="ko-KR" sz="1600">
              <a:latin typeface="나눔스퀘어"/>
              <a:ea typeface="나눔스퀘어"/>
            </a:endParaRPr>
          </a:p>
        </p:txBody>
      </p:sp>
      <p:sp>
        <p:nvSpPr>
          <p:cNvPr id="23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자바스크립트 로직 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6" name="부제목 2"/>
          <p:cNvSpPr txBox="1"/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>
                <a:latin typeface="나눔스퀘어"/>
                <a:ea typeface="나눔스퀘어"/>
              </a:rPr>
              <a:t>슬라이드 버튼 클릭 시</a:t>
            </a:r>
            <a:r>
              <a:rPr lang="en-US" altLang="ko-KR" sz="2000">
                <a:latin typeface="나눔스퀘어"/>
                <a:ea typeface="나눔스퀘어"/>
              </a:rPr>
              <a:t>, 1</a:t>
            </a:r>
            <a:endParaRPr lang="en-US" altLang="ko-KR" sz="2000">
              <a:latin typeface="나눔스퀘어"/>
              <a:ea typeface="나눔스퀘어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>
                <a:latin typeface="나눔스퀘어"/>
                <a:ea typeface="나눔스퀘어"/>
              </a:rPr>
              <a:t>event.currentTarget</a:t>
            </a:r>
            <a:r>
              <a:rPr lang="ko-KR" altLang="en-US" sz="1400">
                <a:latin typeface="나눔스퀘어"/>
                <a:ea typeface="나눔스퀘어"/>
              </a:rPr>
              <a:t>으로 클릭이 발생된 슬라이드 버튼 가져옴 </a:t>
            </a:r>
            <a:r>
              <a:rPr lang="en-US" altLang="ko-KR" sz="1400">
                <a:latin typeface="나눔스퀘어"/>
                <a:ea typeface="나눔스퀘어"/>
              </a:rPr>
              <a:t>(left or right)</a:t>
            </a:r>
            <a:endParaRPr lang="en-US" altLang="ko-KR" sz="1400">
              <a:latin typeface="나눔스퀘어"/>
              <a:ea typeface="나눔스퀘어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>
                <a:latin typeface="나눔스퀘어"/>
                <a:ea typeface="나눔스퀘어"/>
              </a:rPr>
              <a:t>이미지의 개수를 가져옴 </a:t>
            </a:r>
            <a:r>
              <a:rPr lang="en-US" altLang="ko-KR" sz="1400">
                <a:latin typeface="나눔스퀘어"/>
                <a:ea typeface="나눔스퀘어"/>
              </a:rPr>
              <a:t>(li</a:t>
            </a:r>
            <a:r>
              <a:rPr lang="ko-KR" altLang="en-US" sz="1400">
                <a:latin typeface="나눔스퀘어"/>
                <a:ea typeface="나눔스퀘어"/>
              </a:rPr>
              <a:t>의 수를 카운트</a:t>
            </a:r>
            <a:r>
              <a:rPr lang="en-US" altLang="ko-KR" sz="1400">
                <a:latin typeface="나눔스퀘어"/>
                <a:ea typeface="나눔스퀘어"/>
              </a:rPr>
              <a:t>)</a:t>
            </a:r>
            <a:endParaRPr lang="en-US" altLang="ko-KR" sz="1400">
              <a:latin typeface="나눔스퀘어"/>
              <a:ea typeface="나눔스퀘어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>
                <a:latin typeface="나눔스퀘어"/>
                <a:ea typeface="나눔스퀘어"/>
              </a:rPr>
              <a:t>.carousel</a:t>
            </a:r>
            <a:r>
              <a:rPr lang="ko-KR" altLang="en-US" sz="1400">
                <a:latin typeface="나눔스퀘어"/>
                <a:ea typeface="나눔스퀘어"/>
              </a:rPr>
              <a:t>의 </a:t>
            </a:r>
            <a:r>
              <a:rPr lang="en-US" altLang="ko-KR" sz="1400">
                <a:latin typeface="나눔스퀘어"/>
                <a:ea typeface="나눔스퀘어"/>
              </a:rPr>
              <a:t>data </a:t>
            </a:r>
            <a:r>
              <a:rPr lang="ko-KR" altLang="en-US" sz="1400">
                <a:latin typeface="나눔스퀘어"/>
                <a:ea typeface="나눔스퀘어"/>
              </a:rPr>
              <a:t>속성에서 현재 이미지 </a:t>
            </a:r>
            <a:r>
              <a:rPr lang="en-US" altLang="ko-KR" sz="1400">
                <a:latin typeface="나눔스퀘어"/>
                <a:ea typeface="나눔스퀘어"/>
              </a:rPr>
              <a:t>index</a:t>
            </a:r>
            <a:r>
              <a:rPr lang="ko-KR" altLang="en-US" sz="1400">
                <a:latin typeface="나눔스퀘어"/>
                <a:ea typeface="나눔스퀘어"/>
              </a:rPr>
              <a:t>를 가져옴</a:t>
            </a:r>
            <a:endParaRPr lang="ko-KR" altLang="en-US" sz="1400">
              <a:latin typeface="나눔스퀘어"/>
              <a:ea typeface="나눔스퀘어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>
                <a:latin typeface="나눔스퀘어"/>
                <a:ea typeface="나눔스퀘어"/>
              </a:rPr>
              <a:t>오른쪽 클릭이고 오른쪽에 남은 이미지가 있다면</a:t>
            </a:r>
            <a:endParaRPr lang="ko-KR" altLang="en-US" sz="1400">
              <a:latin typeface="나눔스퀘어"/>
              <a:ea typeface="나눔스퀘어"/>
            </a:endParaRPr>
          </a:p>
          <a:p>
            <a:pPr marL="1257300" lvl="2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latin typeface="나눔스퀘어"/>
                <a:ea typeface="나눔스퀘어"/>
              </a:rPr>
              <a:t>현재 이미지 </a:t>
            </a:r>
            <a:r>
              <a:rPr lang="en-US" altLang="ko-KR" sz="1200">
                <a:latin typeface="나눔스퀘어"/>
                <a:ea typeface="나눔스퀘어"/>
              </a:rPr>
              <a:t>index</a:t>
            </a:r>
            <a:r>
              <a:rPr lang="ko-KR" altLang="en-US" sz="1200">
                <a:latin typeface="나눔스퀘어"/>
                <a:ea typeface="나눔스퀘어"/>
              </a:rPr>
              <a:t>를 </a:t>
            </a:r>
            <a:r>
              <a:rPr lang="en-US" altLang="ko-KR" sz="1200">
                <a:latin typeface="나눔스퀘어"/>
                <a:ea typeface="나눔스퀘어"/>
              </a:rPr>
              <a:t>1 </a:t>
            </a:r>
            <a:r>
              <a:rPr lang="ko-KR" altLang="en-US" sz="1200">
                <a:latin typeface="나눔스퀘어"/>
                <a:ea typeface="나눔스퀘어"/>
              </a:rPr>
              <a:t>증가시키고 </a:t>
            </a:r>
            <a:endParaRPr lang="ko-KR" altLang="en-US" sz="1200">
              <a:latin typeface="나눔스퀘어"/>
              <a:ea typeface="나눔스퀘어"/>
            </a:endParaRPr>
          </a:p>
          <a:p>
            <a:pPr marL="1257300" lvl="2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latin typeface="나눔스퀘어"/>
                <a:ea typeface="나눔스퀘어"/>
              </a:rPr>
              <a:t>오른쪽 방향으로 스크롤</a:t>
            </a:r>
            <a:endParaRPr lang="ko-KR" altLang="en-US" sz="1200">
              <a:latin typeface="나눔스퀘어"/>
              <a:ea typeface="나눔스퀘어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>
                <a:latin typeface="나눔스퀘어"/>
                <a:ea typeface="나눔스퀘어"/>
              </a:rPr>
              <a:t>왼쪽 클릭이고 왼쪽에 남은 이미지가 있다면</a:t>
            </a:r>
            <a:endParaRPr lang="ko-KR" altLang="en-US" sz="1400">
              <a:latin typeface="나눔스퀘어"/>
              <a:ea typeface="나눔스퀘어"/>
            </a:endParaRPr>
          </a:p>
          <a:p>
            <a:pPr marL="1257300" lvl="2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latin typeface="나눔스퀘어"/>
                <a:ea typeface="나눔스퀘어"/>
              </a:rPr>
              <a:t>현재 이미지 </a:t>
            </a:r>
            <a:r>
              <a:rPr lang="en-US" altLang="ko-KR" sz="1200">
                <a:latin typeface="나눔스퀘어"/>
                <a:ea typeface="나눔스퀘어"/>
              </a:rPr>
              <a:t>index</a:t>
            </a:r>
            <a:r>
              <a:rPr lang="ko-KR" altLang="en-US" sz="1200">
                <a:latin typeface="나눔스퀘어"/>
                <a:ea typeface="나눔스퀘어"/>
              </a:rPr>
              <a:t>를 </a:t>
            </a:r>
            <a:r>
              <a:rPr lang="en-US" altLang="ko-KR" sz="1200">
                <a:latin typeface="나눔스퀘어"/>
                <a:ea typeface="나눔스퀘어"/>
              </a:rPr>
              <a:t>1 </a:t>
            </a:r>
            <a:r>
              <a:rPr lang="ko-KR" altLang="en-US" sz="1200">
                <a:latin typeface="나눔스퀘어"/>
                <a:ea typeface="나눔스퀘어"/>
              </a:rPr>
              <a:t>감소시키고</a:t>
            </a:r>
            <a:endParaRPr lang="ko-KR" altLang="en-US" sz="1200">
              <a:latin typeface="나눔스퀘어"/>
              <a:ea typeface="나눔스퀘어"/>
            </a:endParaRPr>
          </a:p>
          <a:p>
            <a:pPr marL="1257300" lvl="2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latin typeface="나눔스퀘어"/>
                <a:ea typeface="나눔스퀘어"/>
              </a:rPr>
              <a:t>왼쪽 방향으로 스크롤 </a:t>
            </a:r>
            <a:endParaRPr lang="en-US" altLang="ko-KR" sz="1200">
              <a:latin typeface="나눔스퀘어"/>
              <a:ea typeface="나눔스퀘어"/>
            </a:endParaRPr>
          </a:p>
        </p:txBody>
      </p:sp>
      <p:sp>
        <p:nvSpPr>
          <p:cNvPr id="23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자바스크립트 로직 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6" name="부제목 2"/>
          <p:cNvSpPr txBox="1"/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>
                <a:latin typeface="나눔스퀘어"/>
                <a:ea typeface="나눔스퀘어"/>
              </a:rPr>
              <a:t>슬라이드 버튼 클릭 시</a:t>
            </a:r>
            <a:r>
              <a:rPr lang="en-US" altLang="ko-KR" sz="2000">
                <a:latin typeface="나눔스퀘어"/>
                <a:ea typeface="나눔스퀘어"/>
              </a:rPr>
              <a:t>, 2</a:t>
            </a:r>
            <a:endParaRPr lang="en-US" altLang="ko-KR" sz="2000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스퀘어"/>
                <a:ea typeface="나눔스퀘어"/>
              </a:rPr>
              <a:t>인디케이터를 현재 이미지 </a:t>
            </a:r>
            <a:r>
              <a:rPr lang="en-US" altLang="ko-KR" sz="2000">
                <a:latin typeface="나눔스퀘어"/>
                <a:ea typeface="나눔스퀘어"/>
              </a:rPr>
              <a:t>index</a:t>
            </a:r>
            <a:r>
              <a:rPr lang="ko-KR" altLang="en-US" sz="2000">
                <a:latin typeface="나눔스퀘어"/>
                <a:ea typeface="나눔스퀘어"/>
              </a:rPr>
              <a:t>에 맞게 조정</a:t>
            </a:r>
            <a:endParaRPr lang="ko-KR" altLang="en-US" sz="2000">
              <a:latin typeface="나눔스퀘어"/>
              <a:ea typeface="나눔스퀘어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>
                <a:latin typeface="나눔스퀘어"/>
                <a:ea typeface="나눔스퀘어"/>
              </a:rPr>
              <a:t>현재 이미지 </a:t>
            </a:r>
            <a:r>
              <a:rPr lang="en-US" altLang="ko-KR" sz="1600">
                <a:latin typeface="나눔스퀘어"/>
                <a:ea typeface="나눔스퀘어"/>
              </a:rPr>
              <a:t>index</a:t>
            </a:r>
            <a:r>
              <a:rPr lang="ko-KR" altLang="en-US" sz="1600">
                <a:latin typeface="나눔스퀘어"/>
                <a:ea typeface="나눔스퀘어"/>
              </a:rPr>
              <a:t>와 일치하는 순번의 </a:t>
            </a:r>
            <a:r>
              <a:rPr lang="en-US" altLang="ko-KR" sz="1600">
                <a:latin typeface="나눔스퀘어"/>
                <a:ea typeface="나눔스퀘어"/>
              </a:rPr>
              <a:t>div</a:t>
            </a:r>
            <a:r>
              <a:rPr lang="ko-KR" altLang="en-US" sz="1600">
                <a:latin typeface="나눔스퀘어"/>
                <a:ea typeface="나눔스퀘어"/>
              </a:rPr>
              <a:t>에만 </a:t>
            </a:r>
            <a:r>
              <a:rPr lang="en-US" altLang="ko-KR" sz="1600">
                <a:latin typeface="나눔스퀘어"/>
                <a:ea typeface="나눔스퀘어"/>
              </a:rPr>
              <a:t>class </a:t>
            </a:r>
            <a:r>
              <a:rPr lang="ko-KR" altLang="en-US" sz="1600">
                <a:latin typeface="나눔스퀘어"/>
                <a:ea typeface="나눔스퀘어"/>
              </a:rPr>
              <a:t>속성으로 </a:t>
            </a:r>
            <a:r>
              <a:rPr lang="en-US" altLang="ko-KR" sz="1600">
                <a:latin typeface="나눔스퀘어"/>
                <a:ea typeface="나눔스퀘어"/>
              </a:rPr>
              <a:t>active </a:t>
            </a:r>
            <a:r>
              <a:rPr lang="ko-KR" altLang="en-US" sz="1600">
                <a:latin typeface="나눔스퀘어"/>
                <a:ea typeface="나눔스퀘어"/>
              </a:rPr>
              <a:t>값을 부여</a:t>
            </a:r>
            <a:endParaRPr lang="ko-KR" altLang="en-US" sz="1600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스퀘어"/>
                <a:ea typeface="나눔스퀘어"/>
              </a:rPr>
              <a:t>슬라이드 버튼을 현재 이미지 </a:t>
            </a:r>
            <a:r>
              <a:rPr lang="en-US" altLang="ko-KR" sz="2000">
                <a:latin typeface="나눔스퀘어"/>
                <a:ea typeface="나눔스퀘어"/>
              </a:rPr>
              <a:t>index</a:t>
            </a:r>
            <a:r>
              <a:rPr lang="ko-KR" altLang="en-US" sz="2000">
                <a:latin typeface="나눔스퀘어"/>
                <a:ea typeface="나눔스퀘어"/>
              </a:rPr>
              <a:t>에 맞게 숨기거나 보여줌 </a:t>
            </a:r>
            <a:endParaRPr lang="ko-KR" altLang="en-US" sz="2000">
              <a:latin typeface="나눔스퀘어"/>
              <a:ea typeface="나눔스퀘어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>
                <a:latin typeface="나눔스퀘어"/>
                <a:ea typeface="나눔스퀘어"/>
              </a:rPr>
              <a:t>맨 오른쪽 이미지라면</a:t>
            </a:r>
            <a:r>
              <a:rPr lang="en-US" altLang="ko-KR" sz="1600">
                <a:latin typeface="나눔스퀘어"/>
                <a:ea typeface="나눔스퀘어"/>
              </a:rPr>
              <a:t>, </a:t>
            </a:r>
            <a:r>
              <a:rPr lang="ko-KR" altLang="en-US" sz="1600">
                <a:latin typeface="나눔스퀘어"/>
                <a:ea typeface="나눔스퀘어"/>
              </a:rPr>
              <a:t>오른쪽 버튼이 </a:t>
            </a:r>
            <a:r>
              <a:rPr lang="en-US" altLang="ko-KR" sz="1600">
                <a:latin typeface="나눔스퀘어"/>
                <a:ea typeface="나눔스퀘어"/>
              </a:rPr>
              <a:t>display: none; </a:t>
            </a:r>
            <a:r>
              <a:rPr lang="ko-KR" altLang="en-US" sz="1600">
                <a:latin typeface="나눔스퀘어"/>
                <a:ea typeface="나눔스퀘어"/>
              </a:rPr>
              <a:t>그렇지 않으면 </a:t>
            </a:r>
            <a:r>
              <a:rPr lang="en-US" altLang="ko-KR" sz="1600">
                <a:latin typeface="나눔스퀘어"/>
                <a:ea typeface="나눔스퀘어"/>
              </a:rPr>
              <a:t>display: block;</a:t>
            </a:r>
            <a:endParaRPr lang="en-US" altLang="ko-KR" sz="1600">
              <a:latin typeface="나눔스퀘어"/>
              <a:ea typeface="나눔스퀘어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>
                <a:latin typeface="나눔스퀘어"/>
                <a:ea typeface="나눔스퀘어"/>
              </a:rPr>
              <a:t>맨 왼쪽 이미지라면</a:t>
            </a:r>
            <a:r>
              <a:rPr lang="en-US" altLang="ko-KR" sz="1600">
                <a:latin typeface="나눔스퀘어"/>
                <a:ea typeface="나눔스퀘어"/>
              </a:rPr>
              <a:t>, </a:t>
            </a:r>
            <a:r>
              <a:rPr lang="ko-KR" altLang="en-US" sz="1600">
                <a:latin typeface="나눔스퀘어"/>
                <a:ea typeface="나눔스퀘어"/>
              </a:rPr>
              <a:t>왼쪽 버튼이 </a:t>
            </a:r>
            <a:r>
              <a:rPr lang="en-US" altLang="ko-KR" sz="1600">
                <a:latin typeface="나눔스퀘어"/>
                <a:ea typeface="나눔스퀘어"/>
              </a:rPr>
              <a:t>display:none; </a:t>
            </a:r>
            <a:r>
              <a:rPr lang="ko-KR" altLang="en-US" sz="1600">
                <a:latin typeface="나눔스퀘어"/>
                <a:ea typeface="나눔스퀘어"/>
              </a:rPr>
              <a:t>그렇지 않으면 </a:t>
            </a:r>
            <a:r>
              <a:rPr lang="en-US" altLang="ko-KR" sz="1600">
                <a:latin typeface="나눔스퀘어"/>
                <a:ea typeface="나눔스퀘어"/>
              </a:rPr>
              <a:t>display: block;</a:t>
            </a:r>
            <a:endParaRPr lang="en-US" altLang="ko-KR" sz="1600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스퀘어"/>
                <a:ea typeface="나눔스퀘어"/>
              </a:rPr>
              <a:t>현재 이미지 </a:t>
            </a:r>
            <a:r>
              <a:rPr lang="en-US" altLang="ko-KR" sz="2000">
                <a:latin typeface="나눔스퀘어"/>
                <a:ea typeface="나눔스퀘어"/>
              </a:rPr>
              <a:t>index</a:t>
            </a:r>
            <a:r>
              <a:rPr lang="ko-KR" altLang="en-US" sz="2000">
                <a:latin typeface="나눔스퀘어"/>
                <a:ea typeface="나눔스퀘어"/>
              </a:rPr>
              <a:t>를 </a:t>
            </a:r>
            <a:r>
              <a:rPr lang="en-US" altLang="ko-KR" sz="2000">
                <a:latin typeface="나눔스퀘어"/>
                <a:ea typeface="나눔스퀘어"/>
              </a:rPr>
              <a:t>.carousel</a:t>
            </a:r>
            <a:r>
              <a:rPr lang="ko-KR" altLang="en-US" sz="2000">
                <a:latin typeface="나눔스퀘어"/>
                <a:ea typeface="나눔스퀘어"/>
              </a:rPr>
              <a:t>의 </a:t>
            </a:r>
            <a:r>
              <a:rPr lang="en-US" altLang="ko-KR" sz="2000">
                <a:latin typeface="나눔스퀘어"/>
                <a:ea typeface="나눔스퀘어"/>
              </a:rPr>
              <a:t>data </a:t>
            </a:r>
            <a:r>
              <a:rPr lang="ko-KR" altLang="en-US" sz="2000">
                <a:latin typeface="나눔스퀘어"/>
                <a:ea typeface="나눔스퀘어"/>
              </a:rPr>
              <a:t>속성에 업데이트 </a:t>
            </a:r>
            <a:endParaRPr lang="en-US" altLang="ko-KR" sz="2000">
              <a:latin typeface="나눔스퀘어"/>
              <a:ea typeface="나눔스퀘어"/>
            </a:endParaRPr>
          </a:p>
        </p:txBody>
      </p:sp>
      <p:sp>
        <p:nvSpPr>
          <p:cNvPr id="23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52014" y="1589475"/>
            <a:ext cx="6875927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자바스크립트 로직 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6" name="부제목 2"/>
          <p:cNvSpPr txBox="1"/>
          <p:nvPr/>
        </p:nvSpPr>
        <p:spPr>
          <a:xfrm>
            <a:off x="1296662" y="1966225"/>
            <a:ext cx="10147529" cy="42433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>
                <a:latin typeface="나눔스퀘어"/>
                <a:ea typeface="나눔스퀘어"/>
              </a:rPr>
              <a:t>스크롤 로직</a:t>
            </a:r>
            <a:endParaRPr lang="ko-KR" altLang="en-US" sz="2000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스퀘어"/>
                <a:ea typeface="나눔스퀘어"/>
              </a:rPr>
              <a:t>ul </a:t>
            </a:r>
            <a:r>
              <a:rPr lang="ko-KR" altLang="en-US" sz="2000">
                <a:latin typeface="나눔스퀘어"/>
                <a:ea typeface="나눔스퀘어"/>
              </a:rPr>
              <a:t>상위의 </a:t>
            </a:r>
            <a:r>
              <a:rPr lang="en-US" altLang="ko-KR" sz="2000">
                <a:latin typeface="나눔스퀘어"/>
                <a:ea typeface="나눔스퀘어"/>
              </a:rPr>
              <a:t>div </a:t>
            </a:r>
            <a:r>
              <a:rPr lang="ko-KR" altLang="en-US" sz="2000">
                <a:latin typeface="나눔스퀘어"/>
                <a:ea typeface="나눔스퀘어"/>
              </a:rPr>
              <a:t>요소를 가져옴 </a:t>
            </a:r>
            <a:endParaRPr lang="ko-KR" altLang="en-US" sz="2000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스퀘어"/>
                <a:ea typeface="나눔스퀘어"/>
              </a:rPr>
              <a:t>li </a:t>
            </a:r>
            <a:r>
              <a:rPr lang="ko-KR" altLang="en-US" sz="2000">
                <a:latin typeface="나눔스퀘어"/>
                <a:ea typeface="나눔스퀘어"/>
              </a:rPr>
              <a:t>하나의 너비 </a:t>
            </a:r>
            <a:r>
              <a:rPr lang="en-US" altLang="ko-KR" sz="2000">
                <a:latin typeface="나눔스퀘어"/>
                <a:ea typeface="나눔스퀘어"/>
              </a:rPr>
              <a:t>(600px)</a:t>
            </a:r>
            <a:r>
              <a:rPr lang="ko-KR" altLang="en-US" sz="2000">
                <a:latin typeface="나눔스퀘어"/>
                <a:ea typeface="나눔스퀘어"/>
              </a:rPr>
              <a:t>를 가져옴</a:t>
            </a:r>
            <a:endParaRPr lang="ko-KR" altLang="en-US" sz="2000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>
                <a:latin typeface="나눔스퀘어"/>
                <a:ea typeface="나눔스퀘어"/>
              </a:rPr>
              <a:t>이미지 </a:t>
            </a:r>
            <a:r>
              <a:rPr lang="en-US" altLang="ko-KR" sz="2000">
                <a:latin typeface="나눔스퀘어"/>
                <a:ea typeface="나눔스퀘어"/>
              </a:rPr>
              <a:t>index * li</a:t>
            </a:r>
            <a:r>
              <a:rPr lang="ko-KR" altLang="en-US" sz="2000">
                <a:latin typeface="나눔스퀘어"/>
                <a:ea typeface="나눔스퀘어"/>
              </a:rPr>
              <a:t> 너비 </a:t>
            </a:r>
            <a:r>
              <a:rPr lang="en-US" altLang="ko-KR" sz="2000">
                <a:latin typeface="나눔스퀘어"/>
                <a:ea typeface="나눔스퀘어"/>
              </a:rPr>
              <a:t>= </a:t>
            </a:r>
            <a:r>
              <a:rPr lang="ko-KR" altLang="en-US" sz="2000">
                <a:latin typeface="나눔스퀘어"/>
                <a:ea typeface="나눔스퀘어"/>
              </a:rPr>
              <a:t>새 스크롤 </a:t>
            </a:r>
            <a:r>
              <a:rPr lang="en-US" altLang="ko-KR" sz="2000">
                <a:latin typeface="나눔스퀘어"/>
                <a:ea typeface="나눔스퀘어"/>
              </a:rPr>
              <a:t>x </a:t>
            </a:r>
            <a:r>
              <a:rPr lang="ko-KR" altLang="en-US" sz="2000">
                <a:latin typeface="나눔스퀘어"/>
                <a:ea typeface="나눔스퀘어"/>
              </a:rPr>
              <a:t>위치 </a:t>
            </a:r>
            <a:endParaRPr lang="ko-KR" altLang="en-US" sz="2000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스퀘어"/>
                <a:ea typeface="나눔스퀘어"/>
              </a:rPr>
              <a:t>HTMLElement.scrollTo </a:t>
            </a:r>
            <a:r>
              <a:rPr lang="ko-KR" altLang="en-US" sz="2000">
                <a:latin typeface="나눔스퀘어"/>
                <a:ea typeface="나눔스퀘어"/>
              </a:rPr>
              <a:t>함수를 사용해서 </a:t>
            </a:r>
            <a:r>
              <a:rPr lang="en-US" altLang="ko-KR" sz="2000">
                <a:latin typeface="나눔스퀘어"/>
                <a:ea typeface="나눔스퀘어"/>
              </a:rPr>
              <a:t>div </a:t>
            </a:r>
            <a:r>
              <a:rPr lang="ko-KR" altLang="en-US" sz="2000">
                <a:latin typeface="나눔스퀘어"/>
                <a:ea typeface="나눔스퀘어"/>
              </a:rPr>
              <a:t>요소를 새 스크롤 </a:t>
            </a:r>
            <a:r>
              <a:rPr lang="en-US" altLang="ko-KR" sz="2000">
                <a:latin typeface="나눔스퀘어"/>
                <a:ea typeface="나눔스퀘어"/>
              </a:rPr>
              <a:t>x </a:t>
            </a:r>
            <a:r>
              <a:rPr lang="ko-KR" altLang="en-US" sz="2000">
                <a:latin typeface="나눔스퀘어"/>
                <a:ea typeface="나눔스퀘어"/>
              </a:rPr>
              <a:t>위치로 스크롤 함</a:t>
            </a:r>
            <a:endParaRPr lang="ko-KR" altLang="en-US" sz="2000">
              <a:latin typeface="나눔스퀘어"/>
              <a:ea typeface="나눔스퀘어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>
                <a:latin typeface="나눔스퀘어"/>
                <a:ea typeface="나눔스퀘어"/>
              </a:rPr>
              <a:t>&lt;div </a:t>
            </a:r>
            <a:r>
              <a:rPr lang="ko-KR" altLang="en-US" sz="1600">
                <a:latin typeface="나눔스퀘어"/>
                <a:ea typeface="나눔스퀘어"/>
              </a:rPr>
              <a:t>요소</a:t>
            </a:r>
            <a:r>
              <a:rPr lang="en-US" altLang="ko-KR" sz="1600">
                <a:latin typeface="나눔스퀘어"/>
                <a:ea typeface="나눔스퀘어"/>
              </a:rPr>
              <a:t>&gt;.scrollTo({left: </a:t>
            </a:r>
            <a:r>
              <a:rPr lang="ko-KR" altLang="en-US" sz="1600">
                <a:latin typeface="나눔스퀘어"/>
                <a:ea typeface="나눔스퀘어"/>
              </a:rPr>
              <a:t>새 스크롤 </a:t>
            </a:r>
            <a:r>
              <a:rPr lang="en-US" altLang="ko-KR" sz="1600">
                <a:latin typeface="나눔스퀘어"/>
                <a:ea typeface="나눔스퀘어"/>
              </a:rPr>
              <a:t>x </a:t>
            </a:r>
            <a:r>
              <a:rPr lang="ko-KR" altLang="en-US" sz="1600">
                <a:latin typeface="나눔스퀘어"/>
                <a:ea typeface="나눔스퀘어"/>
              </a:rPr>
              <a:t>위치</a:t>
            </a:r>
            <a:r>
              <a:rPr lang="en-US" altLang="ko-KR" sz="1600">
                <a:latin typeface="나눔스퀘어"/>
                <a:ea typeface="나눔스퀘어"/>
              </a:rPr>
              <a:t>, bahavior: ‘smooth’});</a:t>
            </a:r>
            <a:endParaRPr lang="en-US" altLang="ko-KR" sz="1600">
              <a:latin typeface="나눔스퀘어"/>
              <a:ea typeface="나눔스퀘어"/>
            </a:endParaRPr>
          </a:p>
          <a:p>
            <a:pPr marL="628650" lvl="1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200">
                <a:latin typeface="나눔스퀘어"/>
                <a:ea typeface="나눔스퀘어"/>
              </a:rPr>
              <a:t>위 함수는 </a:t>
            </a:r>
            <a:r>
              <a:rPr lang="en-US" altLang="ko-KR" sz="1200">
                <a:latin typeface="나눔스퀘어"/>
                <a:ea typeface="나눔스퀘어"/>
              </a:rPr>
              <a:t>Microsoft </a:t>
            </a:r>
            <a:r>
              <a:rPr lang="ko-KR" altLang="en-US" sz="1200">
                <a:latin typeface="나눔스퀘어"/>
                <a:ea typeface="나눔스퀘어"/>
              </a:rPr>
              <a:t>브라우저에서는 호출이 안되므로 </a:t>
            </a:r>
            <a:r>
              <a:rPr lang="en-US" altLang="ko-KR" sz="1200">
                <a:latin typeface="나눔스퀘어"/>
                <a:ea typeface="나눔스퀘어"/>
              </a:rPr>
              <a:t>smoothscroll-polyfill</a:t>
            </a:r>
            <a:r>
              <a:rPr lang="ko-KR" altLang="en-US" sz="1200">
                <a:latin typeface="나눔스퀘어"/>
                <a:ea typeface="나눔스퀘어"/>
              </a:rPr>
              <a:t> 파일을 다운로드 받아서 </a:t>
            </a:r>
            <a:r>
              <a:rPr lang="en-US" altLang="ko-KR" sz="1200">
                <a:latin typeface="나눔스퀘어"/>
                <a:ea typeface="나눔스퀘어"/>
              </a:rPr>
              <a:t>html</a:t>
            </a:r>
            <a:r>
              <a:rPr lang="ko-KR" altLang="en-US" sz="1200">
                <a:latin typeface="나눔스퀘어"/>
                <a:ea typeface="나눔스퀘어"/>
              </a:rPr>
              <a:t>에 불러와야 함 </a:t>
            </a:r>
            <a:endParaRPr lang="ko-KR" altLang="en-US" sz="1200">
              <a:latin typeface="나눔스퀘어"/>
              <a:ea typeface="나눔스퀘어"/>
            </a:endParaRPr>
          </a:p>
          <a:p>
            <a:pPr marL="1085850" lvl="2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latin typeface="나눔스퀘어"/>
                <a:ea typeface="나눔스퀘어"/>
              </a:rPr>
              <a:t>공식 사이트</a:t>
            </a:r>
            <a:r>
              <a:rPr lang="en-US" altLang="ko-KR" sz="1000">
                <a:latin typeface="나눔스퀘어"/>
                <a:ea typeface="나눔스퀘어"/>
              </a:rPr>
              <a:t>: </a:t>
            </a:r>
            <a:r>
              <a:rPr lang="en-US" altLang="ko-KR" sz="1000">
                <a:hlinkClick r:id="rId3"/>
              </a:rPr>
              <a:t>https://github.com/iamdustan/smoothscroll</a:t>
            </a:r>
            <a:r>
              <a:rPr lang="en-US" altLang="ko-KR" sz="1000"/>
              <a:t>, </a:t>
            </a:r>
            <a:endParaRPr lang="en-US" altLang="ko-KR" sz="1000"/>
          </a:p>
          <a:p>
            <a:pPr marL="1085850" lvl="2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/>
              <a:t>다운로드</a:t>
            </a:r>
            <a:r>
              <a:rPr lang="en-US" altLang="ko-KR" sz="1000"/>
              <a:t>: </a:t>
            </a:r>
            <a:r>
              <a:rPr lang="en-US" altLang="ko-KR" sz="1000">
                <a:hlinkClick r:id="rId4"/>
              </a:rPr>
              <a:t>https://unpkg.com/smoothscroll-polyfill@0.4.4/dist/smoothscroll.min.js</a:t>
            </a:r>
            <a:r>
              <a:rPr lang="en-US" altLang="ko-KR" sz="1000"/>
              <a:t>)</a:t>
            </a:r>
            <a:endParaRPr lang="en-US" altLang="ko-KR" sz="1000"/>
          </a:p>
          <a:p>
            <a:pPr marL="342900" indent="-342900" algn="l">
              <a:lnSpc>
                <a:spcPct val="150000"/>
              </a:lnSpc>
              <a:buFont typeface="Arial"/>
              <a:buChar char="•"/>
              <a:defRPr/>
            </a:pPr>
            <a:endParaRPr lang="en-US" altLang="ko-KR" sz="2000">
              <a:latin typeface="나눔스퀘어"/>
              <a:ea typeface="나눔스퀘어"/>
            </a:endParaRPr>
          </a:p>
        </p:txBody>
      </p:sp>
      <p:sp>
        <p:nvSpPr>
          <p:cNvPr id="23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새로 배우는 </a:t>
            </a:r>
            <a:r>
              <a:rPr lang="en-US" altLang="ko-KR">
                <a:latin typeface="나눔스퀘어 ExtraBold"/>
                <a:ea typeface="나눔스퀘어 ExtraBold"/>
              </a:rPr>
              <a:t>CSS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4" name="부제목 2"/>
          <p:cNvSpPr txBox="1"/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스퀘어"/>
                <a:ea typeface="나눔스퀘어"/>
              </a:rPr>
              <a:t>opacity: 0.5</a:t>
            </a:r>
            <a:endParaRPr lang="en-US" altLang="ko-KR" sz="2000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스퀘어"/>
                <a:ea typeface="나눔스퀘어"/>
              </a:rPr>
              <a:t>transform: translateY(-50%)</a:t>
            </a:r>
            <a:r>
              <a:rPr lang="ko-KR" altLang="en-US" sz="2000">
                <a:latin typeface="나눔스퀘어"/>
                <a:ea typeface="나눔스퀘어"/>
              </a:rPr>
              <a:t> </a:t>
            </a:r>
            <a:r>
              <a:rPr lang="en-US" altLang="ko-KR" sz="2000">
                <a:latin typeface="나눔스퀘어"/>
                <a:ea typeface="나눔스퀘어"/>
              </a:rPr>
              <a:t>:</a:t>
            </a:r>
            <a:r>
              <a:rPr lang="ko-KR" altLang="en-US" sz="2000">
                <a:latin typeface="나눔스퀘어"/>
                <a:ea typeface="나눔스퀘어"/>
              </a:rPr>
              <a:t> 높이에</a:t>
            </a:r>
            <a:r>
              <a:rPr lang="en-US" altLang="ko-KR" sz="2000">
                <a:latin typeface="나눔스퀘어"/>
                <a:ea typeface="나눔스퀘어"/>
              </a:rPr>
              <a:t> 50%</a:t>
            </a:r>
            <a:r>
              <a:rPr lang="ko-KR" altLang="en-US" sz="2000">
                <a:latin typeface="나눔스퀘어"/>
                <a:ea typeface="나눔스퀘어"/>
              </a:rPr>
              <a:t>가 위로 올라감</a:t>
            </a:r>
            <a:endParaRPr lang="ko-KR" altLang="en-US" sz="2000">
              <a:latin typeface="나눔스퀘어"/>
              <a:ea typeface="나눔스퀘어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스퀘어"/>
                <a:ea typeface="나눔스퀘어"/>
              </a:rPr>
              <a:t>box-sizing: border-box;</a:t>
            </a:r>
            <a:endParaRPr lang="en-US" altLang="ko-KR" sz="2000">
              <a:latin typeface="나눔스퀘어"/>
              <a:ea typeface="나눔스퀘어"/>
            </a:endParaRPr>
          </a:p>
        </p:txBody>
      </p:sp>
      <p:sp>
        <p:nvSpPr>
          <p:cNvPr id="23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8370513" y="1620370"/>
            <a:ext cx="2815477" cy="288551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padding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764401" y="2098301"/>
            <a:ext cx="2101102" cy="1933014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300" b="1">
                <a:solidFill>
                  <a:schemeClr val="lt1"/>
                </a:solidFill>
              </a:rPr>
              <a:t>content</a:t>
            </a:r>
            <a:endParaRPr lang="en-US" altLang="ko-KR" sz="2300" b="1">
              <a:solidFill>
                <a:schemeClr val="lt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9128591" y="1664072"/>
            <a:ext cx="1173649" cy="39142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>
                <a:solidFill>
                  <a:schemeClr val="lt1"/>
                </a:solidFill>
              </a:rPr>
              <a:t>padding</a:t>
            </a:r>
            <a:endParaRPr lang="en-US" altLang="ko-KR" sz="2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응용할 태그의 </a:t>
            </a:r>
            <a:r>
              <a:rPr lang="en-US" altLang="ko-KR">
                <a:latin typeface="나눔스퀘어 ExtraBold"/>
                <a:ea typeface="나눔스퀘어 ExtraBold"/>
              </a:rPr>
              <a:t>attribute 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4" name="부제목 2"/>
          <p:cNvSpPr txBox="1"/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>
                <a:latin typeface="나눔스퀘어"/>
                <a:ea typeface="나눔스퀘어"/>
              </a:rPr>
              <a:t>data: </a:t>
            </a:r>
            <a:r>
              <a:rPr lang="ko-KR" altLang="en-US" sz="2000">
                <a:latin typeface="나눔스퀘어"/>
                <a:ea typeface="나눔스퀘어"/>
              </a:rPr>
              <a:t>태그에 변수 값을 직접 저장해두기 위해 사용</a:t>
            </a:r>
            <a:endParaRPr lang="ko-KR" altLang="en-US" sz="2000">
              <a:latin typeface="나눔스퀘어"/>
              <a:ea typeface="나눔스퀘어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000">
                <a:latin typeface="나눔스퀘어"/>
                <a:ea typeface="나눔스퀘어"/>
              </a:rPr>
              <a:t>	=&gt; </a:t>
            </a:r>
            <a:r>
              <a:rPr lang="ko-KR" altLang="en-US" sz="2000">
                <a:latin typeface="나눔스퀘어"/>
                <a:ea typeface="나눔스퀘어"/>
              </a:rPr>
              <a:t>캐러셀에서 현재 보여지는 이미지의 순번을 값으로 저장 </a:t>
            </a:r>
            <a:endParaRPr lang="en-US" altLang="ko-KR" sz="2000">
              <a:latin typeface="나눔스퀘어"/>
              <a:ea typeface="나눔스퀘어"/>
            </a:endParaRPr>
          </a:p>
        </p:txBody>
      </p:sp>
      <p:sp>
        <p:nvSpPr>
          <p:cNvPr id="23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37132" y="1842483"/>
            <a:ext cx="8452152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프로젝트</a:t>
            </a:r>
            <a:r>
              <a:rPr lang="en-US" altLang="ko-KR">
                <a:latin typeface="나눔스퀘어 ExtraBold"/>
                <a:ea typeface="나눔스퀘어 ExtraBold"/>
              </a:rPr>
              <a:t>/</a:t>
            </a:r>
            <a:r>
              <a:rPr lang="ko-KR" altLang="en-US">
                <a:latin typeface="나눔스퀘어 ExtraBold"/>
                <a:ea typeface="나눔스퀘어 ExtraBold"/>
              </a:rPr>
              <a:t>이미지 준비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4" name="부제목 2"/>
          <p:cNvSpPr txBox="1"/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>
                <a:latin typeface="나눔스퀘어"/>
                <a:ea typeface="나눔스퀘어"/>
              </a:rPr>
              <a:t>inflearn-project-images.zip </a:t>
            </a:r>
            <a:r>
              <a:rPr lang="ko-KR" altLang="en-US" sz="2000">
                <a:latin typeface="나눔스퀘어"/>
                <a:ea typeface="나눔스퀘어"/>
              </a:rPr>
              <a:t>파일 다운로드 후 프로젝트 폴더에 압축풀기</a:t>
            </a:r>
            <a:endParaRPr lang="en-US" altLang="ko-KR" sz="2000">
              <a:latin typeface="나눔스퀘어"/>
              <a:ea typeface="나눔스퀘어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89801" y="3826393"/>
            <a:ext cx="3257550" cy="1485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44648" y="3703222"/>
            <a:ext cx="3018013" cy="2303220"/>
          </a:xfrm>
          <a:prstGeom prst="rect">
            <a:avLst/>
          </a:prstGeom>
        </p:spPr>
      </p:pic>
      <p:sp>
        <p:nvSpPr>
          <p:cNvPr id="9" name="화살표: 오른쪽 8"/>
          <p:cNvSpPr/>
          <p:nvPr/>
        </p:nvSpPr>
        <p:spPr>
          <a:xfrm>
            <a:off x="5083728" y="4301605"/>
            <a:ext cx="2225575" cy="15939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84760" y="2895794"/>
            <a:ext cx="9823509" cy="512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링크</a:t>
            </a:r>
            <a:r>
              <a:rPr lang="en-US" altLang="ko-KR" sz="1400"/>
              <a:t>: </a:t>
            </a:r>
            <a:r>
              <a:rPr lang="ko-KR" altLang="en-US" sz="1400">
                <a:hlinkClick r:id="rId5"/>
              </a:rPr>
              <a:t>https://github.com/shinycoo/inflearn-original-web-resource/blob/master/inflearn-project-images.zip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</p:txBody>
      </p:sp>
      <p:sp>
        <p:nvSpPr>
          <p:cNvPr id="23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미리보기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41439" y="1842483"/>
            <a:ext cx="3882229" cy="4166625"/>
          </a:xfrm>
          <a:prstGeom prst="rect">
            <a:avLst/>
          </a:prstGeom>
        </p:spPr>
      </p:pic>
      <p:sp>
        <p:nvSpPr>
          <p:cNvPr id="23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3511643" y="1944220"/>
            <a:ext cx="448235" cy="3936066"/>
          </a:xfrm>
          <a:prstGeom prst="leftBracket">
            <a:avLst>
              <a:gd name="adj" fmla="val 8333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2349032" y="3667124"/>
            <a:ext cx="1066633" cy="40767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100" b="1"/>
              <a:t>article</a:t>
            </a:r>
            <a:r>
              <a:rPr lang="ko-KR" altLang="en-US" sz="2100" b="1"/>
              <a:t> </a:t>
            </a:r>
            <a:endParaRPr lang="ko-KR" altLang="en-US" sz="2100" b="1"/>
          </a:p>
        </p:txBody>
      </p:sp>
      <p:sp>
        <p:nvSpPr>
          <p:cNvPr id="28" name=""/>
          <p:cNvSpPr txBox="1"/>
          <p:nvPr/>
        </p:nvSpPr>
        <p:spPr>
          <a:xfrm>
            <a:off x="8146392" y="1970553"/>
            <a:ext cx="1066634" cy="40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/>
              <a:t>header</a:t>
            </a:r>
            <a:endParaRPr lang="en-US" altLang="ko-KR" sz="2100" b="1"/>
          </a:p>
        </p:txBody>
      </p:sp>
      <p:sp>
        <p:nvSpPr>
          <p:cNvPr id="29" name=""/>
          <p:cNvSpPr txBox="1"/>
          <p:nvPr/>
        </p:nvSpPr>
        <p:spPr>
          <a:xfrm>
            <a:off x="8160400" y="3714861"/>
            <a:ext cx="1066634" cy="41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/>
              <a:t>main</a:t>
            </a:r>
            <a:endParaRPr lang="en-US" altLang="ko-KR" sz="2100" b="1"/>
          </a:p>
        </p:txBody>
      </p:sp>
      <p:sp>
        <p:nvSpPr>
          <p:cNvPr id="30" name=""/>
          <p:cNvSpPr txBox="1"/>
          <p:nvPr/>
        </p:nvSpPr>
        <p:spPr>
          <a:xfrm>
            <a:off x="8118378" y="5452334"/>
            <a:ext cx="2957628" cy="37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footer.card-comment</a:t>
            </a:r>
            <a:endParaRPr lang="en-US" altLang="ko-KR" sz="1900" b="1"/>
          </a:p>
        </p:txBody>
      </p:sp>
      <p:sp>
        <p:nvSpPr>
          <p:cNvPr id="33" name=""/>
          <p:cNvSpPr/>
          <p:nvPr/>
        </p:nvSpPr>
        <p:spPr>
          <a:xfrm>
            <a:off x="7979988" y="2490507"/>
            <a:ext cx="112059" cy="2927537"/>
          </a:xfrm>
          <a:prstGeom prst="rightBracket">
            <a:avLst>
              <a:gd name="adj" fmla="val 8333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레이아웃 구조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1439" y="1842483"/>
            <a:ext cx="3882229" cy="41666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56847" y="2021747"/>
            <a:ext cx="3451414" cy="3842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56847" y="2406008"/>
            <a:ext cx="3451414" cy="3088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56847" y="5523170"/>
            <a:ext cx="3451414" cy="31556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13058" y="2021747"/>
            <a:ext cx="980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header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8113058" y="2409003"/>
            <a:ext cx="980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main</a:t>
            </a:r>
            <a:endParaRPr lang="ko-KR" altLang="en-US" sz="1600" b="1"/>
          </a:p>
        </p:txBody>
      </p:sp>
      <p:sp>
        <p:nvSpPr>
          <p:cNvPr id="18" name="TextBox 17"/>
          <p:cNvSpPr txBox="1"/>
          <p:nvPr/>
        </p:nvSpPr>
        <p:spPr>
          <a:xfrm>
            <a:off x="8113059" y="5523170"/>
            <a:ext cx="26248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footer.card-comment</a:t>
            </a:r>
            <a:endParaRPr lang="ko-KR" altLang="en-US" sz="1600" b="1"/>
          </a:p>
        </p:txBody>
      </p:sp>
      <p:sp>
        <p:nvSpPr>
          <p:cNvPr id="10" name="왼쪽 중괄호 9"/>
          <p:cNvSpPr/>
          <p:nvPr/>
        </p:nvSpPr>
        <p:spPr>
          <a:xfrm>
            <a:off x="3802483" y="2021747"/>
            <a:ext cx="299584" cy="3816991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821876" y="3756518"/>
            <a:ext cx="980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article</a:t>
            </a:r>
            <a:endParaRPr lang="ko-KR" altLang="en-US" sz="1600" b="1"/>
          </a:p>
        </p:txBody>
      </p:sp>
      <p:sp>
        <p:nvSpPr>
          <p:cNvPr id="23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62187" y="2924175"/>
            <a:ext cx="7667625" cy="10096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레이아웃 구조 </a:t>
            </a:r>
            <a:r>
              <a:rPr lang="en-US" altLang="ko-KR">
                <a:latin typeface="나눔스퀘어 ExtraBold"/>
                <a:ea typeface="나눔스퀘어 ExtraBold"/>
              </a:rPr>
              <a:t>&gt; </a:t>
            </a:r>
            <a:r>
              <a:rPr lang="ko-KR" altLang="en-US">
                <a:latin typeface="나눔스퀘어 ExtraBold"/>
                <a:ea typeface="나눔스퀘어 ExtraBold"/>
              </a:rPr>
              <a:t>헤더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3750" y="3077609"/>
            <a:ext cx="709233" cy="6789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6257" y="3076920"/>
            <a:ext cx="1120590" cy="679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67831" y="3064044"/>
            <a:ext cx="675266" cy="69247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96865" y="2561748"/>
            <a:ext cx="1576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.circle-image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8590328" y="2531651"/>
            <a:ext cx="1483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.option-more</a:t>
            </a:r>
            <a:endParaRPr lang="ko-KR" altLang="en-US" sz="1600" b="1"/>
          </a:p>
        </p:txBody>
      </p:sp>
      <p:sp>
        <p:nvSpPr>
          <p:cNvPr id="21" name="TextBox 20"/>
          <p:cNvSpPr txBox="1"/>
          <p:nvPr/>
        </p:nvSpPr>
        <p:spPr>
          <a:xfrm>
            <a:off x="3290785" y="2561748"/>
            <a:ext cx="192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.card-username</a:t>
            </a:r>
            <a:endParaRPr lang="ko-KR" altLang="en-US" sz="1600" b="1"/>
          </a:p>
        </p:txBody>
      </p:sp>
      <p:sp>
        <p:nvSpPr>
          <p:cNvPr id="23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93732" y="2341076"/>
            <a:ext cx="4393351" cy="390581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레이아웃 구조 </a:t>
            </a:r>
            <a:r>
              <a:rPr lang="en-US" altLang="ko-KR">
                <a:latin typeface="나눔스퀘어 ExtraBold"/>
                <a:ea typeface="나눔스퀘어 ExtraBold"/>
              </a:rPr>
              <a:t>&gt; </a:t>
            </a:r>
            <a:r>
              <a:rPr lang="ko-KR" altLang="en-US">
                <a:latin typeface="나눔스퀘어 ExtraBold"/>
                <a:ea typeface="나눔스퀘어 ExtraBold"/>
              </a:rPr>
              <a:t>콘텐츠 </a:t>
            </a:r>
            <a:r>
              <a:rPr lang="en-US" altLang="ko-KR">
                <a:latin typeface="나눔스퀘어 ExtraBold"/>
                <a:ea typeface="나눔스퀘어 ExtraBold"/>
              </a:rPr>
              <a:t>(main)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02230" y="5177964"/>
            <a:ext cx="4202268" cy="10973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93776" y="2341076"/>
            <a:ext cx="4202268" cy="2792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59558" y="5383914"/>
            <a:ext cx="1576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.card-container</a:t>
            </a:r>
            <a:endParaRPr lang="ko-KR" altLang="en-US" sz="1600" b="1"/>
          </a:p>
        </p:txBody>
      </p:sp>
      <p:sp>
        <p:nvSpPr>
          <p:cNvPr id="21" name="TextBox 20"/>
          <p:cNvSpPr txBox="1"/>
          <p:nvPr/>
        </p:nvSpPr>
        <p:spPr>
          <a:xfrm>
            <a:off x="6706144" y="1907108"/>
            <a:ext cx="1921164" cy="338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.carousel</a:t>
            </a:r>
            <a:endParaRPr lang="ko-KR" altLang="en-US" sz="1600" b="1"/>
          </a:p>
        </p:txBody>
      </p:sp>
      <p:sp>
        <p:nvSpPr>
          <p:cNvPr id="23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5062" y="3057380"/>
            <a:ext cx="7381875" cy="20193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부제목 2"/>
          <p:cNvSpPr txBox="1"/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레이아웃 구조 </a:t>
            </a:r>
            <a:r>
              <a:rPr lang="en-US" altLang="ko-KR">
                <a:latin typeface="나눔스퀘어 ExtraBold"/>
                <a:ea typeface="나눔스퀘어 ExtraBold"/>
              </a:rPr>
              <a:t>&gt; .card-container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ExtraBold"/>
                <a:ea typeface="나눔스퀘어 ExtraBold"/>
              </a:rPr>
              <a:t>인스타그램 카드 만들기</a:t>
            </a:r>
            <a:endParaRPr lang="ko-KR" altLang="en-US" sz="28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부제목 2"/>
          <p:cNvSpPr txBox="1"/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Chapter 4</a:t>
            </a:r>
            <a:endParaRPr lang="ko-KR" altLang="en-US" sz="20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73961" y="3642762"/>
            <a:ext cx="7061814" cy="2786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3960" y="3175394"/>
            <a:ext cx="7061815" cy="438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73959" y="3945747"/>
            <a:ext cx="7061813" cy="719185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804673" y="3175394"/>
            <a:ext cx="192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.card-buttons</a:t>
            </a:r>
            <a:endParaRPr lang="ko-KR" altLang="en-US" sz="1600" b="1"/>
          </a:p>
        </p:txBody>
      </p:sp>
      <p:sp>
        <p:nvSpPr>
          <p:cNvPr id="11" name="직사각형 10"/>
          <p:cNvSpPr/>
          <p:nvPr/>
        </p:nvSpPr>
        <p:spPr>
          <a:xfrm>
            <a:off x="5687736" y="3212983"/>
            <a:ext cx="796954" cy="216017"/>
          </a:xfrm>
          <a:prstGeom prst="rect">
            <a:avLst/>
          </a:prstGeom>
          <a:solidFill>
            <a:schemeClr val="tx1">
              <a:alpha val="502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73959" y="4689947"/>
            <a:ext cx="7061813" cy="2822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804673" y="3582831"/>
            <a:ext cx="192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.card-likes</a:t>
            </a:r>
            <a:endParaRPr lang="ko-KR" altLang="en-US" sz="1600" b="1"/>
          </a:p>
        </p:txBody>
      </p:sp>
      <p:sp>
        <p:nvSpPr>
          <p:cNvPr id="25" name="TextBox 24"/>
          <p:cNvSpPr txBox="1"/>
          <p:nvPr/>
        </p:nvSpPr>
        <p:spPr>
          <a:xfrm>
            <a:off x="9804673" y="3921385"/>
            <a:ext cx="192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.card-content</a:t>
            </a:r>
            <a:endParaRPr lang="ko-KR" altLang="en-US" sz="1600" b="1"/>
          </a:p>
        </p:txBody>
      </p:sp>
      <p:sp>
        <p:nvSpPr>
          <p:cNvPr id="26" name="TextBox 25"/>
          <p:cNvSpPr txBox="1"/>
          <p:nvPr/>
        </p:nvSpPr>
        <p:spPr>
          <a:xfrm>
            <a:off x="9804673" y="4627420"/>
            <a:ext cx="192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.card-time</a:t>
            </a:r>
            <a:endParaRPr lang="ko-KR" altLang="en-US" sz="1600" b="1"/>
          </a:p>
        </p:txBody>
      </p:sp>
      <p:sp>
        <p:nvSpPr>
          <p:cNvPr id="18" name="직사각형 17"/>
          <p:cNvSpPr/>
          <p:nvPr/>
        </p:nvSpPr>
        <p:spPr>
          <a:xfrm>
            <a:off x="2657722" y="3251835"/>
            <a:ext cx="387482" cy="29405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128966" y="3251835"/>
            <a:ext cx="387482" cy="29405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00210" y="3251835"/>
            <a:ext cx="387482" cy="29405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49717" y="3251835"/>
            <a:ext cx="387482" cy="29405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57722" y="3990814"/>
            <a:ext cx="980179" cy="1812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253056" y="4162344"/>
            <a:ext cx="281221" cy="1812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57722" y="4210748"/>
            <a:ext cx="980179" cy="1812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253056" y="4388684"/>
            <a:ext cx="281221" cy="1812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57722" y="4437088"/>
            <a:ext cx="980179" cy="1812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14"/>
          <p:cNvSpPr/>
          <p:nvPr/>
        </p:nvSpPr>
        <p:spPr>
          <a:xfrm>
            <a:off x="4285129" y="6442822"/>
            <a:ext cx="3657087" cy="341024"/>
          </a:xfrm>
          <a:prstGeom prst="rect">
            <a:avLst/>
          </a:prstGeom>
          <a:solidFill>
            <a:srgbClr val="e3dcc6"/>
          </a:solidFill>
          <a:ln>
            <a:solidFill>
              <a:schemeClr val="l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By Kyu ri 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649</ep:Words>
  <ep:PresentationFormat>와이드스크린</ep:PresentationFormat>
  <ep:Paragraphs>128</ep:Paragraphs>
  <ep:Slides>15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2019-11-20T07:34:50.000</dcterms:created>
  <dc:creator>인프런</dc:creator>
  <cp:lastModifiedBy>admin</cp:lastModifiedBy>
  <dcterms:modified xsi:type="dcterms:W3CDTF">2022-01-19T15:33:29.204</dcterms:modified>
  <cp:revision>57</cp:revision>
  <dc:title>PowerPoint 프레젠테이션</dc:title>
  <cp:version>1000.0000.01</cp:version>
</cp:coreProperties>
</file>