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2" r:id="rId1"/>
  </p:sldMasterIdLst>
  <p:notesMasterIdLst>
    <p:notesMasterId r:id="rId2"/>
  </p:notesMasterIdLst>
  <p:sldIdLst>
    <p:sldId id="256" r:id="rId3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200" b="0" i="0" u="none" strike="noStrike" cap="none" spc="0" normalizeH="0" baseline="0"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200" b="0" i="0" u="none" strike="noStrike" cap="none" spc="0" normalizeH="0" baseline="0"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200" b="0" i="0" u="none" strike="noStrike" cap="none" spc="0" normalizeH="0" baseline="0"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200" b="0" i="0" u="none" strike="noStrike" cap="none" spc="0" normalizeH="0" baseline="0"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200" b="0" i="0" u="none" strike="noStrike" cap="none" spc="0" normalizeH="0" baseline="0"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200" b="0" i="0" u="none" strike="noStrike" cap="none" spc="0" normalizeH="0" baseline="0"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200" b="0" i="0" u="none" strike="noStrike" cap="none" spc="0" normalizeH="0" baseline="0"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200" b="0" i="0" u="none" strike="noStrike" cap="none" spc="0" normalizeH="0" baseline="0"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200" b="0" i="0" u="none" strike="noStrike" cap="none" spc="0" normalizeH="0" baseline="0"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C3C2611-4C71-4FC5-86AE-919BDF0F9419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33BA23B1-9221-436E-865A-0063620EA4FD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42029"/>
    <p:restoredTop sz="94724"/>
  </p:normalViewPr>
  <p:slideViewPr>
    <p:cSldViewPr snapToGrid="0" snapToObjects="1">
      <p:cViewPr varScale="1">
        <p:scale>
          <a:sx n="100" d="100"/>
          <a:sy n="100" d="100"/>
        </p:scale>
        <p:origin x="160" y="-225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4" y="784521"/>
            <a:ext cx="15769222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altLang="ko-KR" spc="-150" dirty="0">
                <a:effectLst/>
                <a:latin typeface="Helvetica" pitchFamily="2" charset="0"/>
              </a:rPr>
              <a:t>Recipe search program using image </a:t>
            </a:r>
            <a:r>
              <a:rPr lang="en" altLang="ko-KR" spc="-150" dirty="0" err="1">
                <a:effectLst/>
                <a:latin typeface="Helvetica" pitchFamily="2" charset="0"/>
              </a:rPr>
              <a:t>recongnition</a:t>
            </a:r>
            <a:r>
              <a:rPr lang="en" altLang="ko-KR" spc="-150" dirty="0">
                <a:effectLst/>
                <a:latin typeface="Helvetica" pitchFamily="2" charset="0"/>
              </a:rPr>
              <a:t> of artificial intelligence of leftover ingredients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1016726" y="3397679"/>
            <a:ext cx="7996887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ko-KR" altLang="en-US" spc="-300" dirty="0"/>
              <a:t>남은 식자재에 대한 인공지능의 이미지 인식을 활용한 레시피 검색 프로그램</a:t>
            </a:r>
            <a:endParaRPr spc="-300" dirty="0"/>
          </a:p>
        </p:txBody>
      </p:sp>
      <p:sp>
        <p:nvSpPr>
          <p:cNvPr id="34" name="TextBox 39"/>
          <p:cNvSpPr txBox="1"/>
          <p:nvPr/>
        </p:nvSpPr>
        <p:spPr>
          <a:xfrm>
            <a:off x="996865" y="4536452"/>
            <a:ext cx="8016748" cy="3550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1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인 가구수가 지속적으로 증가하고 있으며 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20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대의 요리 콘텐츠의 소비가 증가하고 있다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. 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자취생의 요리에 대한 관심도가 올라감에 따라 자취생 요리 시장 또한 증가하는 것을 확인할 수 있었다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. 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기존 </a:t>
            </a:r>
            <a:r>
              <a:rPr lang="ko-KR" altLang="en-US" dirty="0" err="1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어플과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 요리 영상 콘텐츠에서는 이용자의 기호만을 고려하기에 이용자가 현재 보유하고 있는 식자재를 고려하지 않은 문제가 있었다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. 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또한 이로 인하여 야기되는 폐기물에 대한 문제도 대두되고 있는 상황이다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. </a:t>
            </a:r>
            <a:r>
              <a:rPr lang="ko-KR" altLang="en-US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본 프로젝트는 이러한 문제점들을 해결함과 동시에 인공지능의 이미지 인식을 활용하여 현재 바로 만들 수 있는 요리 레시피를 검색할 수 있는 서비스를 통하여 자취생에 최적화된 솔루션을 제공하고자 한다</a:t>
            </a:r>
            <a:r>
              <a:rPr lang="en-US" altLang="ko-KR" dirty="0">
                <a:effectLst/>
                <a:latin typeface="NanumMyeongjo" panose="02020603020101020101" pitchFamily="18" charset="-127"/>
                <a:ea typeface="NanumMyeongjo" panose="02020603020101020101" pitchFamily="18" charset="-127"/>
              </a:rPr>
              <a:t>. 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978626" y="18796469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2.</a:t>
            </a:r>
            <a:r>
              <a:rPr lang="ko-KR" altLang="en-US" dirty="0"/>
              <a:t> 문제 제기</a:t>
            </a:r>
            <a:endParaRPr dirty="0"/>
          </a:p>
        </p:txBody>
      </p:sp>
      <p:sp>
        <p:nvSpPr>
          <p:cNvPr id="39" name="TextBox 45"/>
          <p:cNvSpPr txBox="1"/>
          <p:nvPr/>
        </p:nvSpPr>
        <p:spPr>
          <a:xfrm>
            <a:off x="987410" y="8183015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 사회 배경</a:t>
            </a:r>
            <a:endParaRPr dirty="0"/>
          </a:p>
        </p:txBody>
      </p:sp>
      <p:sp>
        <p:nvSpPr>
          <p:cNvPr id="41" name="TextBox 47"/>
          <p:cNvSpPr txBox="1"/>
          <p:nvPr/>
        </p:nvSpPr>
        <p:spPr>
          <a:xfrm>
            <a:off x="978626" y="9126449"/>
            <a:ext cx="8034987" cy="161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  코로나로 인한 </a:t>
            </a:r>
            <a:r>
              <a:rPr lang="ko-KR" altLang="en-US" dirty="0" err="1">
                <a:effectLst/>
                <a:latin typeface="Helvetica" pitchFamily="2" charset="0"/>
              </a:rPr>
              <a:t>집콕시대가</a:t>
            </a:r>
            <a:r>
              <a:rPr lang="ko-KR" altLang="en-US" dirty="0">
                <a:effectLst/>
                <a:latin typeface="Helvetica" pitchFamily="2" charset="0"/>
              </a:rPr>
              <a:t> 시작된 이래 요리와 관련된 유튜브 </a:t>
            </a:r>
            <a:r>
              <a:rPr lang="ko-KR" altLang="en-US" dirty="0" err="1">
                <a:effectLst/>
                <a:latin typeface="Helvetica" pitchFamily="2" charset="0"/>
              </a:rPr>
              <a:t>콘텐츠량의</a:t>
            </a:r>
            <a:r>
              <a:rPr lang="ko-KR" altLang="en-US" dirty="0">
                <a:effectLst/>
                <a:latin typeface="Helvetica" pitchFamily="2" charset="0"/>
              </a:rPr>
              <a:t> 소비가 폭발적으로 급증하고 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구글 트렌드와 </a:t>
            </a:r>
            <a:r>
              <a:rPr lang="ko-KR" altLang="en-US" dirty="0" err="1">
                <a:effectLst/>
                <a:latin typeface="Helvetica" pitchFamily="2" charset="0"/>
              </a:rPr>
              <a:t>와이즈</a:t>
            </a:r>
            <a:r>
              <a:rPr lang="ko-KR" altLang="en-US" dirty="0">
                <a:effectLst/>
                <a:latin typeface="Helvetica" pitchFamily="2" charset="0"/>
              </a:rPr>
              <a:t> 랩의 자료를 분석했을 때 유튜브 요리 콘텐츠 소비자는 대부분 </a:t>
            </a:r>
            <a:r>
              <a:rPr lang="en-US" altLang="ko-KR" dirty="0">
                <a:effectLst/>
                <a:latin typeface="Helvetica" pitchFamily="2" charset="0"/>
              </a:rPr>
              <a:t>20</a:t>
            </a:r>
            <a:r>
              <a:rPr lang="ko-KR" altLang="en-US" dirty="0">
                <a:effectLst/>
                <a:latin typeface="Helvetica" pitchFamily="2" charset="0"/>
              </a:rPr>
              <a:t>대로 </a:t>
            </a:r>
            <a:r>
              <a:rPr lang="en-US" altLang="ko-KR" dirty="0">
                <a:effectLst/>
                <a:latin typeface="Helvetica" pitchFamily="2" charset="0"/>
              </a:rPr>
              <a:t>23.3%</a:t>
            </a:r>
            <a:r>
              <a:rPr lang="ko-KR" altLang="en-US" dirty="0">
                <a:effectLst/>
                <a:latin typeface="Helvetica" pitchFamily="2" charset="0"/>
              </a:rPr>
              <a:t>로 가장 큰 비율을 차지하고 있다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48" name="TextBox 60"/>
          <p:cNvSpPr txBox="1"/>
          <p:nvPr/>
        </p:nvSpPr>
        <p:spPr>
          <a:xfrm>
            <a:off x="25953416" y="16571935"/>
            <a:ext cx="6335025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ko-KR" altLang="en-US" dirty="0"/>
              <a:t>참고문헌</a:t>
            </a:r>
            <a:endParaRPr dirty="0"/>
          </a:p>
        </p:txBody>
      </p:sp>
      <p:sp>
        <p:nvSpPr>
          <p:cNvPr id="49" name="TextBox 61"/>
          <p:cNvSpPr txBox="1"/>
          <p:nvPr/>
        </p:nvSpPr>
        <p:spPr>
          <a:xfrm>
            <a:off x="25953415" y="16967647"/>
            <a:ext cx="633502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r>
              <a:rPr lang="ko-KR" altLang="en-US" dirty="0">
                <a:effectLst/>
                <a:latin typeface="Helvetica" pitchFamily="2" charset="0"/>
              </a:rPr>
              <a:t> 구글 </a:t>
            </a:r>
            <a:r>
              <a:rPr lang="ko-KR" altLang="en-US" dirty="0" err="1">
                <a:effectLst/>
                <a:latin typeface="Helvetica" pitchFamily="2" charset="0"/>
              </a:rPr>
              <a:t>트랜드</a:t>
            </a:r>
            <a:r>
              <a:rPr lang="ko-KR" altLang="en-US" dirty="0">
                <a:effectLst/>
                <a:latin typeface="Helvetica" pitchFamily="2" charset="0"/>
              </a:rPr>
              <a:t> 자취 요리 유튜브 검색 통계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 err="1">
                <a:effectLst/>
                <a:latin typeface="Helvetica" pitchFamily="2" charset="0"/>
              </a:rPr>
              <a:t>와이즈앱</a:t>
            </a:r>
            <a:r>
              <a:rPr lang="ko-KR" altLang="en-US" dirty="0">
                <a:effectLst/>
                <a:latin typeface="Helvetica" pitchFamily="2" charset="0"/>
              </a:rPr>
              <a:t> 유튜브 이용시간 추정 통계 </a:t>
            </a:r>
          </a:p>
          <a:p>
            <a:r>
              <a:rPr lang="ko-KR" altLang="en-US" dirty="0">
                <a:effectLst/>
                <a:latin typeface="Helvetica" pitchFamily="2" charset="0"/>
              </a:rPr>
              <a:t> </a:t>
            </a:r>
            <a:r>
              <a:rPr lang="en" altLang="ko-KR" dirty="0">
                <a:effectLst/>
                <a:latin typeface="Helvetica" pitchFamily="2" charset="0"/>
              </a:rPr>
              <a:t>CHEIL WORLDWIDE Report</a:t>
            </a:r>
          </a:p>
          <a:p>
            <a:r>
              <a:rPr lang="en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환경부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국내 식품 폐기물 발생 추이</a:t>
            </a:r>
          </a:p>
          <a:p>
            <a:r>
              <a:rPr lang="en-US" altLang="ko-KR" dirty="0"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effectLst/>
                <a:latin typeface="Helvetica" pitchFamily="2" charset="0"/>
              </a:rPr>
              <a:t>minam.log</a:t>
            </a:r>
            <a:r>
              <a:rPr lang="en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 err="1">
                <a:effectLst/>
                <a:latin typeface="Helvetica" pitchFamily="2" charset="0"/>
              </a:rPr>
              <a:t>딥러닝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" altLang="ko-KR" dirty="0">
                <a:effectLst/>
                <a:latin typeface="Helvetica" pitchFamily="2" charset="0"/>
              </a:rPr>
              <a:t>object Detection – Architecture – 1 or 2 stage detector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6459200" y="899593"/>
            <a:ext cx="6052723" cy="14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pc="-300" dirty="0"/>
              <a:t>인공지능 </a:t>
            </a:r>
            <a:r>
              <a:rPr lang="ko-KR" altLang="en-US" spc="-300" dirty="0" err="1"/>
              <a:t>구현팀</a:t>
            </a:r>
            <a:r>
              <a:rPr lang="ko-KR" altLang="en-US" spc="-300" dirty="0"/>
              <a:t> </a:t>
            </a:r>
            <a:r>
              <a:rPr lang="en-US" altLang="ko-KR" spc="-300" dirty="0"/>
              <a:t>:</a:t>
            </a:r>
            <a:r>
              <a:rPr lang="ko-KR" altLang="en-US" spc="-300" dirty="0"/>
              <a:t> </a:t>
            </a:r>
            <a:r>
              <a:rPr lang="ko-KR" altLang="en-US" spc="-300" dirty="0" err="1"/>
              <a:t>서보성</a:t>
            </a:r>
            <a:r>
              <a:rPr lang="en-US" altLang="ko-KR" spc="-300" dirty="0"/>
              <a:t>,</a:t>
            </a:r>
            <a:r>
              <a:rPr lang="ko-KR" altLang="en-US" spc="-300" dirty="0"/>
              <a:t> </a:t>
            </a:r>
            <a:r>
              <a:rPr lang="ko-KR" altLang="en-US" spc="-300" dirty="0" err="1"/>
              <a:t>윤병우</a:t>
            </a:r>
            <a:endParaRPr lang="en-US" altLang="ko-KR" spc="-300" dirty="0"/>
          </a:p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pc="-300" dirty="0"/>
              <a:t>데이터 셋 </a:t>
            </a:r>
            <a:r>
              <a:rPr lang="ko-KR" altLang="en-US" spc="-300" dirty="0" err="1"/>
              <a:t>학습팀</a:t>
            </a:r>
            <a:r>
              <a:rPr lang="ko-KR" altLang="en-US" spc="-300" dirty="0"/>
              <a:t> </a:t>
            </a:r>
            <a:r>
              <a:rPr lang="en-US" altLang="ko-KR" spc="-300" dirty="0"/>
              <a:t>:</a:t>
            </a:r>
            <a:r>
              <a:rPr lang="ko-KR" altLang="en-US" spc="-300" dirty="0"/>
              <a:t> 김창우 </a:t>
            </a:r>
            <a:r>
              <a:rPr lang="ko-KR" altLang="en-US" spc="-300" dirty="0" err="1"/>
              <a:t>전강표</a:t>
            </a:r>
            <a:endParaRPr lang="en-US" altLang="ko-KR" spc="-300" dirty="0"/>
          </a:p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pc="-300" dirty="0"/>
              <a:t>팀 대변 및 </a:t>
            </a:r>
            <a:r>
              <a:rPr lang="ko-KR" altLang="en-US" spc="-300" dirty="0" err="1"/>
              <a:t>보조팀</a:t>
            </a:r>
            <a:r>
              <a:rPr lang="ko-KR" altLang="en-US" spc="-300" dirty="0"/>
              <a:t> </a:t>
            </a:r>
            <a:r>
              <a:rPr lang="en-US" altLang="ko-KR" spc="-300" dirty="0"/>
              <a:t>:</a:t>
            </a:r>
            <a:r>
              <a:rPr lang="ko-KR" altLang="en-US" spc="-300" dirty="0"/>
              <a:t> 곽민준</a:t>
            </a:r>
            <a:endParaRPr spc="-300" dirty="0"/>
          </a:p>
        </p:txBody>
      </p:sp>
      <p:pic>
        <p:nvPicPr>
          <p:cNvPr id="1028" name="Picture 4" descr="기본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700" y="347491"/>
            <a:ext cx="15525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2626" y="189840"/>
            <a:ext cx="2776236" cy="17383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633613" y="1612304"/>
            <a:ext cx="3240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666666"/>
                </a:solidFill>
                <a:latin typeface="Arial" panose="020B0604020202020204" pitchFamily="34" charset="0"/>
              </a:rPr>
              <a:t>2022 Fall | AIE1004 | AICD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82F06DA-FAE6-A841-8DAB-42DE1033C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26" y="10804664"/>
            <a:ext cx="7774892" cy="3652634"/>
          </a:xfrm>
          <a:prstGeom prst="rect">
            <a:avLst/>
          </a:prstGeom>
        </p:spPr>
      </p:pic>
      <p:sp>
        <p:nvSpPr>
          <p:cNvPr id="54" name="TextBox 47">
            <a:extLst>
              <a:ext uri="{FF2B5EF4-FFF2-40B4-BE49-F238E27FC236}">
                <a16:creationId xmlns:a16="http://schemas.microsoft.com/office/drawing/2014/main" id="{20FB9584-98B1-3547-958A-07B830F8DFB6}"/>
              </a:ext>
            </a:extLst>
          </p:cNvPr>
          <p:cNvSpPr txBox="1"/>
          <p:nvPr/>
        </p:nvSpPr>
        <p:spPr>
          <a:xfrm>
            <a:off x="996865" y="14807552"/>
            <a:ext cx="8016748" cy="3944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  행정안전부의 자료에 따르면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 수는 꾸준히 성장하고 있으며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가구의 약 </a:t>
            </a:r>
            <a:r>
              <a:rPr lang="en-US" altLang="ko-KR" dirty="0">
                <a:effectLst/>
                <a:latin typeface="Helvetica" pitchFamily="2" charset="0"/>
              </a:rPr>
              <a:t>16%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유튜브 요리 콘텐츠를 가장 많이 소비하고 있는 </a:t>
            </a:r>
            <a:r>
              <a:rPr lang="en-US" altLang="ko-KR" dirty="0">
                <a:effectLst/>
                <a:latin typeface="Helvetica" pitchFamily="2" charset="0"/>
              </a:rPr>
              <a:t>20</a:t>
            </a:r>
            <a:r>
              <a:rPr lang="ko-KR" altLang="en-US" dirty="0">
                <a:effectLst/>
                <a:latin typeface="Helvetica" pitchFamily="2" charset="0"/>
              </a:rPr>
              <a:t>대이다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이에 자취생 요리 시장 또한 확장될 것으로 기대된다</a:t>
            </a:r>
            <a:r>
              <a:rPr lang="en-US" altLang="ko-KR" dirty="0">
                <a:effectLst/>
                <a:latin typeface="Helvetica" pitchFamily="2" charset="0"/>
              </a:rPr>
              <a:t>. 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그리고 </a:t>
            </a:r>
            <a:r>
              <a:rPr lang="en" altLang="ko-KR" dirty="0">
                <a:effectLst/>
                <a:latin typeface="Helvetica" pitchFamily="2" charset="0"/>
              </a:rPr>
              <a:t>CHEIL WORLDWIDE</a:t>
            </a:r>
            <a:r>
              <a:rPr lang="ko-KR" altLang="en-US" dirty="0">
                <a:effectLst/>
                <a:latin typeface="Helvetica" pitchFamily="2" charset="0"/>
              </a:rPr>
              <a:t>의 </a:t>
            </a:r>
            <a:r>
              <a:rPr lang="ko-KR" altLang="en-US" dirty="0" err="1">
                <a:effectLst/>
                <a:latin typeface="Helvetica" pitchFamily="2" charset="0"/>
              </a:rPr>
              <a:t>레포트에</a:t>
            </a:r>
            <a:r>
              <a:rPr lang="ko-KR" altLang="en-US" dirty="0">
                <a:effectLst/>
                <a:latin typeface="Helvetica" pitchFamily="2" charset="0"/>
              </a:rPr>
              <a:t> 따르면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가구의 음식 관련 검색 키워드 중 레시피 혹은 요리법에 대한 검색 비중이 전체의 </a:t>
            </a:r>
            <a:r>
              <a:rPr lang="en-US" altLang="ko-KR" dirty="0">
                <a:effectLst/>
                <a:latin typeface="Helvetica" pitchFamily="2" charset="0"/>
              </a:rPr>
              <a:t>40%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차지한다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  <a:r>
              <a:rPr lang="ko-KR" altLang="en-US" dirty="0">
                <a:effectLst/>
                <a:latin typeface="Helvetica" pitchFamily="2" charset="0"/>
              </a:rPr>
              <a:t>이는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</a:t>
            </a:r>
            <a:r>
              <a:rPr lang="ko-KR" altLang="en-US" dirty="0" err="1">
                <a:effectLst/>
                <a:latin typeface="Helvetica" pitchFamily="2" charset="0"/>
              </a:rPr>
              <a:t>가구원들</a:t>
            </a:r>
            <a:r>
              <a:rPr lang="ko-KR" altLang="en-US" dirty="0">
                <a:effectLst/>
                <a:latin typeface="Helvetica" pitchFamily="2" charset="0"/>
              </a:rPr>
              <a:t> 역시 집에서 직접 하는 요리에 대한 관심이 높다는 이야기이다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이를 종합하여 보았을 때 자취생 </a:t>
            </a:r>
            <a:r>
              <a:rPr lang="ko-KR" altLang="en-US" dirty="0" err="1">
                <a:effectLst/>
                <a:latin typeface="Helvetica" pitchFamily="2" charset="0"/>
              </a:rPr>
              <a:t>요리정보에</a:t>
            </a:r>
            <a:r>
              <a:rPr lang="ko-KR" altLang="en-US" dirty="0">
                <a:effectLst/>
                <a:latin typeface="Helvetica" pitchFamily="2" charset="0"/>
              </a:rPr>
              <a:t> 대한 수요는 증가할 것이며 이에 대응할 수 있는 서비스가 필요할 것으로 보인다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55" name="TextBox 47">
            <a:extLst>
              <a:ext uri="{FF2B5EF4-FFF2-40B4-BE49-F238E27FC236}">
                <a16:creationId xmlns:a16="http://schemas.microsoft.com/office/drawing/2014/main" id="{420FCDB1-41E3-5243-870F-090A0A46D787}"/>
              </a:ext>
            </a:extLst>
          </p:cNvPr>
          <p:cNvSpPr txBox="1"/>
          <p:nvPr/>
        </p:nvSpPr>
        <p:spPr>
          <a:xfrm>
            <a:off x="-223115" y="14383779"/>
            <a:ext cx="9064534" cy="45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altLang="ko-KR" spc="-150" dirty="0">
                <a:effectLst/>
                <a:latin typeface="Helvetica" pitchFamily="2" charset="0"/>
              </a:rPr>
              <a:t>[</a:t>
            </a:r>
            <a:r>
              <a:rPr lang="ko-KR" altLang="en-US" spc="-150" dirty="0">
                <a:effectLst/>
                <a:latin typeface="Helvetica" pitchFamily="2" charset="0"/>
              </a:rPr>
              <a:t>그림 </a:t>
            </a:r>
            <a:r>
              <a:rPr lang="en-US" altLang="ko-KR" spc="-150" dirty="0">
                <a:effectLst/>
                <a:latin typeface="Helvetica" pitchFamily="2" charset="0"/>
              </a:rPr>
              <a:t>1</a:t>
            </a:r>
            <a:r>
              <a:rPr lang="ko-KR" altLang="en-US" spc="-150" dirty="0">
                <a:effectLst/>
                <a:latin typeface="Helvetica" pitchFamily="2" charset="0"/>
              </a:rPr>
              <a:t> </a:t>
            </a:r>
            <a:r>
              <a:rPr lang="ko-KR" altLang="en-US" spc="-150" dirty="0" err="1">
                <a:effectLst/>
                <a:latin typeface="Helvetica" pitchFamily="2" charset="0"/>
              </a:rPr>
              <a:t>행정안전부</a:t>
            </a:r>
            <a:r>
              <a:rPr lang="ko-KR" altLang="en-US" spc="-150" dirty="0">
                <a:effectLst/>
                <a:latin typeface="Helvetica" pitchFamily="2" charset="0"/>
              </a:rPr>
              <a:t> </a:t>
            </a:r>
            <a:r>
              <a:rPr lang="en-US" altLang="ko-KR" spc="-150" dirty="0">
                <a:effectLst/>
                <a:latin typeface="Helvetica" pitchFamily="2" charset="0"/>
              </a:rPr>
              <a:t>2022</a:t>
            </a:r>
            <a:r>
              <a:rPr lang="ko-KR" altLang="en-US" spc="-150" dirty="0">
                <a:effectLst/>
                <a:latin typeface="Helvetica" pitchFamily="2" charset="0"/>
              </a:rPr>
              <a:t> 행정 통계 연보</a:t>
            </a:r>
            <a:r>
              <a:rPr lang="en-US" altLang="ko-KR" spc="-150" dirty="0">
                <a:effectLst/>
                <a:latin typeface="Helvetica" pitchFamily="2" charset="0"/>
              </a:rPr>
              <a:t>]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752A74E7-C5C1-0445-A614-59CA900C3086}"/>
              </a:ext>
            </a:extLst>
          </p:cNvPr>
          <p:cNvSpPr txBox="1"/>
          <p:nvPr/>
        </p:nvSpPr>
        <p:spPr>
          <a:xfrm>
            <a:off x="9321953" y="5825716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3.</a:t>
            </a:r>
            <a:r>
              <a:rPr lang="ko-KR" altLang="en-US" dirty="0"/>
              <a:t> 문제 범위</a:t>
            </a:r>
            <a:endParaRPr dirty="0"/>
          </a:p>
        </p:txBody>
      </p:sp>
      <p:sp>
        <p:nvSpPr>
          <p:cNvPr id="57" name="TextBox 41">
            <a:extLst>
              <a:ext uri="{FF2B5EF4-FFF2-40B4-BE49-F238E27FC236}">
                <a16:creationId xmlns:a16="http://schemas.microsoft.com/office/drawing/2014/main" id="{0F00C91B-A27F-CB4B-9581-BEBD75A211BF}"/>
              </a:ext>
            </a:extLst>
          </p:cNvPr>
          <p:cNvSpPr txBox="1"/>
          <p:nvPr/>
        </p:nvSpPr>
        <p:spPr>
          <a:xfrm>
            <a:off x="9288135" y="6423487"/>
            <a:ext cx="8050565" cy="3944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b="1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본 프로젝트에서는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 특히 </a:t>
            </a:r>
            <a:r>
              <a:rPr lang="en-US" altLang="ko-KR" dirty="0">
                <a:effectLst/>
                <a:latin typeface="Helvetica" pitchFamily="2" charset="0"/>
              </a:rPr>
              <a:t>20</a:t>
            </a:r>
            <a:r>
              <a:rPr lang="ko-KR" altLang="en-US" dirty="0">
                <a:effectLst/>
                <a:latin typeface="Helvetica" pitchFamily="2" charset="0"/>
              </a:rPr>
              <a:t>대 자취생에 초점을 맞춰 진행할 예정이다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[</a:t>
            </a:r>
            <a:r>
              <a:rPr lang="ko-KR" altLang="en-US" dirty="0">
                <a:effectLst/>
                <a:latin typeface="Helvetica" pitchFamily="2" charset="0"/>
              </a:rPr>
              <a:t>그림 </a:t>
            </a:r>
            <a:r>
              <a:rPr lang="en-US" altLang="ko-KR" dirty="0">
                <a:effectLst/>
                <a:latin typeface="Helvetica" pitchFamily="2" charset="0"/>
              </a:rPr>
              <a:t>1]</a:t>
            </a:r>
            <a:r>
              <a:rPr lang="ko-KR" altLang="en-US" dirty="0">
                <a:effectLst/>
                <a:latin typeface="Helvetica" pitchFamily="2" charset="0"/>
              </a:rPr>
              <a:t>에서 보이는 것과 같이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가구의 </a:t>
            </a:r>
            <a:r>
              <a:rPr lang="en-US" altLang="ko-KR" dirty="0">
                <a:effectLst/>
                <a:latin typeface="Helvetica" pitchFamily="2" charset="0"/>
              </a:rPr>
              <a:t>16% </a:t>
            </a:r>
            <a:r>
              <a:rPr lang="ko-KR" altLang="en-US" dirty="0">
                <a:effectLst/>
                <a:latin typeface="Helvetica" pitchFamily="2" charset="0"/>
              </a:rPr>
              <a:t>정도를 </a:t>
            </a:r>
            <a:r>
              <a:rPr lang="en-US" altLang="ko-KR" dirty="0">
                <a:effectLst/>
                <a:latin typeface="Helvetica" pitchFamily="2" charset="0"/>
              </a:rPr>
              <a:t>20</a:t>
            </a:r>
            <a:r>
              <a:rPr lang="ko-KR" altLang="en-US" dirty="0">
                <a:effectLst/>
                <a:latin typeface="Helvetica" pitchFamily="2" charset="0"/>
              </a:rPr>
              <a:t>대가 차지하고 있고 자취생의 특성상 남는 음식 재료가 상대적으로 많다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이로 인해 발생하고 있는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일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음식물 쓰레기 배출량이 약 </a:t>
            </a:r>
            <a:r>
              <a:rPr lang="en-US" altLang="ko-KR" dirty="0">
                <a:effectLst/>
                <a:latin typeface="Helvetica" pitchFamily="2" charset="0"/>
              </a:rPr>
              <a:t>400</a:t>
            </a:r>
            <a:r>
              <a:rPr lang="en" altLang="ko-KR" dirty="0">
                <a:effectLst/>
                <a:latin typeface="Helvetica" pitchFamily="2" charset="0"/>
              </a:rPr>
              <a:t>g</a:t>
            </a:r>
            <a:r>
              <a:rPr lang="ko-KR" altLang="en-US" dirty="0" err="1">
                <a:effectLst/>
                <a:latin typeface="Helvetica" pitchFamily="2" charset="0"/>
              </a:rPr>
              <a:t>으로</a:t>
            </a:r>
            <a:r>
              <a:rPr lang="ko-KR" altLang="en-US" dirty="0">
                <a:effectLst/>
                <a:latin typeface="Helvetica" pitchFamily="2" charset="0"/>
              </a:rPr>
              <a:t> 연간 약 </a:t>
            </a:r>
            <a:r>
              <a:rPr lang="en-US" altLang="ko-KR" dirty="0">
                <a:effectLst/>
                <a:latin typeface="Helvetica" pitchFamily="2" charset="0"/>
              </a:rPr>
              <a:t>2</a:t>
            </a:r>
            <a:r>
              <a:rPr lang="ko-KR" altLang="en-US" dirty="0" err="1">
                <a:effectLst/>
                <a:latin typeface="Helvetica" pitchFamily="2" charset="0"/>
              </a:rPr>
              <a:t>만톤이다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남은 식자재를 통한 레시피 검색 서비스는 자취생을 대상으로 발생하는 음식물 쓰레기의 양을 줄이는 것을 도울 수 있을 것으로 예상된다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이는 연간 약 </a:t>
            </a:r>
            <a:r>
              <a:rPr lang="en-US" altLang="ko-KR" dirty="0">
                <a:effectLst/>
                <a:latin typeface="Helvetica" pitchFamily="2" charset="0"/>
              </a:rPr>
              <a:t>2</a:t>
            </a:r>
            <a:r>
              <a:rPr lang="ko-KR" altLang="en-US" dirty="0" err="1">
                <a:effectLst/>
                <a:latin typeface="Helvetica" pitchFamily="2" charset="0"/>
              </a:rPr>
              <a:t>만톤의</a:t>
            </a:r>
            <a:r>
              <a:rPr lang="ko-KR" altLang="en-US" dirty="0">
                <a:effectLst/>
                <a:latin typeface="Helvetica" pitchFamily="2" charset="0"/>
              </a:rPr>
              <a:t> 음식물 쓰레기의 감소를 이끌 수 있기에 환경적으로 매우 도움이 될 수 있을 것으로 예상된다</a:t>
            </a:r>
            <a:r>
              <a:rPr lang="en-US" altLang="ko-KR" dirty="0">
                <a:effectLst/>
                <a:latin typeface="Helvetica" pitchFamily="2" charset="0"/>
              </a:rPr>
              <a:t>.  </a:t>
            </a:r>
          </a:p>
        </p:txBody>
      </p:sp>
      <p:sp>
        <p:nvSpPr>
          <p:cNvPr id="58" name="TextBox 51">
            <a:extLst>
              <a:ext uri="{FF2B5EF4-FFF2-40B4-BE49-F238E27FC236}">
                <a16:creationId xmlns:a16="http://schemas.microsoft.com/office/drawing/2014/main" id="{1D0C8DD5-9D2B-9147-8192-08E1EE7F5B8F}"/>
              </a:ext>
            </a:extLst>
          </p:cNvPr>
          <p:cNvSpPr txBox="1"/>
          <p:nvPr/>
        </p:nvSpPr>
        <p:spPr>
          <a:xfrm>
            <a:off x="9288135" y="10586537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4.</a:t>
            </a:r>
            <a:r>
              <a:rPr lang="ko-KR" altLang="en-US" dirty="0"/>
              <a:t> 제안 프로그램</a:t>
            </a:r>
            <a:endParaRPr dirty="0"/>
          </a:p>
        </p:txBody>
      </p:sp>
      <p:sp>
        <p:nvSpPr>
          <p:cNvPr id="59" name="TextBox 52">
            <a:extLst>
              <a:ext uri="{FF2B5EF4-FFF2-40B4-BE49-F238E27FC236}">
                <a16:creationId xmlns:a16="http://schemas.microsoft.com/office/drawing/2014/main" id="{01D6A635-741E-8D43-AFD1-1B7EC4F7613C}"/>
              </a:ext>
            </a:extLst>
          </p:cNvPr>
          <p:cNvSpPr txBox="1"/>
          <p:nvPr/>
        </p:nvSpPr>
        <p:spPr>
          <a:xfrm>
            <a:off x="9297813" y="11198350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4.1 </a:t>
            </a:r>
            <a:r>
              <a:rPr lang="ko-KR" altLang="en-US" dirty="0">
                <a:effectLst/>
                <a:latin typeface="Helvetica" pitchFamily="2" charset="0"/>
              </a:rPr>
              <a:t>프로그램 개요</a:t>
            </a:r>
          </a:p>
        </p:txBody>
      </p:sp>
      <p:sp>
        <p:nvSpPr>
          <p:cNvPr id="60" name="TextBox 41">
            <a:extLst>
              <a:ext uri="{FF2B5EF4-FFF2-40B4-BE49-F238E27FC236}">
                <a16:creationId xmlns:a16="http://schemas.microsoft.com/office/drawing/2014/main" id="{80969EDF-749D-BA41-93E4-4A89C25CDE8A}"/>
              </a:ext>
            </a:extLst>
          </p:cNvPr>
          <p:cNvSpPr txBox="1"/>
          <p:nvPr/>
        </p:nvSpPr>
        <p:spPr>
          <a:xfrm>
            <a:off x="9311637" y="11610381"/>
            <a:ext cx="7995174" cy="2780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본 프로그램은 이용자가 가지고 있는 재료의 사진을 촬영했을 때 이미지 인식 인공지능을 통해 촬영된 재료를 활용해 만들 수 있는 요리의 레시피들을 </a:t>
            </a:r>
            <a:r>
              <a:rPr lang="ko-KR" altLang="en-US" dirty="0" err="1">
                <a:effectLst/>
                <a:latin typeface="Helvetica" pitchFamily="2" charset="0"/>
              </a:rPr>
              <a:t>추천받을</a:t>
            </a:r>
            <a:r>
              <a:rPr lang="ko-KR" altLang="en-US" dirty="0">
                <a:effectLst/>
                <a:latin typeface="Helvetica" pitchFamily="2" charset="0"/>
              </a:rPr>
              <a:t> 수 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레시피 추천 방식과 같은 경우 인공지능 </a:t>
            </a:r>
            <a:r>
              <a:rPr lang="ko-KR" altLang="en-US" dirty="0" err="1">
                <a:effectLst/>
                <a:latin typeface="Helvetica" pitchFamily="2" charset="0"/>
              </a:rPr>
              <a:t>구현팀이</a:t>
            </a:r>
            <a:r>
              <a:rPr lang="ko-KR" altLang="en-US" dirty="0">
                <a:effectLst/>
                <a:latin typeface="Helvetica" pitchFamily="2" charset="0"/>
              </a:rPr>
              <a:t> 작성한 독자적인 알고리즘을 통하여 사진을 통해 인식한 재료들로 만들 수 있는 레시피를 추천 해준 뒤 레시피에 필요한 재료들 중에 현재 보유하고 있지 못한 재료를 따로 보여주는 방식으로 추천이 진행된다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61" name="TextBox 52">
            <a:extLst>
              <a:ext uri="{FF2B5EF4-FFF2-40B4-BE49-F238E27FC236}">
                <a16:creationId xmlns:a16="http://schemas.microsoft.com/office/drawing/2014/main" id="{355C5460-9A3B-8541-A106-EBB2083C89F0}"/>
              </a:ext>
            </a:extLst>
          </p:cNvPr>
          <p:cNvSpPr txBox="1"/>
          <p:nvPr/>
        </p:nvSpPr>
        <p:spPr>
          <a:xfrm>
            <a:off x="9275117" y="14425714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4.2 </a:t>
            </a:r>
            <a:r>
              <a:rPr lang="ko-KR" altLang="en-US" dirty="0">
                <a:effectLst/>
                <a:latin typeface="Helvetica" pitchFamily="2" charset="0"/>
              </a:rPr>
              <a:t>프로그램 내용</a:t>
            </a:r>
          </a:p>
        </p:txBody>
      </p:sp>
      <p:sp>
        <p:nvSpPr>
          <p:cNvPr id="62" name="TextBox 41">
            <a:extLst>
              <a:ext uri="{FF2B5EF4-FFF2-40B4-BE49-F238E27FC236}">
                <a16:creationId xmlns:a16="http://schemas.microsoft.com/office/drawing/2014/main" id="{EDA3E5A5-4067-A246-97EA-0E541E3E34C4}"/>
              </a:ext>
            </a:extLst>
          </p:cNvPr>
          <p:cNvSpPr txBox="1"/>
          <p:nvPr/>
        </p:nvSpPr>
        <p:spPr>
          <a:xfrm>
            <a:off x="9321953" y="14799498"/>
            <a:ext cx="7964110" cy="3172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본 프로그램을 구성할 때 에디터와 같은 경우에는 </a:t>
            </a:r>
            <a:r>
              <a:rPr lang="en" altLang="ko-KR" dirty="0">
                <a:effectLst/>
                <a:latin typeface="Helvetica" pitchFamily="2" charset="0"/>
              </a:rPr>
              <a:t>Google </a:t>
            </a:r>
            <a:r>
              <a:rPr lang="en" altLang="ko-KR" dirty="0" err="1">
                <a:effectLst/>
                <a:latin typeface="Helvetica" pitchFamily="2" charset="0"/>
              </a:rPr>
              <a:t>Colab</a:t>
            </a:r>
            <a:r>
              <a:rPr lang="ko-KR" altLang="en-US" dirty="0">
                <a:effectLst/>
                <a:latin typeface="Helvetica" pitchFamily="2" charset="0"/>
              </a:rPr>
              <a:t>을 사용하였으며 인공지능 모델과 같은 경우에는 </a:t>
            </a:r>
            <a:r>
              <a:rPr lang="en" altLang="ko-KR" dirty="0">
                <a:effectLst/>
                <a:latin typeface="Helvetica" pitchFamily="2" charset="0"/>
              </a:rPr>
              <a:t>You Look Only Once Version 4 (yolo v4)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사용했다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데이터 셋의 학습과 같은 경우에는 </a:t>
            </a:r>
            <a:r>
              <a:rPr lang="en" altLang="ko-KR" dirty="0" err="1">
                <a:effectLst/>
                <a:latin typeface="Helvetica" pitchFamily="2" charset="0"/>
              </a:rPr>
              <a:t>Roboflow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활용하여 진행하였다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언어는 </a:t>
            </a:r>
            <a:r>
              <a:rPr lang="en" altLang="ko-KR" dirty="0">
                <a:effectLst/>
                <a:latin typeface="Helvetica" pitchFamily="2" charset="0"/>
              </a:rPr>
              <a:t>Python</a:t>
            </a:r>
            <a:r>
              <a:rPr lang="ko-KR" altLang="en-US" dirty="0">
                <a:effectLst/>
                <a:latin typeface="Helvetica" pitchFamily="2" charset="0"/>
              </a:rPr>
              <a:t>을 사용하였다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역할 분배와 같은 경우 인공지능 </a:t>
            </a:r>
            <a:r>
              <a:rPr lang="ko-KR" altLang="en-US" dirty="0" err="1">
                <a:effectLst/>
                <a:latin typeface="Helvetica" pitchFamily="2" charset="0"/>
              </a:rPr>
              <a:t>구현팀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 err="1">
                <a:effectLst/>
                <a:latin typeface="Helvetica" pitchFamily="2" charset="0"/>
              </a:rPr>
              <a:t>데이터셋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effectLst/>
                <a:latin typeface="Helvetica" pitchFamily="2" charset="0"/>
              </a:rPr>
              <a:t>학습팀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팀 대변 및 </a:t>
            </a:r>
            <a:r>
              <a:rPr lang="ko-KR" altLang="en-US" dirty="0" err="1">
                <a:effectLst/>
                <a:latin typeface="Helvetica" pitchFamily="2" charset="0"/>
              </a:rPr>
              <a:t>보조팀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-US" altLang="ko-KR" dirty="0">
                <a:effectLst/>
                <a:latin typeface="Helvetica" pitchFamily="2" charset="0"/>
              </a:rPr>
              <a:t>3</a:t>
            </a:r>
            <a:r>
              <a:rPr lang="ko-KR" altLang="en-US" dirty="0">
                <a:effectLst/>
                <a:latin typeface="Helvetica" pitchFamily="2" charset="0"/>
              </a:rPr>
              <a:t>팀으로 나누어 진행하였다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b="1" dirty="0">
                <a:effectLst/>
                <a:latin typeface="Helvetica" pitchFamily="2" charset="0"/>
              </a:rPr>
              <a:t>[1</a:t>
            </a:r>
            <a:r>
              <a:rPr lang="ko-KR" altLang="en-US" b="1" dirty="0">
                <a:effectLst/>
                <a:latin typeface="Helvetica" pitchFamily="2" charset="0"/>
              </a:rPr>
              <a:t>단계</a:t>
            </a:r>
            <a:r>
              <a:rPr lang="en-US" altLang="ko-KR" b="1" dirty="0">
                <a:effectLst/>
                <a:latin typeface="Helvetica" pitchFamily="2" charset="0"/>
              </a:rPr>
              <a:t>] </a:t>
            </a:r>
            <a:r>
              <a:rPr lang="en" altLang="ko-KR" b="1" dirty="0" err="1">
                <a:effectLst/>
                <a:latin typeface="Helvetica" pitchFamily="2" charset="0"/>
              </a:rPr>
              <a:t>Roboflow</a:t>
            </a:r>
            <a:r>
              <a:rPr lang="ko-KR" altLang="en-US" b="1" dirty="0" err="1">
                <a:effectLst/>
                <a:latin typeface="Helvetica" pitchFamily="2" charset="0"/>
              </a:rPr>
              <a:t>를</a:t>
            </a:r>
            <a:r>
              <a:rPr lang="ko-KR" altLang="en-US" b="1" dirty="0">
                <a:effectLst/>
                <a:latin typeface="Helvetica" pitchFamily="2" charset="0"/>
              </a:rPr>
              <a:t> 통해 </a:t>
            </a:r>
            <a:r>
              <a:rPr lang="ko-KR" altLang="en-US" b="1" dirty="0" err="1">
                <a:effectLst/>
                <a:latin typeface="Helvetica" pitchFamily="2" charset="0"/>
              </a:rPr>
              <a:t>데이터셋</a:t>
            </a:r>
            <a:r>
              <a:rPr lang="ko-KR" altLang="en-US" b="1" dirty="0">
                <a:effectLst/>
                <a:latin typeface="Helvetica" pitchFamily="2" charset="0"/>
              </a:rPr>
              <a:t> 학습</a:t>
            </a:r>
            <a:endParaRPr lang="ko-KR" altLang="en-US" dirty="0">
              <a:effectLst/>
              <a:latin typeface="Helvetica" pitchFamily="2" charset="0"/>
            </a:endParaRPr>
          </a:p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2D46EE-DF73-C046-903D-DD57A8287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5117" y="17577536"/>
            <a:ext cx="8010946" cy="1675492"/>
          </a:xfrm>
          <a:prstGeom prst="rect">
            <a:avLst/>
          </a:prstGeom>
        </p:spPr>
      </p:pic>
      <p:sp>
        <p:nvSpPr>
          <p:cNvPr id="64" name="TextBox 52">
            <a:extLst>
              <a:ext uri="{FF2B5EF4-FFF2-40B4-BE49-F238E27FC236}">
                <a16:creationId xmlns:a16="http://schemas.microsoft.com/office/drawing/2014/main" id="{070F3B8D-DF2F-114B-AE29-BF5F073B0076}"/>
              </a:ext>
            </a:extLst>
          </p:cNvPr>
          <p:cNvSpPr txBox="1"/>
          <p:nvPr/>
        </p:nvSpPr>
        <p:spPr>
          <a:xfrm>
            <a:off x="17647041" y="3308745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4.3 </a:t>
            </a:r>
            <a:r>
              <a:rPr lang="ko-KR" altLang="en-US" dirty="0">
                <a:effectLst/>
                <a:latin typeface="Helvetica" pitchFamily="2" charset="0"/>
              </a:rPr>
              <a:t>이미지 인공지능 중 </a:t>
            </a:r>
            <a:r>
              <a:rPr lang="en" altLang="ko-KR" dirty="0">
                <a:effectLst/>
                <a:latin typeface="Helvetica" pitchFamily="2" charset="0"/>
              </a:rPr>
              <a:t>Yolo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사용한 이유</a:t>
            </a:r>
          </a:p>
        </p:txBody>
      </p:sp>
      <p:sp>
        <p:nvSpPr>
          <p:cNvPr id="65" name="TextBox 41">
            <a:extLst>
              <a:ext uri="{FF2B5EF4-FFF2-40B4-BE49-F238E27FC236}">
                <a16:creationId xmlns:a16="http://schemas.microsoft.com/office/drawing/2014/main" id="{D49AD781-E769-6441-8020-A6585ACB48D3}"/>
              </a:ext>
            </a:extLst>
          </p:cNvPr>
          <p:cNvSpPr txBox="1"/>
          <p:nvPr/>
        </p:nvSpPr>
        <p:spPr>
          <a:xfrm>
            <a:off x="17647039" y="3777504"/>
            <a:ext cx="7992385" cy="394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" altLang="ko-KR" dirty="0">
                <a:effectLst/>
                <a:latin typeface="Helvetica" pitchFamily="2" charset="0"/>
              </a:rPr>
              <a:t>1. object detection </a:t>
            </a:r>
            <a:r>
              <a:rPr lang="ko-KR" altLang="en-US" dirty="0">
                <a:effectLst/>
                <a:latin typeface="Helvetica" pitchFamily="2" charset="0"/>
              </a:rPr>
              <a:t>분야에서 가장 많이 알려져 있다</a:t>
            </a:r>
            <a:r>
              <a:rPr lang="en-US" altLang="ko-KR" dirty="0">
                <a:effectLst/>
                <a:latin typeface="Helvetica" pitchFamily="2" charset="0"/>
              </a:rPr>
              <a:t>. 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2. 1-</a:t>
            </a:r>
            <a:r>
              <a:rPr lang="en" altLang="ko-KR" dirty="0">
                <a:effectLst/>
                <a:latin typeface="Helvetica" pitchFamily="2" charset="0"/>
              </a:rPr>
              <a:t>stage detector </a:t>
            </a:r>
            <a:r>
              <a:rPr lang="ko-KR" altLang="en-US" dirty="0">
                <a:effectLst/>
                <a:latin typeface="Helvetica" pitchFamily="2" charset="0"/>
              </a:rPr>
              <a:t>방식을 처음으로 고안해서 실시간으로 객체 검출을 가능하게 한 모델이다</a:t>
            </a:r>
            <a:r>
              <a:rPr lang="en-US" altLang="ko-KR" dirty="0">
                <a:effectLst/>
                <a:latin typeface="Helvetica" pitchFamily="2" charset="0"/>
              </a:rPr>
              <a:t>. 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3. </a:t>
            </a:r>
            <a:r>
              <a:rPr lang="ko-KR" altLang="en-US" dirty="0">
                <a:effectLst/>
                <a:latin typeface="Helvetica" pitchFamily="2" charset="0"/>
              </a:rPr>
              <a:t>이미지 전체를 한번만 본다</a:t>
            </a:r>
            <a:r>
              <a:rPr lang="en-US" altLang="ko-KR" dirty="0">
                <a:effectLst/>
                <a:latin typeface="Helvetica" pitchFamily="2" charset="0"/>
              </a:rPr>
              <a:t>. 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 </a:t>
            </a:r>
            <a:r>
              <a:rPr lang="ko-KR" altLang="en-US" dirty="0">
                <a:effectLst/>
                <a:latin typeface="Helvetica" pitchFamily="2" charset="0"/>
              </a:rPr>
              <a:t>통합된 모델을 사용하여 간단하게 사용할 수 있다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5. </a:t>
            </a:r>
            <a:r>
              <a:rPr lang="ko-KR" altLang="en-US" dirty="0">
                <a:effectLst/>
                <a:latin typeface="Helvetica" pitchFamily="2" charset="0"/>
              </a:rPr>
              <a:t>기존의 모델 보다 빠른 성능으로 실시간 객체 검출이 가능하다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즉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이용자가 촬영하는 사진을 실시간으로 분석하여 피드백을 전달해야 함으로 속도가 가장 빠르며 정확도가 준수한 </a:t>
            </a:r>
            <a:r>
              <a:rPr lang="en" altLang="ko-KR" dirty="0">
                <a:effectLst/>
                <a:latin typeface="Helvetica" pitchFamily="2" charset="0"/>
              </a:rPr>
              <a:t>Yolo </a:t>
            </a:r>
            <a:r>
              <a:rPr lang="ko-KR" altLang="en-US" dirty="0">
                <a:effectLst/>
                <a:latin typeface="Helvetica" pitchFamily="2" charset="0"/>
              </a:rPr>
              <a:t>알고리즘을 사용하였다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endParaRPr lang="en-US" altLang="ko-KR" dirty="0">
              <a:effectLst/>
              <a:latin typeface="Helvetica" pitchFamily="2" charset="0"/>
            </a:endParaRPr>
          </a:p>
        </p:txBody>
      </p:sp>
      <p:sp>
        <p:nvSpPr>
          <p:cNvPr id="67" name="TextBox 52">
            <a:extLst>
              <a:ext uri="{FF2B5EF4-FFF2-40B4-BE49-F238E27FC236}">
                <a16:creationId xmlns:a16="http://schemas.microsoft.com/office/drawing/2014/main" id="{B09F232E-DA33-9640-BE02-0CB532586D31}"/>
              </a:ext>
            </a:extLst>
          </p:cNvPr>
          <p:cNvSpPr txBox="1"/>
          <p:nvPr/>
        </p:nvSpPr>
        <p:spPr>
          <a:xfrm>
            <a:off x="17647041" y="7371582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4.4 </a:t>
            </a:r>
            <a:r>
              <a:rPr lang="ko-KR" altLang="en-US" dirty="0" err="1">
                <a:effectLst/>
                <a:latin typeface="Helvetica" pitchFamily="2" charset="0"/>
              </a:rPr>
              <a:t>데이터셋</a:t>
            </a:r>
            <a:r>
              <a:rPr lang="ko-KR" altLang="en-US" dirty="0">
                <a:effectLst/>
                <a:latin typeface="Helvetica" pitchFamily="2" charset="0"/>
              </a:rPr>
              <a:t> 학습에 </a:t>
            </a:r>
            <a:r>
              <a:rPr lang="en" altLang="ko-KR" dirty="0" err="1">
                <a:effectLst/>
                <a:latin typeface="Helvetica" pitchFamily="2" charset="0"/>
              </a:rPr>
              <a:t>Roboflow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사용한 이유</a:t>
            </a:r>
          </a:p>
        </p:txBody>
      </p:sp>
      <p:sp>
        <p:nvSpPr>
          <p:cNvPr id="68" name="TextBox 41">
            <a:extLst>
              <a:ext uri="{FF2B5EF4-FFF2-40B4-BE49-F238E27FC236}">
                <a16:creationId xmlns:a16="http://schemas.microsoft.com/office/drawing/2014/main" id="{B1E5C287-8384-6E40-BD74-1E22A593CCF2}"/>
              </a:ext>
            </a:extLst>
          </p:cNvPr>
          <p:cNvSpPr txBox="1"/>
          <p:nvPr/>
        </p:nvSpPr>
        <p:spPr>
          <a:xfrm>
            <a:off x="17682719" y="7844368"/>
            <a:ext cx="7919123" cy="31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>
              <a:buFont typeface="+mj-lt"/>
              <a:buAutoNum type="arabicPeriod"/>
            </a:pPr>
            <a:r>
              <a:rPr lang="ko-KR" altLang="en-US" dirty="0">
                <a:effectLst/>
                <a:latin typeface="Helvetica" pitchFamily="2" charset="0"/>
              </a:rPr>
              <a:t>웹으로 구성되어 쉽게 사용이 가능하다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dirty="0">
                <a:effectLst/>
                <a:latin typeface="Helvetica" pitchFamily="2" charset="0"/>
              </a:rPr>
              <a:t>무료의 </a:t>
            </a:r>
            <a:r>
              <a:rPr lang="ko-KR" altLang="en-US" dirty="0" err="1">
                <a:effectLst/>
                <a:latin typeface="Helvetica" pitchFamily="2" charset="0"/>
              </a:rPr>
              <a:t>데이터셋을</a:t>
            </a:r>
            <a:r>
              <a:rPr lang="ko-KR" altLang="en-US" dirty="0">
                <a:effectLst/>
                <a:latin typeface="Helvetica" pitchFamily="2" charset="0"/>
              </a:rPr>
              <a:t> 제공한다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dirty="0">
                <a:effectLst/>
                <a:latin typeface="Helvetica" pitchFamily="2" charset="0"/>
              </a:rPr>
              <a:t>사용자가 가지고 있는 데이터를 업로드하여 </a:t>
            </a:r>
            <a:r>
              <a:rPr lang="ko-KR" altLang="en-US" dirty="0" err="1">
                <a:effectLst/>
                <a:latin typeface="Helvetica" pitchFamily="2" charset="0"/>
              </a:rPr>
              <a:t>커스텀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effectLst/>
                <a:latin typeface="Helvetica" pitchFamily="2" charset="0"/>
              </a:rPr>
              <a:t>데이터셋</a:t>
            </a:r>
            <a:r>
              <a:rPr lang="ko-KR" altLang="en-US" dirty="0">
                <a:effectLst/>
                <a:latin typeface="Helvetica" pitchFamily="2" charset="0"/>
              </a:rPr>
              <a:t> 제작이 가능하다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ko-KR" altLang="en-US" dirty="0" err="1">
                <a:effectLst/>
                <a:latin typeface="Helvetica" pitchFamily="2" charset="0"/>
              </a:rPr>
              <a:t>데이터셋</a:t>
            </a:r>
            <a:r>
              <a:rPr lang="ko-KR" altLang="en-US" dirty="0">
                <a:effectLst/>
                <a:latin typeface="Helvetica" pitchFamily="2" charset="0"/>
              </a:rPr>
              <a:t> 증강이 가능하다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- </a:t>
            </a:r>
            <a:r>
              <a:rPr lang="ko-KR" altLang="en-US" dirty="0" err="1">
                <a:effectLst/>
                <a:latin typeface="Helvetica" pitchFamily="2" charset="0"/>
              </a:rPr>
              <a:t>데이터셋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effectLst/>
                <a:latin typeface="Helvetica" pitchFamily="2" charset="0"/>
              </a:rPr>
              <a:t>증강과정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-US" altLang="ko-KR" dirty="0">
                <a:effectLst/>
                <a:latin typeface="Helvetica" pitchFamily="2" charset="0"/>
              </a:rPr>
              <a:t>: </a:t>
            </a:r>
            <a:r>
              <a:rPr lang="ko-KR" altLang="en-US" dirty="0" err="1">
                <a:effectLst/>
                <a:latin typeface="Helvetica" pitchFamily="2" charset="0"/>
              </a:rPr>
              <a:t>바운딩</a:t>
            </a:r>
            <a:r>
              <a:rPr lang="ko-KR" altLang="en-US" dirty="0">
                <a:effectLst/>
                <a:latin typeface="Helvetica" pitchFamily="2" charset="0"/>
              </a:rPr>
              <a:t> 박스 처리 된 </a:t>
            </a:r>
            <a:r>
              <a:rPr lang="ko-KR" altLang="en-US" dirty="0" err="1">
                <a:effectLst/>
                <a:latin typeface="Helvetica" pitchFamily="2" charset="0"/>
              </a:rPr>
              <a:t>데이터셋을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" altLang="ko-KR" dirty="0">
                <a:effectLst/>
                <a:latin typeface="Helvetica" pitchFamily="2" charset="0"/>
              </a:rPr>
              <a:t>generate </a:t>
            </a:r>
            <a:r>
              <a:rPr lang="ko-KR" altLang="en-US" dirty="0">
                <a:effectLst/>
                <a:latin typeface="Helvetica" pitchFamily="2" charset="0"/>
              </a:rPr>
              <a:t>시킨 후 </a:t>
            </a:r>
            <a:r>
              <a:rPr lang="en" altLang="ko-KR" dirty="0">
                <a:effectLst/>
                <a:latin typeface="Helvetica" pitchFamily="2" charset="0"/>
              </a:rPr>
              <a:t>export, export</a:t>
            </a:r>
            <a:r>
              <a:rPr lang="ko-KR" altLang="en-US" dirty="0">
                <a:latin typeface="Helvetica" pitchFamily="2" charset="0"/>
              </a:rPr>
              <a:t>한 </a:t>
            </a:r>
            <a:r>
              <a:rPr lang="ko-KR" altLang="en-US" dirty="0">
                <a:effectLst/>
                <a:latin typeface="Helvetica" pitchFamily="2" charset="0"/>
              </a:rPr>
              <a:t>사진들을 다시 </a:t>
            </a:r>
            <a:r>
              <a:rPr lang="en" altLang="ko-KR" dirty="0" err="1">
                <a:effectLst/>
                <a:latin typeface="Helvetica" pitchFamily="2" charset="0"/>
              </a:rPr>
              <a:t>Roboflow</a:t>
            </a:r>
            <a:r>
              <a:rPr lang="ko-KR" altLang="en-US" dirty="0">
                <a:effectLst/>
                <a:latin typeface="Helvetica" pitchFamily="2" charset="0"/>
              </a:rPr>
              <a:t>에 넣어서 </a:t>
            </a:r>
            <a:r>
              <a:rPr lang="en" altLang="ko-KR" dirty="0">
                <a:effectLst/>
                <a:latin typeface="Helvetica" pitchFamily="2" charset="0"/>
              </a:rPr>
              <a:t>generate</a:t>
            </a:r>
            <a:r>
              <a:rPr lang="ko-KR" altLang="en-US" dirty="0">
                <a:effectLst/>
                <a:latin typeface="Helvetica" pitchFamily="2" charset="0"/>
              </a:rPr>
              <a:t>하는 과정으로 진행한다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69" name="TextBox 52">
            <a:extLst>
              <a:ext uri="{FF2B5EF4-FFF2-40B4-BE49-F238E27FC236}">
                <a16:creationId xmlns:a16="http://schemas.microsoft.com/office/drawing/2014/main" id="{7E4E8AE4-6753-8A49-BD89-D12682101F0C}"/>
              </a:ext>
            </a:extLst>
          </p:cNvPr>
          <p:cNvSpPr txBox="1"/>
          <p:nvPr/>
        </p:nvSpPr>
        <p:spPr>
          <a:xfrm>
            <a:off x="17667723" y="11094363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4.5 </a:t>
            </a:r>
            <a:r>
              <a:rPr lang="ko-KR" altLang="en-US" dirty="0" err="1">
                <a:effectLst/>
                <a:latin typeface="Helvetica" pitchFamily="2" charset="0"/>
              </a:rPr>
              <a:t>구현과정</a:t>
            </a:r>
            <a:r>
              <a:rPr lang="ko-KR" altLang="en-US" dirty="0">
                <a:effectLst/>
                <a:latin typeface="Helvetica" pitchFamily="2" charset="0"/>
              </a:rPr>
              <a:t> 중 어려웠던 부분</a:t>
            </a:r>
          </a:p>
        </p:txBody>
      </p:sp>
      <p:sp>
        <p:nvSpPr>
          <p:cNvPr id="71" name="TextBox 41">
            <a:extLst>
              <a:ext uri="{FF2B5EF4-FFF2-40B4-BE49-F238E27FC236}">
                <a16:creationId xmlns:a16="http://schemas.microsoft.com/office/drawing/2014/main" id="{C0319A86-7AEB-CD45-893A-AA20AFC6B2BA}"/>
              </a:ext>
            </a:extLst>
          </p:cNvPr>
          <p:cNvSpPr txBox="1"/>
          <p:nvPr/>
        </p:nvSpPr>
        <p:spPr>
          <a:xfrm>
            <a:off x="17681064" y="11589573"/>
            <a:ext cx="7958360" cy="239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[</a:t>
            </a:r>
            <a:r>
              <a:rPr lang="ko-KR" altLang="en-US" dirty="0">
                <a:effectLst/>
                <a:latin typeface="Helvetica" pitchFamily="2" charset="0"/>
              </a:rPr>
              <a:t>인공지능 </a:t>
            </a:r>
            <a:r>
              <a:rPr lang="ko-KR" altLang="en-US" dirty="0" err="1">
                <a:effectLst/>
                <a:latin typeface="Helvetica" pitchFamily="2" charset="0"/>
              </a:rPr>
              <a:t>구현팀</a:t>
            </a:r>
            <a:r>
              <a:rPr lang="en-US" altLang="ko-KR" dirty="0">
                <a:effectLst/>
                <a:latin typeface="Helvetica" pitchFamily="2" charset="0"/>
              </a:rPr>
              <a:t>] - </a:t>
            </a:r>
            <a:r>
              <a:rPr lang="ko-KR" altLang="en-US" dirty="0">
                <a:effectLst/>
                <a:latin typeface="Helvetica" pitchFamily="2" charset="0"/>
              </a:rPr>
              <a:t>오류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번째 </a:t>
            </a:r>
            <a:r>
              <a:rPr lang="en-US" altLang="ko-KR" dirty="0">
                <a:effectLst/>
                <a:latin typeface="Helvetica" pitchFamily="2" charset="0"/>
              </a:rPr>
              <a:t>: </a:t>
            </a:r>
            <a:r>
              <a:rPr lang="en" altLang="ko-KR" dirty="0">
                <a:effectLst/>
                <a:latin typeface="Helvetica" pitchFamily="2" charset="0"/>
              </a:rPr>
              <a:t>cp</a:t>
            </a:r>
            <a:r>
              <a:rPr lang="ko-KR" altLang="en-US" dirty="0">
                <a:effectLst/>
                <a:latin typeface="Helvetica" pitchFamily="2" charset="0"/>
              </a:rPr>
              <a:t>오류</a:t>
            </a:r>
          </a:p>
          <a:p>
            <a:pPr algn="just"/>
            <a:r>
              <a:rPr lang="en" altLang="ko-KR" dirty="0">
                <a:effectLst/>
                <a:latin typeface="Helvetica" pitchFamily="2" charset="0"/>
              </a:rPr>
              <a:t>class data</a:t>
            </a:r>
            <a:r>
              <a:rPr lang="ko-KR" altLang="en-US" dirty="0">
                <a:effectLst/>
                <a:latin typeface="Helvetica" pitchFamily="2" charset="0"/>
              </a:rPr>
              <a:t>와 </a:t>
            </a:r>
            <a:r>
              <a:rPr lang="en" altLang="ko-KR" dirty="0">
                <a:effectLst/>
                <a:latin typeface="Helvetica" pitchFamily="2" charset="0"/>
              </a:rPr>
              <a:t>name </a:t>
            </a:r>
            <a:r>
              <a:rPr lang="ko-KR" altLang="en-US" dirty="0">
                <a:effectLst/>
                <a:latin typeface="Helvetica" pitchFamily="2" charset="0"/>
              </a:rPr>
              <a:t>파일의 유형을 </a:t>
            </a:r>
            <a:r>
              <a:rPr lang="en" altLang="ko-KR" dirty="0">
                <a:effectLst/>
                <a:latin typeface="Helvetica" pitchFamily="2" charset="0"/>
              </a:rPr>
              <a:t>google docs</a:t>
            </a:r>
            <a:r>
              <a:rPr lang="ko-KR" altLang="en-US" dirty="0">
                <a:effectLst/>
                <a:latin typeface="Helvetica" pitchFamily="2" charset="0"/>
              </a:rPr>
              <a:t>에서 </a:t>
            </a:r>
            <a:r>
              <a:rPr lang="en" altLang="ko-KR" dirty="0">
                <a:effectLst/>
                <a:latin typeface="Helvetica" pitchFamily="2" charset="0"/>
              </a:rPr>
              <a:t>Names </a:t>
            </a:r>
            <a:r>
              <a:rPr lang="ko-KR" altLang="en-US" dirty="0">
                <a:effectLst/>
                <a:latin typeface="Helvetica" pitchFamily="2" charset="0"/>
              </a:rPr>
              <a:t>파일과 </a:t>
            </a:r>
            <a:r>
              <a:rPr lang="en" altLang="ko-KR" dirty="0">
                <a:effectLst/>
                <a:latin typeface="Helvetica" pitchFamily="2" charset="0"/>
              </a:rPr>
              <a:t>Data</a:t>
            </a:r>
            <a:r>
              <a:rPr lang="ko-KR" altLang="en-US" dirty="0">
                <a:effectLst/>
                <a:latin typeface="Helvetica" pitchFamily="2" charset="0"/>
              </a:rPr>
              <a:t>파일로 변경하여 해결하였다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이때 </a:t>
            </a:r>
            <a:r>
              <a:rPr lang="en" altLang="ko-KR" dirty="0">
                <a:effectLst/>
                <a:latin typeface="Helvetica" pitchFamily="2" charset="0"/>
              </a:rPr>
              <a:t>Names </a:t>
            </a:r>
            <a:r>
              <a:rPr lang="ko-KR" altLang="en-US" dirty="0">
                <a:effectLst/>
                <a:latin typeface="Helvetica" pitchFamily="2" charset="0"/>
              </a:rPr>
              <a:t>파일과 </a:t>
            </a:r>
            <a:r>
              <a:rPr lang="en" altLang="ko-KR" dirty="0">
                <a:effectLst/>
                <a:latin typeface="Helvetica" pitchFamily="2" charset="0"/>
              </a:rPr>
              <a:t>Data</a:t>
            </a:r>
            <a:r>
              <a:rPr lang="ko-KR" altLang="en-US" dirty="0">
                <a:effectLst/>
                <a:latin typeface="Helvetica" pitchFamily="2" charset="0"/>
              </a:rPr>
              <a:t>파일은 </a:t>
            </a:r>
            <a:r>
              <a:rPr lang="ko-KR" altLang="en-US" dirty="0" err="1">
                <a:effectLst/>
                <a:latin typeface="Helvetica" pitchFamily="2" charset="0"/>
              </a:rPr>
              <a:t>라벨링할때만</a:t>
            </a:r>
            <a:r>
              <a:rPr lang="ko-KR" altLang="en-US" dirty="0">
                <a:effectLst/>
                <a:latin typeface="Helvetica" pitchFamily="2" charset="0"/>
              </a:rPr>
              <a:t> 생성돼서 따로 파일을 만들 수 없기 때문에 </a:t>
            </a:r>
            <a:r>
              <a:rPr lang="en" altLang="ko-KR" dirty="0" err="1">
                <a:effectLst/>
                <a:latin typeface="Helvetica" pitchFamily="2" charset="0"/>
              </a:rPr>
              <a:t>github</a:t>
            </a:r>
            <a:r>
              <a:rPr lang="ko-KR" altLang="en-US" dirty="0">
                <a:effectLst/>
                <a:latin typeface="Helvetica" pitchFamily="2" charset="0"/>
              </a:rPr>
              <a:t>에서 다운받은 파일을 메모장에서 열어 수정해 사용했다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AFA87C9-5FA4-7B43-9524-0A9BAE339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81064" y="14079328"/>
            <a:ext cx="7920778" cy="4400432"/>
          </a:xfrm>
          <a:prstGeom prst="rect">
            <a:avLst/>
          </a:prstGeom>
        </p:spPr>
      </p:pic>
      <p:sp>
        <p:nvSpPr>
          <p:cNvPr id="72" name="TextBox 41">
            <a:extLst>
              <a:ext uri="{FF2B5EF4-FFF2-40B4-BE49-F238E27FC236}">
                <a16:creationId xmlns:a16="http://schemas.microsoft.com/office/drawing/2014/main" id="{AADBEFC1-3767-B24F-BF7A-CC9F2C03C0AA}"/>
              </a:ext>
            </a:extLst>
          </p:cNvPr>
          <p:cNvSpPr txBox="1"/>
          <p:nvPr/>
        </p:nvSpPr>
        <p:spPr>
          <a:xfrm>
            <a:off x="25972127" y="3061559"/>
            <a:ext cx="6353952" cy="1229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2</a:t>
            </a:r>
            <a:r>
              <a:rPr lang="ko-KR" altLang="en-US" dirty="0">
                <a:effectLst/>
                <a:latin typeface="Helvetica" pitchFamily="2" charset="0"/>
              </a:rPr>
              <a:t>번째</a:t>
            </a:r>
            <a:r>
              <a:rPr lang="en-US" altLang="ko-KR" dirty="0">
                <a:effectLst/>
                <a:latin typeface="Helvetica" pitchFamily="2" charset="0"/>
              </a:rPr>
              <a:t>: </a:t>
            </a:r>
            <a:r>
              <a:rPr lang="en" altLang="ko-KR" dirty="0" err="1">
                <a:effectLst/>
                <a:latin typeface="Helvetica" pitchFamily="2" charset="0"/>
              </a:rPr>
              <a:t>cuda</a:t>
            </a:r>
            <a:r>
              <a:rPr lang="ko-KR" altLang="en-US" dirty="0">
                <a:effectLst/>
                <a:latin typeface="Helvetica" pitchFamily="2" charset="0"/>
              </a:rPr>
              <a:t>오류</a:t>
            </a:r>
          </a:p>
          <a:p>
            <a:pPr algn="just"/>
            <a:r>
              <a:rPr lang="en" altLang="ko-KR" dirty="0">
                <a:effectLst/>
                <a:latin typeface="Helvetica" pitchFamily="2" charset="0"/>
              </a:rPr>
              <a:t>yolov4-custom-cfg</a:t>
            </a:r>
            <a:r>
              <a:rPr lang="ko-KR" altLang="en-US" dirty="0">
                <a:effectLst/>
                <a:latin typeface="Helvetica" pitchFamily="2" charset="0"/>
              </a:rPr>
              <a:t>파일에 있는 </a:t>
            </a:r>
            <a:r>
              <a:rPr lang="en" altLang="ko-KR" dirty="0">
                <a:effectLst/>
                <a:latin typeface="Helvetica" pitchFamily="2" charset="0"/>
              </a:rPr>
              <a:t>subdivision </a:t>
            </a:r>
            <a:r>
              <a:rPr lang="ko-KR" altLang="en-US" dirty="0" err="1">
                <a:effectLst/>
                <a:latin typeface="Helvetica" pitchFamily="2" charset="0"/>
              </a:rPr>
              <a:t>파라미터를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-US" altLang="ko-KR" dirty="0">
                <a:effectLst/>
                <a:latin typeface="Helvetica" pitchFamily="2" charset="0"/>
              </a:rPr>
              <a:t>64</a:t>
            </a:r>
            <a:r>
              <a:rPr lang="ko-KR" altLang="en-US" dirty="0">
                <a:effectLst/>
                <a:latin typeface="Helvetica" pitchFamily="2" charset="0"/>
              </a:rPr>
              <a:t>로 변경하여 해결하였다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73" name="TextBox 41">
            <a:extLst>
              <a:ext uri="{FF2B5EF4-FFF2-40B4-BE49-F238E27FC236}">
                <a16:creationId xmlns:a16="http://schemas.microsoft.com/office/drawing/2014/main" id="{FBCAF110-860D-3B43-9AF3-1157EC89339C}"/>
              </a:ext>
            </a:extLst>
          </p:cNvPr>
          <p:cNvSpPr txBox="1"/>
          <p:nvPr/>
        </p:nvSpPr>
        <p:spPr>
          <a:xfrm>
            <a:off x="26007805" y="8117565"/>
            <a:ext cx="6179627" cy="161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altLang="ko-KR" dirty="0">
                <a:effectLst/>
                <a:latin typeface="Helvetica" pitchFamily="2" charset="0"/>
              </a:rPr>
              <a:t>3</a:t>
            </a:r>
            <a:r>
              <a:rPr lang="ko-KR" altLang="en-US" dirty="0">
                <a:effectLst/>
                <a:latin typeface="Helvetica" pitchFamily="2" charset="0"/>
              </a:rPr>
              <a:t>번째</a:t>
            </a:r>
            <a:r>
              <a:rPr lang="en-US" altLang="ko-KR" dirty="0">
                <a:effectLst/>
                <a:latin typeface="Helvetica" pitchFamily="2" charset="0"/>
              </a:rPr>
              <a:t>: </a:t>
            </a:r>
            <a:r>
              <a:rPr lang="en" altLang="ko-KR" dirty="0">
                <a:effectLst/>
                <a:latin typeface="Helvetica" pitchFamily="2" charset="0"/>
              </a:rPr>
              <a:t>filter </a:t>
            </a:r>
            <a:r>
              <a:rPr lang="ko-KR" altLang="en-US" dirty="0">
                <a:effectLst/>
                <a:latin typeface="Helvetica" pitchFamily="2" charset="0"/>
              </a:rPr>
              <a:t>개수 오류 </a:t>
            </a:r>
          </a:p>
          <a:p>
            <a:pPr algn="just"/>
            <a:r>
              <a:rPr lang="en" altLang="ko-KR" dirty="0">
                <a:effectLst/>
                <a:latin typeface="Helvetica" pitchFamily="2" charset="0"/>
              </a:rPr>
              <a:t>yolov4-custom-cfg</a:t>
            </a:r>
            <a:r>
              <a:rPr lang="ko-KR" altLang="en-US" dirty="0">
                <a:effectLst/>
                <a:latin typeface="Helvetica" pitchFamily="2" charset="0"/>
              </a:rPr>
              <a:t>에 있는 파라미터에서 </a:t>
            </a:r>
            <a:r>
              <a:rPr lang="en" altLang="ko-KR" dirty="0" err="1">
                <a:effectLst/>
                <a:latin typeface="Helvetica" pitchFamily="2" charset="0"/>
              </a:rPr>
              <a:t>cnn</a:t>
            </a:r>
            <a:r>
              <a:rPr lang="en" altLang="ko-KR" dirty="0"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effectLst/>
                <a:latin typeface="Helvetica" pitchFamily="2" charset="0"/>
              </a:rPr>
              <a:t>합성곱층의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" altLang="ko-KR" dirty="0">
                <a:effectLst/>
                <a:latin typeface="Helvetica" pitchFamily="2" charset="0"/>
              </a:rPr>
              <a:t>filters</a:t>
            </a:r>
            <a:r>
              <a:rPr lang="ko-KR" altLang="en-US" dirty="0">
                <a:effectLst/>
                <a:latin typeface="Helvetica" pitchFamily="2" charset="0"/>
              </a:rPr>
              <a:t>의 개수를 </a:t>
            </a:r>
            <a:r>
              <a:rPr lang="en" altLang="ko-KR" dirty="0">
                <a:effectLst/>
                <a:latin typeface="Helvetica" pitchFamily="2" charset="0"/>
              </a:rPr>
              <a:t>class </a:t>
            </a:r>
            <a:r>
              <a:rPr lang="ko-KR" altLang="en-US" dirty="0">
                <a:effectLst/>
                <a:latin typeface="Helvetica" pitchFamily="2" charset="0"/>
              </a:rPr>
              <a:t>개수에 일치되도록 설정하여 해결하였다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DC94A0-74B6-ED44-A9C5-2D95C20B37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53416" y="4385115"/>
            <a:ext cx="6179627" cy="34331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86D653-2250-2A44-B4DA-6BC2F89561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07805" y="9887713"/>
            <a:ext cx="5951336" cy="2645038"/>
          </a:xfrm>
          <a:prstGeom prst="rect">
            <a:avLst/>
          </a:prstGeom>
        </p:spPr>
      </p:pic>
      <p:sp>
        <p:nvSpPr>
          <p:cNvPr id="74" name="TextBox 41">
            <a:extLst>
              <a:ext uri="{FF2B5EF4-FFF2-40B4-BE49-F238E27FC236}">
                <a16:creationId xmlns:a16="http://schemas.microsoft.com/office/drawing/2014/main" id="{BD17F9C9-D3C7-5042-AD7F-1FDF5696836D}"/>
              </a:ext>
            </a:extLst>
          </p:cNvPr>
          <p:cNvSpPr txBox="1"/>
          <p:nvPr/>
        </p:nvSpPr>
        <p:spPr>
          <a:xfrm>
            <a:off x="9321953" y="3277930"/>
            <a:ext cx="8016748" cy="239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원하는 요리를 당장 만들 수 없다는 것도 있겠지만 식자재가 남았을 때 보관 혹은 폐기에 대한 문제도 발생할 수 있다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따라서 본 프로젝트에서는 사용자가 현재 보유하고 있는 식자재 혹은 남은 식자재를 이미지 인식 인공지능을 통하여 파악한 후 레시피를 추천하는 </a:t>
            </a:r>
            <a:r>
              <a:rPr lang="en-US" altLang="ko-KR" dirty="0">
                <a:effectLst/>
                <a:latin typeface="Helvetica" pitchFamily="2" charset="0"/>
              </a:rPr>
              <a:t>1</a:t>
            </a:r>
            <a:r>
              <a:rPr lang="ko-KR" altLang="en-US" dirty="0">
                <a:effectLst/>
                <a:latin typeface="Helvetica" pitchFamily="2" charset="0"/>
              </a:rPr>
              <a:t>인 가구 및 자취생 특화 레시피 검색 프로그램을 제작하고자 한다</a:t>
            </a:r>
            <a:r>
              <a:rPr lang="en-US" altLang="ko-KR" dirty="0">
                <a:effectLst/>
                <a:latin typeface="Helvetica" pitchFamily="2" charset="0"/>
              </a:rPr>
              <a:t>. </a:t>
            </a: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389026B1-60DF-C742-BA72-0A6B89730116}"/>
              </a:ext>
            </a:extLst>
          </p:cNvPr>
          <p:cNvSpPr txBox="1"/>
          <p:nvPr/>
        </p:nvSpPr>
        <p:spPr>
          <a:xfrm>
            <a:off x="1016726" y="19376294"/>
            <a:ext cx="7996887" cy="239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자취생 </a:t>
            </a:r>
            <a:r>
              <a:rPr lang="ko-KR" altLang="en-US" dirty="0" err="1">
                <a:effectLst/>
                <a:latin typeface="Helvetica" pitchFamily="2" charset="0"/>
              </a:rPr>
              <a:t>요리정보에</a:t>
            </a:r>
            <a:r>
              <a:rPr lang="ko-KR" altLang="en-US" dirty="0">
                <a:effectLst/>
                <a:latin typeface="Helvetica" pitchFamily="2" charset="0"/>
              </a:rPr>
              <a:t> 대한 소비가 증가함에 따라 이에 대응하는 수요를 충족시키기 위한 요리 추천 </a:t>
            </a:r>
            <a:r>
              <a:rPr lang="ko-KR" altLang="en-US" dirty="0" err="1">
                <a:effectLst/>
                <a:latin typeface="Helvetica" pitchFamily="2" charset="0"/>
              </a:rPr>
              <a:t>어플</a:t>
            </a:r>
            <a:r>
              <a:rPr lang="ko-KR" altLang="en-US" dirty="0">
                <a:effectLst/>
                <a:latin typeface="Helvetica" pitchFamily="2" charset="0"/>
              </a:rPr>
              <a:t> 및 자취생 요리와 관련된 영상 콘텐츠가 발전하고 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그러나 기존 요리 추천과 자취생 요리 콘텐츠는 이용자가 요리에 대응하는 재료를 구비해야 요리가 가능하다는 문제점이 있었다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이는 이용자의 상황에 대한 고려가 이루어지지 못한 것이다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이로 인하여 발생하는 문제는 이용자가</a:t>
            </a:r>
            <a:endParaRPr lang="en-US" altLang="ko-KR" dirty="0">
              <a:effectLst/>
              <a:latin typeface="Helvetica" pitchFamily="2" charset="0"/>
            </a:endParaRPr>
          </a:p>
        </p:txBody>
      </p:sp>
      <p:sp>
        <p:nvSpPr>
          <p:cNvPr id="76" name="TextBox 51">
            <a:extLst>
              <a:ext uri="{FF2B5EF4-FFF2-40B4-BE49-F238E27FC236}">
                <a16:creationId xmlns:a16="http://schemas.microsoft.com/office/drawing/2014/main" id="{8EDFF86E-1A70-FE44-8E20-20CDC9D065F7}"/>
              </a:ext>
            </a:extLst>
          </p:cNvPr>
          <p:cNvSpPr txBox="1"/>
          <p:nvPr/>
        </p:nvSpPr>
        <p:spPr>
          <a:xfrm>
            <a:off x="26034425" y="12425024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dirty="0"/>
              <a:t>5.</a:t>
            </a:r>
            <a:r>
              <a:rPr lang="ko-KR" altLang="en-US" dirty="0"/>
              <a:t> 결론</a:t>
            </a:r>
            <a:endParaRPr dirty="0"/>
          </a:p>
        </p:txBody>
      </p:sp>
      <p:sp>
        <p:nvSpPr>
          <p:cNvPr id="77" name="TextBox 41">
            <a:extLst>
              <a:ext uri="{FF2B5EF4-FFF2-40B4-BE49-F238E27FC236}">
                <a16:creationId xmlns:a16="http://schemas.microsoft.com/office/drawing/2014/main" id="{8A3FD2C3-DD82-884F-9A81-4F83876F2EA0}"/>
              </a:ext>
            </a:extLst>
          </p:cNvPr>
          <p:cNvSpPr txBox="1"/>
          <p:nvPr/>
        </p:nvSpPr>
        <p:spPr>
          <a:xfrm>
            <a:off x="26804971" y="12262144"/>
            <a:ext cx="5621304" cy="457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endParaRPr lang="en-US" altLang="ko-KR" dirty="0">
              <a:effectLst/>
              <a:latin typeface="Helvetica" pitchFamily="2" charset="0"/>
            </a:endParaRPr>
          </a:p>
        </p:txBody>
      </p:sp>
      <p:sp>
        <p:nvSpPr>
          <p:cNvPr id="79" name="TextBox 41">
            <a:extLst>
              <a:ext uri="{FF2B5EF4-FFF2-40B4-BE49-F238E27FC236}">
                <a16:creationId xmlns:a16="http://schemas.microsoft.com/office/drawing/2014/main" id="{34C40CED-997D-F741-BA70-C3E42FED261F}"/>
              </a:ext>
            </a:extLst>
          </p:cNvPr>
          <p:cNvSpPr txBox="1"/>
          <p:nvPr/>
        </p:nvSpPr>
        <p:spPr>
          <a:xfrm>
            <a:off x="26034425" y="12971419"/>
            <a:ext cx="6098618" cy="3556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본 프로젝트에서는 이미지 인식 인공지능을 활용해 이용자가 보유하고 있는 재료기반으로 요리를 추천해주고 부족한 요리를 추천해주는 프로그램을 구성하였다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-US" altLang="ko-KR" dirty="0">
                <a:effectLst/>
                <a:latin typeface="Helvetica" pitchFamily="2" charset="0"/>
              </a:rPr>
              <a:t> </a:t>
            </a:r>
            <a:r>
              <a:rPr lang="ko-KR" altLang="en-US" dirty="0">
                <a:effectLst/>
                <a:latin typeface="Helvetica" pitchFamily="2" charset="0"/>
              </a:rPr>
              <a:t>이를 통해 자취생을 포함하는 이용자들의 요리 레시피 탐색에 대한 요구 충족과 레시피 추천 서비스를 제공할 수 있을 것으로 보인다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그리고 레시피 탐색의 새로운 서비스로 </a:t>
            </a:r>
            <a:r>
              <a:rPr lang="ko-KR" altLang="en-US" dirty="0" err="1">
                <a:effectLst/>
                <a:latin typeface="Helvetica" pitchFamily="2" charset="0"/>
              </a:rPr>
              <a:t>사업화도</a:t>
            </a:r>
            <a:r>
              <a:rPr lang="ko-KR" altLang="en-US" dirty="0">
                <a:effectLst/>
                <a:latin typeface="Helvetica" pitchFamily="2" charset="0"/>
              </a:rPr>
              <a:t> 충분히 가능할 것으로 예상된다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80" name="TextBox 41">
            <a:extLst>
              <a:ext uri="{FF2B5EF4-FFF2-40B4-BE49-F238E27FC236}">
                <a16:creationId xmlns:a16="http://schemas.microsoft.com/office/drawing/2014/main" id="{4CFCD492-1AB2-3E43-A51B-28E9BAF6F07A}"/>
              </a:ext>
            </a:extLst>
          </p:cNvPr>
          <p:cNvSpPr txBox="1"/>
          <p:nvPr/>
        </p:nvSpPr>
        <p:spPr>
          <a:xfrm>
            <a:off x="9297813" y="19251686"/>
            <a:ext cx="9130938" cy="454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ko-KR" altLang="en-US" dirty="0">
                <a:effectLst/>
                <a:latin typeface="Helvetica" pitchFamily="2" charset="0"/>
              </a:rPr>
              <a:t> </a:t>
            </a:r>
            <a:r>
              <a:rPr lang="en-US" altLang="ko-KR" b="1" dirty="0">
                <a:effectLst/>
                <a:latin typeface="Helvetica" pitchFamily="2" charset="0"/>
              </a:rPr>
              <a:t>[2</a:t>
            </a:r>
            <a:r>
              <a:rPr lang="ko-KR" altLang="en-US" b="1" dirty="0">
                <a:effectLst/>
                <a:latin typeface="Helvetica" pitchFamily="2" charset="0"/>
              </a:rPr>
              <a:t>단계</a:t>
            </a:r>
            <a:r>
              <a:rPr lang="en-US" altLang="ko-KR" b="1" dirty="0">
                <a:effectLst/>
                <a:latin typeface="Helvetica" pitchFamily="2" charset="0"/>
              </a:rPr>
              <a:t>] </a:t>
            </a:r>
            <a:r>
              <a:rPr lang="en" altLang="ko-KR" b="1" dirty="0" err="1">
                <a:effectLst/>
                <a:latin typeface="Helvetica" pitchFamily="2" charset="0"/>
              </a:rPr>
              <a:t>Colab</a:t>
            </a:r>
            <a:r>
              <a:rPr lang="ko-KR" altLang="en-US" b="1" dirty="0">
                <a:effectLst/>
                <a:latin typeface="Helvetica" pitchFamily="2" charset="0"/>
              </a:rPr>
              <a:t>을 통한 프로그램 구현</a:t>
            </a:r>
            <a:endParaRPr lang="ko-KR" altLang="en-US" dirty="0">
              <a:effectLst/>
              <a:latin typeface="Helvetica" pitchFamily="2" charset="0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0D4C1A1-F025-B244-A3D1-1FA9575E4D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812" y="19876385"/>
            <a:ext cx="7618587" cy="20415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200" b="0" i="0" u="none" strike="noStrike" cap="none" spc="0" normalizeH="0" baseline="0"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1270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200" b="0" i="0" u="none" strike="noStrike" cap="none" spc="0" normalizeH="0" baseline="0"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200" b="0" i="0" u="none" strike="noStrike" cap="none" spc="0" normalizeH="0" baseline="0"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1270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200" b="0" i="0" u="none" strike="noStrike" cap="none" spc="0" normalizeH="0" baseline="0"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802</ep:Words>
  <ep:PresentationFormat>사용자 지정</ep:PresentationFormat>
  <ep:Paragraphs>57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SAMSUNG</cp:lastModifiedBy>
  <dcterms:modified xsi:type="dcterms:W3CDTF">2025-03-01T08:35:31.476</dcterms:modified>
  <cp:revision>16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