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type="screen16x9" cy="5143500" cx="9144000"/>
  <p:notesSz cx="6858000" cy="9144000"/>
  <p:custShowLst>
    <p:custShow id="0" name="Custom Show 1">
      <p:sldLst>
        <p:sld r:id="rId3"/>
        <p:sld r:id="rId5"/>
        <p:sld r:id="rId6"/>
        <p:sld r:id="rId7"/>
        <p:sld r:id="rId18"/>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163"/>
    <a:srgbClr val="213264"/>
    <a:srgbClr val="841910"/>
    <a:srgbClr val="DFDDFB"/>
    <a:srgbClr val="213164"/>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3145" autoAdjust="0"/>
  </p:normalViewPr>
  <p:slideViewPr>
    <p:cSldViewPr snapToGrid="0">
      <p:cViewPr varScale="1">
        <p:scale>
          <a:sx n="70" d="100"/>
          <a:sy n="70" d="100"/>
        </p:scale>
        <p:origin x="1108" y="3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 name="Shape 2"/>
        <p:cNvGrpSpPr/>
        <p:nvPr/>
      </p:nvGrpSpPr>
      <p:grpSpPr>
        <a:xfrm>
          <a:off x="0" y="0"/>
          <a:ext cx="0" cy="0"/>
          <a:chOff x="0" y="0"/>
          <a:chExt cx="0" cy="0"/>
        </a:xfrm>
      </p:grpSpPr>
      <p:sp>
        <p:nvSpPr>
          <p:cNvPr id="1048670"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1"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Slide Image Placeholder 1"/>
          <p:cNvSpPr>
            <a:spLocks noChangeAspect="1" noRot="1" noGrp="1"/>
          </p:cNvSpPr>
          <p:nvPr>
            <p:ph type="sldImg"/>
          </p:nvPr>
        </p:nvSpPr>
        <p:spPr>
          <a:xfrm>
            <a:off x="533400" y="763588"/>
            <a:ext cx="6704013" cy="3771900"/>
          </a:xfrm>
        </p:spPr>
      </p:sp>
      <p:sp>
        <p:nvSpPr>
          <p:cNvPr id="1048596" name="Notes Placeholder 2"/>
          <p:cNvSpPr>
            <a:spLocks noGrp="1"/>
          </p:cNvSpPr>
          <p:nvPr>
            <p:ph type="body" idx="1"/>
          </p:nvPr>
        </p:nvSpPr>
        <p:spPr/>
        <p:txBody>
          <a:bodyPr/>
          <a:p>
            <a:pPr indent="0" marL="158750">
              <a:buNone/>
            </a:pPr>
            <a:endParaRPr b="1" dirty="0" lang="en-US"/>
          </a:p>
        </p:txBody>
      </p:sp>
      <p:sp>
        <p:nvSpPr>
          <p:cNvPr id="1048597"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57"/>
        <p:cNvGrpSpPr/>
        <p:nvPr/>
      </p:nvGrpSpPr>
      <p:grpSpPr>
        <a:xfrm>
          <a:off x="0" y="0"/>
          <a:ext cx="0" cy="0"/>
          <a:chOff x="0" y="0"/>
          <a:chExt cx="0" cy="0"/>
        </a:xfrm>
      </p:grpSpPr>
      <p:sp>
        <p:nvSpPr>
          <p:cNvPr id="104860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57"/>
        <p:cNvGrpSpPr/>
        <p:nvPr/>
      </p:nvGrpSpPr>
      <p:grpSpPr>
        <a:xfrm>
          <a:off x="0" y="0"/>
          <a:ext cx="0" cy="0"/>
          <a:chOff x="0" y="0"/>
          <a:chExt cx="0" cy="0"/>
        </a:xfrm>
      </p:grpSpPr>
      <p:sp>
        <p:nvSpPr>
          <p:cNvPr id="104865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2" name="Shape 13"/>
        <p:cNvGrpSpPr/>
        <p:nvPr/>
      </p:nvGrpSpPr>
      <p:grpSpPr>
        <a:xfrm>
          <a:off x="0" y="0"/>
          <a:ext cx="0" cy="0"/>
          <a:chOff x="0" y="0"/>
          <a:chExt cx="0" cy="0"/>
        </a:xfrm>
      </p:grpSpPr>
      <p:sp>
        <p:nvSpPr>
          <p:cNvPr id="1048598"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64" name="Shape 20"/>
        <p:cNvGrpSpPr/>
        <p:nvPr/>
      </p:nvGrpSpPr>
      <p:grpSpPr>
        <a:xfrm>
          <a:off x="0" y="0"/>
          <a:ext cx="0" cy="0"/>
          <a:chOff x="0" y="0"/>
          <a:chExt cx="0" cy="0"/>
        </a:xfrm>
      </p:grpSpPr>
      <p:sp>
        <p:nvSpPr>
          <p:cNvPr id="1048655"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56"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7"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8"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5" name="Shape 28"/>
        <p:cNvGrpSpPr/>
        <p:nvPr/>
      </p:nvGrpSpPr>
      <p:grpSpPr>
        <a:xfrm>
          <a:off x="0" y="0"/>
          <a:ext cx="0" cy="0"/>
          <a:chOff x="0" y="0"/>
          <a:chExt cx="0" cy="0"/>
        </a:xfrm>
      </p:grpSpPr>
      <p:sp>
        <p:nvSpPr>
          <p:cNvPr id="1048659"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60"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61"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6" name="Shape 32"/>
        <p:cNvGrpSpPr/>
        <p:nvPr/>
      </p:nvGrpSpPr>
      <p:grpSpPr>
        <a:xfrm>
          <a:off x="0" y="0"/>
          <a:ext cx="0" cy="0"/>
          <a:chOff x="0" y="0"/>
          <a:chExt cx="0" cy="0"/>
        </a:xfrm>
      </p:grpSpPr>
      <p:sp>
        <p:nvSpPr>
          <p:cNvPr id="1048662"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63"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7" name="Shape 35"/>
        <p:cNvGrpSpPr/>
        <p:nvPr/>
      </p:nvGrpSpPr>
      <p:grpSpPr>
        <a:xfrm>
          <a:off x="0" y="0"/>
          <a:ext cx="0" cy="0"/>
          <a:chOff x="0" y="0"/>
          <a:chExt cx="0" cy="0"/>
        </a:xfrm>
      </p:grpSpPr>
      <p:sp>
        <p:nvSpPr>
          <p:cNvPr id="1048664"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5"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6"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7"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68"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3" name="Shape 41"/>
        <p:cNvGrpSpPr/>
        <p:nvPr/>
      </p:nvGrpSpPr>
      <p:grpSpPr>
        <a:xfrm>
          <a:off x="0" y="0"/>
          <a:ext cx="0" cy="0"/>
          <a:chOff x="0" y="0"/>
          <a:chExt cx="0" cy="0"/>
        </a:xfrm>
      </p:grpSpPr>
      <p:sp>
        <p:nvSpPr>
          <p:cNvPr id="1048653"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54"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68" name="Shape 48"/>
        <p:cNvGrpSpPr/>
        <p:nvPr/>
      </p:nvGrpSpPr>
      <p:grpSpPr>
        <a:xfrm>
          <a:off x="0" y="0"/>
          <a:ext cx="0" cy="0"/>
          <a:chOff x="0" y="0"/>
          <a:chExt cx="0" cy="0"/>
        </a:xfrm>
      </p:grpSpPr>
      <p:sp>
        <p:nvSpPr>
          <p:cNvPr id="1048669"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27"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4/11/2024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image" Target="../media/image1.png"/><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8"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9">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8.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15.jpeg"/><Relationship Id="rId7" Type="http://schemas.openxmlformats.org/officeDocument/2006/relationships/image" Target="../media/image16.jpe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8" name="Rectangle 22"/>
          <p:cNvSpPr/>
          <p:nvPr/>
        </p:nvSpPr>
        <p:spPr>
          <a:xfrm>
            <a:off x="1079403" y="1211666"/>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1"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2" name="TextBox 13"/>
          <p:cNvSpPr txBox="1"/>
          <p:nvPr/>
        </p:nvSpPr>
        <p:spPr>
          <a:xfrm>
            <a:off x="1017975" y="3703566"/>
            <a:ext cx="2763862" cy="456535"/>
          </a:xfrm>
          <a:prstGeom prst="rect"/>
          <a:noFill/>
        </p:spPr>
        <p:txBody>
          <a:bodyPr wrap="square">
            <a:spAutoFit/>
          </a:bodyPr>
          <a:p>
            <a:pPr lvl="0" marR="0" rtl="0">
              <a:lnSpc>
                <a:spcPct val="100000"/>
              </a:lnSpc>
              <a:spcBef>
                <a:spcPts val="0"/>
              </a:spcBef>
              <a:spcAft>
                <a:spcPts val="200"/>
              </a:spcAft>
              <a:buClr>
                <a:schemeClr val="bg1"/>
              </a:buClr>
            </a:pPr>
            <a:r>
              <a:rPr b="1" cap="none" dirty="0" sz="1100" i="0" lang="en-US" strike="noStrike" u="none">
                <a:solidFill>
                  <a:schemeClr val="tx1"/>
                </a:solidFill>
                <a:latin typeface="Arial"/>
                <a:ea typeface="Arial"/>
                <a:cs typeface="Arial"/>
                <a:sym typeface="Arial"/>
              </a:rPr>
              <a:t>Student Name :      </a:t>
            </a:r>
            <a:r>
              <a:rPr b="1" cap="none" dirty="0" sz="1100" i="0" lang="en-US" strike="noStrike" u="none">
                <a:solidFill>
                  <a:schemeClr val="tx1"/>
                </a:solidFill>
                <a:latin typeface="Arial"/>
                <a:ea typeface="Arial"/>
                <a:cs typeface="Arial"/>
                <a:sym typeface="Arial"/>
              </a:rPr>
              <a:t>M</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h</a:t>
            </a:r>
            <a:r>
              <a:rPr b="1" cap="none" dirty="0" sz="1100" i="0" lang="en-US" strike="noStrike" u="none">
                <a:solidFill>
                  <a:schemeClr val="tx1"/>
                </a:solidFill>
                <a:latin typeface="Arial"/>
                <a:ea typeface="Arial"/>
                <a:cs typeface="Arial"/>
                <a:sym typeface="Arial"/>
              </a:rPr>
              <a:t>e</a:t>
            </a:r>
            <a:r>
              <a:rPr b="1" cap="none" dirty="0" sz="1100" i="0" lang="en-US" strike="noStrike" u="none">
                <a:solidFill>
                  <a:schemeClr val="tx1"/>
                </a:solidFill>
                <a:latin typeface="Arial"/>
                <a:ea typeface="Arial"/>
                <a:cs typeface="Arial"/>
                <a:sym typeface="Arial"/>
              </a:rPr>
              <a:t>n</a:t>
            </a:r>
            <a:r>
              <a:rPr b="1" cap="none" dirty="0" sz="1100" i="0" lang="en-US" strike="noStrike" u="none">
                <a:solidFill>
                  <a:schemeClr val="tx1"/>
                </a:solidFill>
                <a:latin typeface="Arial"/>
                <a:ea typeface="Arial"/>
                <a:cs typeface="Arial"/>
                <a:sym typeface="Arial"/>
              </a:rPr>
              <a:t>d</a:t>
            </a:r>
            <a:r>
              <a:rPr b="1" cap="none" dirty="0" sz="1100" i="0" lang="en-US" strike="noStrike" u="none">
                <a:solidFill>
                  <a:schemeClr val="tx1"/>
                </a:solidFill>
                <a:latin typeface="Arial"/>
                <a:ea typeface="Arial"/>
                <a:cs typeface="Arial"/>
                <a:sym typeface="Arial"/>
              </a:rPr>
              <a:t>r</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n</a:t>
            </a:r>
            <a:r>
              <a:rPr b="1" cap="none" dirty="0" sz="1100" i="0" lang="en-US" strike="noStrike" u="none">
                <a:solidFill>
                  <a:schemeClr val="tx1"/>
                </a:solidFill>
                <a:latin typeface="Arial"/>
                <a:ea typeface="Arial"/>
                <a:cs typeface="Arial"/>
                <a:sym typeface="Arial"/>
              </a:rPr>
              <a:t>.</a:t>
            </a:r>
            <a:r>
              <a:rPr b="1" cap="none" dirty="0" sz="1100" i="0" lang="en-US" strike="noStrike" u="none">
                <a:solidFill>
                  <a:schemeClr val="tx1"/>
                </a:solidFill>
                <a:latin typeface="Arial"/>
                <a:ea typeface="Arial"/>
                <a:cs typeface="Arial"/>
                <a:sym typeface="Arial"/>
              </a:rPr>
              <a:t>B</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1" cap="none" dirty="0" sz="1100" i="0" lang="en-US" strike="noStrike" u="none">
                <a:solidFill>
                  <a:schemeClr val="tx1"/>
                </a:solidFill>
                <a:latin typeface="Arial"/>
                <a:ea typeface="Arial"/>
                <a:cs typeface="Arial"/>
                <a:sym typeface="Arial"/>
              </a:rPr>
              <a:t>Student ID       :      </a:t>
            </a:r>
            <a:r>
              <a:rPr b="0" cap="none" dirty="0" sz="1100" i="0" lang="en-US" strike="noStrike" u="none">
                <a:solidFill>
                  <a:schemeClr val="tx1"/>
                </a:solidFill>
                <a:latin typeface="Arial"/>
                <a:ea typeface="Arial"/>
                <a:cs typeface="Arial"/>
                <a:sym typeface="Arial"/>
              </a:rPr>
              <a:t>au8206211040</a:t>
            </a:r>
            <a:r>
              <a:rPr b="0" cap="none" dirty="0" sz="1100" i="0" lang="en-US" strike="noStrike" u="none">
                <a:solidFill>
                  <a:schemeClr val="tx1"/>
                </a:solidFill>
                <a:latin typeface="Arial"/>
                <a:ea typeface="Arial"/>
                <a:cs typeface="Arial"/>
                <a:sym typeface="Arial"/>
              </a:rPr>
              <a:t>3</a:t>
            </a:r>
            <a:r>
              <a:rPr b="0" cap="none" dirty="0" sz="1100" i="0" lang="en-US" strike="noStrike" u="none">
                <a:solidFill>
                  <a:schemeClr val="tx1"/>
                </a:solidFill>
                <a:latin typeface="Arial"/>
                <a:ea typeface="Arial"/>
                <a:cs typeface="Arial"/>
                <a:sym typeface="Arial"/>
              </a:rPr>
              <a:t>7</a:t>
            </a:r>
            <a:endParaRPr altLang="en-US" lang="zh-CN"/>
          </a:p>
        </p:txBody>
      </p:sp>
      <p:sp>
        <p:nvSpPr>
          <p:cNvPr id="1048593"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r>
              <a:rPr b="0" cap="none" dirty="0" sz="1200" i="0" lang="en-US" strike="noStrike" u="none">
                <a:solidFill>
                  <a:schemeClr val="tx1"/>
                </a:solidFill>
                <a:latin typeface="Arial"/>
                <a:ea typeface="Arial"/>
                <a:cs typeface="Arial"/>
                <a:sym typeface="Arial"/>
              </a:rPr>
              <a:t>:</a:t>
            </a:r>
            <a:endParaRPr altLang="en-US" lang="zh-CN"/>
          </a:p>
        </p:txBody>
      </p:sp>
      <p:sp>
        <p:nvSpPr>
          <p:cNvPr id="1048594" name="TextBox 23"/>
          <p:cNvSpPr txBox="1"/>
          <p:nvPr/>
        </p:nvSpPr>
        <p:spPr>
          <a:xfrm>
            <a:off x="5596477" y="3956068"/>
            <a:ext cx="2095554" cy="26161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Arasu Engineering College</a:t>
            </a:r>
          </a:p>
        </p:txBody>
      </p:sp>
      <p:pic>
        <p:nvPicPr>
          <p:cNvPr id="2097153" name="Picture 2"/>
          <p:cNvPicPr>
            <a:picLocks noChangeAspect="1" noChangeArrowheads="1"/>
          </p:cNvPicPr>
          <p:nvPr/>
        </p:nvPicPr>
        <p:blipFill>
          <a:blip xmlns:r="http://schemas.openxmlformats.org/officeDocument/2006/relationships" r:embed="rId1"/>
          <a:stretch>
            <a:fillRect/>
          </a:stretch>
        </p:blipFill>
        <p:spPr bwMode="auto">
          <a:xfrm>
            <a:off x="1834750" y="1249149"/>
            <a:ext cx="1146742" cy="666202"/>
          </a:xfrm>
          <a:prstGeom prst="rect"/>
        </p:spPr>
      </p:pic>
      <p:pic>
        <p:nvPicPr>
          <p:cNvPr id="2097154" name="Picture 5" descr="A logo with people and map  Description automatically generated"/>
          <p:cNvPicPr>
            <a:picLocks noChangeAspect="1" noChangeArrowheads="1"/>
          </p:cNvPicPr>
          <p:nvPr/>
        </p:nvPicPr>
        <p:blipFill>
          <a:blip xmlns:r="http://schemas.openxmlformats.org/officeDocument/2006/relationships" r:embed="rId2"/>
          <a:srcRect/>
          <a:stretch>
            <a:fillRect/>
          </a:stretch>
        </p:blipFill>
        <p:spPr bwMode="auto">
          <a:xfrm>
            <a:off x="6461189" y="1211666"/>
            <a:ext cx="668564" cy="666202"/>
          </a:xfrm>
          <a:prstGeom prst="rect"/>
          <a:noFill/>
        </p:spPr>
      </p:pic>
      <p:pic>
        <p:nvPicPr>
          <p:cNvPr id="2097155" name="Picture 9" descr="A close up of a logo  Description automatically generated"/>
          <p:cNvPicPr>
            <a:picLocks noChangeAspect="1"/>
          </p:cNvPicPr>
          <p:nvPr/>
        </p:nvPicPr>
        <p:blipFill>
          <a:blip xmlns:r="http://schemas.openxmlformats.org/officeDocument/2006/relationships" r:embed="rId3"/>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0" name="Rectangle 4"/>
          <p:cNvSpPr/>
          <p:nvPr/>
        </p:nvSpPr>
        <p:spPr>
          <a:xfrm>
            <a:off x="3073691" y="618853"/>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DETAILS PAGE</a:t>
            </a:r>
          </a:p>
        </p:txBody>
      </p:sp>
      <p:pic>
        <p:nvPicPr>
          <p:cNvPr id="2097160" name="Picture 6"/>
          <p:cNvPicPr>
            <a:picLocks noChangeAspect="1"/>
          </p:cNvPicPr>
          <p:nvPr/>
        </p:nvPicPr>
        <p:blipFill rotWithShape="1">
          <a:blip xmlns:r="http://schemas.openxmlformats.org/officeDocument/2006/relationships" r:embed="rId1"/>
          <a:srcRect t="16205" b="5969"/>
          <a:stretch>
            <a:fillRect/>
          </a:stretch>
        </p:blipFill>
        <p:spPr>
          <a:xfrm>
            <a:off x="857250" y="1353312"/>
            <a:ext cx="7429500" cy="28529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1" name="Rectangle 4"/>
          <p:cNvSpPr/>
          <p:nvPr/>
        </p:nvSpPr>
        <p:spPr>
          <a:xfrm>
            <a:off x="3393731" y="664572"/>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ADMIN LOGIN PAGE</a:t>
            </a:r>
          </a:p>
        </p:txBody>
      </p:sp>
      <p:pic>
        <p:nvPicPr>
          <p:cNvPr id="2097168" name=""/>
          <p:cNvPicPr>
            <a:picLocks/>
          </p:cNvPicPr>
          <p:nvPr/>
        </p:nvPicPr>
        <p:blipFill>
          <a:blip xmlns:r="http://schemas.openxmlformats.org/officeDocument/2006/relationships" r:embed="rId1"/>
          <a:stretch>
            <a:fillRect/>
          </a:stretch>
        </p:blipFill>
        <p:spPr>
          <a:xfrm rot="0">
            <a:off x="0" y="10360"/>
            <a:ext cx="9144000" cy="5122779"/>
          </a:xfrm>
          <a:prstGeom prst="rect"/>
        </p:spPr>
      </p:pic>
      <p:sp>
        <p:nvSpPr>
          <p:cNvPr id="1048672" name=""/>
          <p:cNvSpPr txBox="1"/>
          <p:nvPr/>
        </p:nvSpPr>
        <p:spPr>
          <a:xfrm>
            <a:off x="3251337" y="2340608"/>
            <a:ext cx="1948998" cy="231141"/>
          </a:xfrm>
          <a:prstGeom prst="rect"/>
        </p:spPr>
        <p:txBody>
          <a:bodyPr rtlCol="0" wrap="square">
            <a:spAutoFit/>
          </a:bodyPr>
          <a:p>
            <a:r>
              <a:rPr sz="900" lang="en-US">
                <a:solidFill>
                  <a:srgbClr val="000000"/>
                </a:solidFill>
              </a:rPr>
              <a:t>M</a:t>
            </a:r>
            <a:r>
              <a:rPr sz="900" lang="en-US">
                <a:solidFill>
                  <a:srgbClr val="000000"/>
                </a:solidFill>
              </a:rPr>
              <a:t>a</a:t>
            </a:r>
            <a:r>
              <a:rPr sz="900" lang="en-US">
                <a:solidFill>
                  <a:srgbClr val="000000"/>
                </a:solidFill>
              </a:rPr>
              <a:t>h</a:t>
            </a:r>
            <a:r>
              <a:rPr sz="900" lang="en-US">
                <a:solidFill>
                  <a:srgbClr val="000000"/>
                </a:solidFill>
              </a:rPr>
              <a:t>e</a:t>
            </a:r>
            <a:r>
              <a:rPr sz="900" lang="en-US">
                <a:solidFill>
                  <a:srgbClr val="000000"/>
                </a:solidFill>
              </a:rPr>
              <a:t>n</a:t>
            </a:r>
            <a:r>
              <a:rPr sz="900" lang="en-US">
                <a:solidFill>
                  <a:srgbClr val="000000"/>
                </a:solidFill>
              </a:rPr>
              <a:t>d</a:t>
            </a:r>
            <a:r>
              <a:rPr sz="900" lang="en-US">
                <a:solidFill>
                  <a:srgbClr val="000000"/>
                </a:solidFill>
              </a:rPr>
              <a:t>r</a:t>
            </a:r>
            <a:r>
              <a:rPr sz="900" lang="en-US">
                <a:solidFill>
                  <a:srgbClr val="000000"/>
                </a:solidFill>
              </a:rPr>
              <a:t>a</a:t>
            </a:r>
            <a:r>
              <a:rPr sz="900" lang="en-US">
                <a:solidFill>
                  <a:srgbClr val="000000"/>
                </a:solidFill>
              </a:rPr>
              <a:t>n</a:t>
            </a:r>
            <a:r>
              <a:rPr sz="900" lang="en-US">
                <a:solidFill>
                  <a:srgbClr val="000000"/>
                </a:solidFill>
              </a:rPr>
              <a:t>.</a:t>
            </a:r>
            <a:r>
              <a:rPr sz="900" lang="en-US">
                <a:solidFill>
                  <a:srgbClr val="000000"/>
                </a:solidFill>
              </a:rPr>
              <a:t>B</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2"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34" name="Rectangle 4"/>
          <p:cNvSpPr/>
          <p:nvPr/>
        </p:nvSpPr>
        <p:spPr>
          <a:xfrm>
            <a:off x="3073691" y="619615"/>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ADMIN HOME PAGE</a:t>
            </a:r>
          </a:p>
        </p:txBody>
      </p:sp>
      <p:pic>
        <p:nvPicPr>
          <p:cNvPr id="2097162" name="Picture 12"/>
          <p:cNvPicPr>
            <a:picLocks noChangeAspect="1"/>
          </p:cNvPicPr>
          <p:nvPr/>
        </p:nvPicPr>
        <p:blipFill>
          <a:blip xmlns:r="http://schemas.openxmlformats.org/officeDocument/2006/relationships" r:embed="rId1"/>
          <a:stretch>
            <a:fillRect/>
          </a:stretch>
        </p:blipFill>
        <p:spPr>
          <a:xfrm>
            <a:off x="375557" y="1028699"/>
            <a:ext cx="8392885" cy="3756794"/>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5" name="TextBox 2"/>
          <p:cNvSpPr txBox="1"/>
          <p:nvPr/>
        </p:nvSpPr>
        <p:spPr>
          <a:xfrm>
            <a:off x="457200" y="752832"/>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36" name="Rectangle 4"/>
          <p:cNvSpPr/>
          <p:nvPr/>
        </p:nvSpPr>
        <p:spPr>
          <a:xfrm>
            <a:off x="2186722" y="838121"/>
            <a:ext cx="5384510" cy="176474"/>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AUTHENTICATION AND AUTHORIZATION PAGE</a:t>
            </a:r>
          </a:p>
        </p:txBody>
      </p:sp>
      <p:pic>
        <p:nvPicPr>
          <p:cNvPr id="2097163" name="Picture 6"/>
          <p:cNvPicPr>
            <a:picLocks noChangeAspect="1"/>
          </p:cNvPicPr>
          <p:nvPr/>
        </p:nvPicPr>
        <p:blipFill rotWithShape="1">
          <a:blip xmlns:r="http://schemas.openxmlformats.org/officeDocument/2006/relationships" r:embed="rId1"/>
          <a:srcRect l="-242" t="15131" r="242" b="7648"/>
          <a:stretch>
            <a:fillRect/>
          </a:stretch>
        </p:blipFill>
        <p:spPr>
          <a:xfrm>
            <a:off x="863781" y="1452832"/>
            <a:ext cx="7774638" cy="318317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7"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38" name="Rectangle 4"/>
          <p:cNvSpPr/>
          <p:nvPr/>
        </p:nvSpPr>
        <p:spPr>
          <a:xfrm>
            <a:off x="2710542" y="738264"/>
            <a:ext cx="3886200" cy="115848"/>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lang="en-US">
                <a:solidFill>
                  <a:srgbClr val="213163"/>
                </a:solidFill>
                <a:latin typeface="Arial"/>
                <a:cs typeface="Arial"/>
              </a:rPr>
              <a:t>  </a:t>
            </a:r>
            <a:r>
              <a:rPr b="1" dirty="0" lang="en-US">
                <a:solidFill>
                  <a:srgbClr val="7030A0"/>
                </a:solidFill>
                <a:latin typeface="Arial"/>
                <a:cs typeface="Arial"/>
              </a:rPr>
              <a:t>QUESTIONS ADDING SECTION PAGE</a:t>
            </a:r>
          </a:p>
        </p:txBody>
      </p:sp>
      <p:pic>
        <p:nvPicPr>
          <p:cNvPr id="2097164" name="Picture 11"/>
          <p:cNvPicPr>
            <a:picLocks noChangeAspect="1"/>
          </p:cNvPicPr>
          <p:nvPr/>
        </p:nvPicPr>
        <p:blipFill>
          <a:blip xmlns:r="http://schemas.openxmlformats.org/officeDocument/2006/relationships" r:embed="rId1"/>
          <a:stretch>
            <a:fillRect/>
          </a:stretch>
        </p:blipFill>
        <p:spPr>
          <a:xfrm>
            <a:off x="457200" y="1071239"/>
            <a:ext cx="8392885" cy="383908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40" name="Rectangle 4"/>
          <p:cNvSpPr/>
          <p:nvPr/>
        </p:nvSpPr>
        <p:spPr>
          <a:xfrm>
            <a:off x="2751666" y="752832"/>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DETAILS PAGE</a:t>
            </a:r>
          </a:p>
        </p:txBody>
      </p:sp>
      <p:pic>
        <p:nvPicPr>
          <p:cNvPr id="2097165" name="Picture 3"/>
          <p:cNvPicPr>
            <a:picLocks noChangeAspect="1"/>
          </p:cNvPicPr>
          <p:nvPr/>
        </p:nvPicPr>
        <p:blipFill rotWithShape="1">
          <a:blip xmlns:r="http://schemas.openxmlformats.org/officeDocument/2006/relationships" r:embed="rId1"/>
          <a:srcRect t="11878" b="7189"/>
          <a:stretch>
            <a:fillRect/>
          </a:stretch>
        </p:blipFill>
        <p:spPr>
          <a:xfrm>
            <a:off x="457200" y="1316736"/>
            <a:ext cx="8017933" cy="336499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43" name="TextBox 11"/>
          <p:cNvSpPr txBox="1"/>
          <p:nvPr/>
        </p:nvSpPr>
        <p:spPr>
          <a:xfrm>
            <a:off x="1000361" y="1361511"/>
            <a:ext cx="3318484" cy="307777"/>
          </a:xfrm>
          <a:prstGeom prst="rect"/>
          <a:noFill/>
        </p:spPr>
        <p:txBody>
          <a:bodyPr rtlCol="0" wrap="square">
            <a:spAutoFit/>
          </a:bodyPr>
          <a:p>
            <a:pPr algn="ctr"/>
            <a:r>
              <a:rPr b="1" dirty="0" lang="en-US"/>
              <a:t>FRONT-END</a:t>
            </a:r>
          </a:p>
        </p:txBody>
      </p:sp>
      <p:sp>
        <p:nvSpPr>
          <p:cNvPr id="1048644" name="TextBox 12"/>
          <p:cNvSpPr txBox="1"/>
          <p:nvPr/>
        </p:nvSpPr>
        <p:spPr>
          <a:xfrm>
            <a:off x="4865736" y="1287522"/>
            <a:ext cx="3580969" cy="307777"/>
          </a:xfrm>
          <a:prstGeom prst="rect"/>
          <a:noFill/>
        </p:spPr>
        <p:txBody>
          <a:bodyPr rtlCol="0" wrap="square">
            <a:spAutoFit/>
          </a:bodyPr>
          <a:p>
            <a:pPr algn="ctr"/>
            <a:r>
              <a:rPr b="1" dirty="0" lang="en-US"/>
              <a:t>BACK-END</a:t>
            </a:r>
          </a:p>
        </p:txBody>
      </p:sp>
      <p:sp>
        <p:nvSpPr>
          <p:cNvPr id="104864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pic>
        <p:nvPicPr>
          <p:cNvPr id="2097166" name="Picture 3"/>
          <p:cNvPicPr>
            <a:picLocks noChangeAspect="1"/>
          </p:cNvPicPr>
          <p:nvPr/>
        </p:nvPicPr>
        <p:blipFill rotWithShape="1">
          <a:blip xmlns:r="http://schemas.openxmlformats.org/officeDocument/2006/relationships" r:embed="rId6"/>
          <a:srcRect t="30244" b="-1"/>
          <a:stretch>
            <a:fillRect/>
          </a:stretch>
        </p:blipFill>
        <p:spPr>
          <a:xfrm>
            <a:off x="652403" y="1780594"/>
            <a:ext cx="3553838" cy="1955147"/>
          </a:xfrm>
          <a:prstGeom prst="rect"/>
        </p:spPr>
      </p:pic>
      <p:pic>
        <p:nvPicPr>
          <p:cNvPr id="2097167" name="Picture 7"/>
          <p:cNvPicPr>
            <a:picLocks noChangeAspect="1"/>
          </p:cNvPicPr>
          <p:nvPr/>
        </p:nvPicPr>
        <p:blipFill>
          <a:blip xmlns:r="http://schemas.openxmlformats.org/officeDocument/2006/relationships" r:embed="rId7"/>
          <a:stretch>
            <a:fillRect/>
          </a:stretch>
        </p:blipFill>
        <p:spPr>
          <a:xfrm>
            <a:off x="5254539" y="1541030"/>
            <a:ext cx="3025536" cy="243427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1048648" name="Google Shape;61;g5fab984687_2_0"/>
          <p:cNvSpPr txBox="1">
            <a:spLocks noGrp="1"/>
          </p:cNvSpPr>
          <p:nvPr>
            <p:ph type="title" idx="4294967295"/>
          </p:nvPr>
        </p:nvSpPr>
        <p:spPr>
          <a:xfrm>
            <a:off x="3349720" y="601828"/>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CONCLUSION</a:t>
            </a:r>
            <a:endParaRPr dirty="0" sz="1600" lang="en-IN">
              <a:solidFill>
                <a:srgbClr val="7030A0"/>
              </a:solidFill>
            </a:endParaRPr>
          </a:p>
        </p:txBody>
      </p:sp>
      <p:sp>
        <p:nvSpPr>
          <p:cNvPr id="1048649" name="Rectangle 2"/>
          <p:cNvSpPr/>
          <p:nvPr/>
        </p:nvSpPr>
        <p:spPr>
          <a:xfrm>
            <a:off x="277585" y="1216479"/>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pPr algn="l"/>
            <a:endParaRPr b="0" dirty="0" i="0" lang="en-US">
              <a:solidFill>
                <a:srgbClr val="13343B"/>
              </a:solidFill>
              <a:effectLst/>
              <a:latin typeface="__fkGroteskNeue_a82850"/>
            </a:endParaRPr>
          </a:p>
        </p:txBody>
      </p:sp>
      <p:sp>
        <p:nvSpPr>
          <p:cNvPr id="1048650" name="Rectangle 1"/>
          <p:cNvSpPr>
            <a:spLocks noChangeArrowheads="1"/>
          </p:cNvSpPr>
          <p:nvPr/>
        </p:nvSpPr>
        <p:spPr bwMode="auto">
          <a:xfrm>
            <a:off x="800752" y="1701127"/>
            <a:ext cx="7379208" cy="25044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dirty="0" sz="1600" lang="en-US">
                <a:solidFill>
                  <a:schemeClr val="tx1"/>
                </a:solidFill>
                <a:latin typeface="Arial" panose="020B0604020202020204" pitchFamily="34" charset="0"/>
              </a:rPr>
              <a:t>A</a:t>
            </a:r>
            <a:r>
              <a:rPr altLang="en-US" baseline="0" b="0" cap="none" dirty="0" sz="1600" i="0" kumimoji="0" lang="en-US" normalizeH="0" strike="noStrike" u="none">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altLang="en-US" baseline="0" b="0" cap="none" dirty="0" sz="1600" i="0" kumimoji="0" lang="en-US" normalizeH="0" strike="noStrike" u="none">
                <a:ln>
                  <a:noFill/>
                </a:ln>
                <a:solidFill>
                  <a:schemeClr val="tx1"/>
                </a:solidFill>
                <a:effectLst/>
                <a:latin typeface="Arial" panose="020B0604020202020204" pitchFamily="34" charset="0"/>
              </a:rPr>
            </a:br>
            <a:r>
              <a:rPr altLang="en-US" baseline="0" b="0" cap="none" dirty="0" sz="1600" i="0" kumimoji="0" lang="en-US" normalizeH="0" strike="noStrike" u="none">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altLang="en-US" baseline="0" b="0" cap="none" dirty="0" sz="1600" i="0" kumimoji="0" lang="en-US" normalizeH="0" strike="noStrike" u="none">
                <a:ln>
                  <a:noFill/>
                </a:ln>
                <a:solidFill>
                  <a:schemeClr val="tx1"/>
                </a:solidFill>
                <a:effectLst/>
                <a:latin typeface="Arial" panose="020B0604020202020204" pitchFamily="34" charset="0"/>
              </a:rPr>
            </a:br>
            <a:r>
              <a:rPr altLang="en-US" baseline="0" b="0" cap="none" dirty="0" sz="1600" i="0" kumimoji="0" lang="en-US" normalizeH="0" strike="noStrike" u="none">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60"/>
        <p:cNvGrpSpPr/>
        <p:nvPr/>
      </p:nvGrpSpPr>
      <p:grpSpPr>
        <a:xfrm>
          <a:off x="0" y="0"/>
          <a:ext cx="0" cy="0"/>
          <a:chOff x="0" y="0"/>
          <a:chExt cx="0" cy="0"/>
        </a:xfrm>
      </p:grpSpPr>
      <p:pic>
        <p:nvPicPr>
          <p:cNvPr id="2097156"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59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dirty="0" sz="2000" lang="en-US">
                <a:solidFill>
                  <a:srgbClr val="213164"/>
                </a:solidFill>
                <a:latin typeface="Arial"/>
                <a:cs typeface="Arial"/>
              </a:rPr>
              <a:t>CAPSTONE PROJECT </a:t>
            </a:r>
          </a:p>
        </p:txBody>
      </p:sp>
      <p:sp>
        <p:nvSpPr>
          <p:cNvPr id="1048600" name="Rectangle: Rounded Corners 15"/>
          <p:cNvSpPr/>
          <p:nvPr/>
        </p:nvSpPr>
        <p:spPr>
          <a:xfrm>
            <a:off x="950595" y="3303153"/>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b="1" dirty="0" lang="en-IN">
                <a:solidFill>
                  <a:srgbClr val="213163"/>
                </a:solidFill>
              </a:rPr>
              <a:t>Voting Application using Django Framework-  </a:t>
            </a:r>
            <a:r>
              <a:rPr b="1" dirty="0" lang="en-US">
                <a:solidFill>
                  <a:srgbClr val="213163"/>
                </a:solidFill>
              </a:rPr>
              <a:t>M</a:t>
            </a:r>
            <a:r>
              <a:rPr b="1" dirty="0" lang="en-US">
                <a:solidFill>
                  <a:srgbClr val="213163"/>
                </a:solidFill>
              </a:rPr>
              <a:t>a</a:t>
            </a:r>
            <a:r>
              <a:rPr b="1" dirty="0" lang="en-US">
                <a:solidFill>
                  <a:srgbClr val="213163"/>
                </a:solidFill>
              </a:rPr>
              <a:t>h</a:t>
            </a:r>
            <a:r>
              <a:rPr b="1" dirty="0" lang="en-US">
                <a:solidFill>
                  <a:srgbClr val="213163"/>
                </a:solidFill>
              </a:rPr>
              <a:t>e</a:t>
            </a:r>
            <a:r>
              <a:rPr b="1" dirty="0" lang="en-US">
                <a:solidFill>
                  <a:srgbClr val="213163"/>
                </a:solidFill>
              </a:rPr>
              <a:t>n</a:t>
            </a:r>
            <a:r>
              <a:rPr b="1" dirty="0" lang="en-US">
                <a:solidFill>
                  <a:srgbClr val="213163"/>
                </a:solidFill>
              </a:rPr>
              <a:t>d</a:t>
            </a:r>
            <a:r>
              <a:rPr b="1" dirty="0" lang="en-US">
                <a:solidFill>
                  <a:srgbClr val="213163"/>
                </a:solidFill>
              </a:rPr>
              <a:t>r</a:t>
            </a:r>
            <a:r>
              <a:rPr b="1" dirty="0" lang="en-US">
                <a:solidFill>
                  <a:srgbClr val="213163"/>
                </a:solidFill>
              </a:rPr>
              <a:t>a</a:t>
            </a:r>
            <a:r>
              <a:rPr b="1" dirty="0" lang="en-US">
                <a:solidFill>
                  <a:srgbClr val="213163"/>
                </a:solidFill>
              </a:rPr>
              <a:t>n</a:t>
            </a:r>
            <a:r>
              <a:rPr b="1" dirty="0" lang="en-US">
                <a:solidFill>
                  <a:srgbClr val="213163"/>
                </a:solidFill>
              </a:rPr>
              <a:t>.</a:t>
            </a:r>
            <a:r>
              <a:rPr b="1" dirty="0" lang="en-US">
                <a:solidFill>
                  <a:srgbClr val="213163"/>
                </a:solidFill>
              </a:rPr>
              <a:t>B</a:t>
            </a:r>
            <a:r>
              <a:rPr b="1" dirty="0" lang="en-US">
                <a:solidFill>
                  <a:srgbClr val="213163"/>
                </a:solidFill>
              </a:rPr>
              <a:t>(</a:t>
            </a:r>
            <a:r>
              <a:rPr b="1" dirty="0" lang="en-US">
                <a:solidFill>
                  <a:srgbClr val="213163"/>
                </a:solidFill>
              </a:rPr>
              <a:t>4</a:t>
            </a:r>
            <a:r>
              <a:rPr b="1" dirty="0" lang="en-US">
                <a:solidFill>
                  <a:srgbClr val="213163"/>
                </a:solidFill>
              </a:rPr>
              <a:t>0</a:t>
            </a:r>
            <a:r>
              <a:rPr b="1" dirty="0" lang="en-US">
                <a:solidFill>
                  <a:srgbClr val="213163"/>
                </a:solidFill>
              </a:rPr>
              <a:t>3</a:t>
            </a:r>
            <a:r>
              <a:rPr b="1" dirty="0" lang="en-US">
                <a:solidFill>
                  <a:srgbClr val="213163"/>
                </a:solidFill>
              </a:rPr>
              <a:t>7</a:t>
            </a:r>
            <a:r>
              <a:rPr b="1" dirty="0" lang="en-US">
                <a:solidFill>
                  <a:srgbClr val="213163"/>
                </a:solidFill>
              </a:rPr>
              <a:t>,</a:t>
            </a:r>
            <a:r>
              <a:rPr b="1" dirty="0" lang="en-US">
                <a:solidFill>
                  <a:srgbClr val="213163"/>
                </a:solidFill>
              </a:rPr>
              <a:t>A</a:t>
            </a:r>
            <a:r>
              <a:rPr b="1" dirty="0" lang="en-US">
                <a:solidFill>
                  <a:srgbClr val="213163"/>
                </a:solidFill>
              </a:rPr>
              <a:t>E</a:t>
            </a:r>
            <a:r>
              <a:rPr b="1" dirty="0" lang="en-US">
                <a:solidFill>
                  <a:srgbClr val="213163"/>
                </a:solidFill>
              </a:rPr>
              <a:t>C</a:t>
            </a:r>
            <a:r>
              <a:rPr b="1" dirty="0" lang="en-US">
                <a:solidFill>
                  <a:srgbClr val="213163"/>
                </a:solidFill>
              </a:rPr>
              <a:t>)</a:t>
            </a:r>
            <a:endParaRPr altLang="en-US" lang="zh-CN"/>
          </a:p>
        </p:txBody>
      </p:sp>
      <p:sp>
        <p:nvSpPr>
          <p:cNvPr id="1048601"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 </a:t>
            </a:r>
            <a:endParaRPr dirty="0" sz="1600" lang="en-US">
              <a:latin typeface="+mj-lt"/>
              <a:cs typeface="Poppins"/>
            </a:endParaRPr>
          </a:p>
        </p:txBody>
      </p:sp>
      <p:sp>
        <p:nvSpPr>
          <p:cNvPr id="104860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sp>
        <p:nvSpPr>
          <p:cNvPr id="1048606" name="Google Shape;61;g5fab984687_2_0"/>
          <p:cNvSpPr txBox="1">
            <a:spLocks noGrp="1"/>
          </p:cNvSpPr>
          <p:nvPr>
            <p:ph type="title" idx="4294967295"/>
          </p:nvPr>
        </p:nvSpPr>
        <p:spPr>
          <a:xfrm>
            <a:off x="3596608" y="68593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ABSTRACT</a:t>
            </a:r>
            <a:endParaRPr dirty="0" sz="1600" lang="en-IN">
              <a:solidFill>
                <a:srgbClr val="7030A0"/>
              </a:solidFill>
            </a:endParaRPr>
          </a:p>
        </p:txBody>
      </p:sp>
      <p:sp>
        <p:nvSpPr>
          <p:cNvPr id="1048607" name="Rectangle 1"/>
          <p:cNvSpPr/>
          <p:nvPr/>
        </p:nvSpPr>
        <p:spPr>
          <a:xfrm>
            <a:off x="268441" y="1154841"/>
            <a:ext cx="8425543" cy="34450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endParaRPr dirty="0" sz="1200" lang="en-US"/>
          </a:p>
        </p:txBody>
      </p:sp>
      <p:sp>
        <p:nvSpPr>
          <p:cNvPr id="1048608" name="Rectangle 2"/>
          <p:cNvSpPr>
            <a:spLocks noChangeArrowheads="1"/>
          </p:cNvSpPr>
          <p:nvPr/>
        </p:nvSpPr>
        <p:spPr bwMode="auto">
          <a:xfrm>
            <a:off x="359229" y="1518839"/>
            <a:ext cx="8034963" cy="2745741"/>
          </a:xfrm>
          <a:prstGeom prst="rect"/>
          <a:noFill/>
          <a:ln>
            <a:noFill/>
          </a:ln>
          <a:effectLst/>
        </p:spPr>
        <p:txBody>
          <a:bodyPr anchor="ctr" anchorCtr="0" bIns="45720" compatLnSpc="1" lIns="91440" numCol="1" rIns="91440" tIns="45720" vert="horz" wrap="square">
            <a:prstTxWarp prst="textNoShape"/>
            <a:spAutoFit/>
          </a:bodyPr>
          <a:p>
            <a:pPr algn="just" eaLnBrk="0" fontAlgn="base" hangingPunct="0" lvl="0">
              <a:spcBef>
                <a:spcPct val="0"/>
              </a:spcBef>
              <a:spcAft>
                <a:spcPct val="0"/>
              </a:spcAft>
              <a:buClrTx/>
            </a:pPr>
            <a:r>
              <a:rPr altLang="en-US" dirty="0" sz="1600" lang="en-US">
                <a:solidFill>
                  <a:schemeClr val="tx1"/>
                </a:solidFill>
                <a:latin typeface="Arial" panose="020B0604020202020204" pitchFamily="34" charset="0"/>
              </a:rPr>
              <a:t>The</a:t>
            </a:r>
            <a:r>
              <a:rPr altLang="en-US" baseline="0" b="0" cap="none" dirty="0" sz="1600" i="0" kumimoji="0" lang="en-US" normalizeH="0" strike="noStrike" u="none">
                <a:ln>
                  <a:noFill/>
                </a:ln>
                <a:solidFill>
                  <a:schemeClr val="tx1"/>
                </a:solidFill>
                <a:effectLst/>
                <a:latin typeface="Arial" panose="020B0604020202020204" pitchFamily="34" charset="0"/>
              </a:rPr>
              <a:t> Django framework, assures a solid and scalable base. </a:t>
            </a:r>
            <a:r>
              <a:rPr altLang="en-US" dirty="0" sz="1600" lang="en-US">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altLang="en-US" baseline="0" b="0" cap="none" dirty="0" sz="1600" i="0" kumimoji="0" lang="en-US" normalizeH="0" strike="noStrike" u="none">
                <a:ln>
                  <a:noFill/>
                </a:ln>
                <a:solidFill>
                  <a:schemeClr val="tx1"/>
                </a:solidFill>
                <a:effectLst/>
                <a:latin typeface="Arial" panose="020B0604020202020204" pitchFamily="34" charset="0"/>
              </a:rPr>
              <a:t>, making it an excellent and provides a better security to web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11" name="Google Shape;61;g5fab984687_2_0"/>
          <p:cNvSpPr txBox="1">
            <a:spLocks noGrp="1"/>
          </p:cNvSpPr>
          <p:nvPr>
            <p:ph type="title" idx="4294967295"/>
          </p:nvPr>
        </p:nvSpPr>
        <p:spPr>
          <a:xfrm>
            <a:off x="323999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PROBLEM STATEMENT</a:t>
            </a:r>
            <a:endParaRPr dirty="0" sz="1600" lang="en-IN">
              <a:solidFill>
                <a:srgbClr val="7030A0"/>
              </a:solidFill>
            </a:endParaRPr>
          </a:p>
        </p:txBody>
      </p:sp>
      <p:sp>
        <p:nvSpPr>
          <p:cNvPr id="104861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13" name="Rectangle 3"/>
          <p:cNvSpPr/>
          <p:nvPr/>
        </p:nvSpPr>
        <p:spPr>
          <a:xfrm>
            <a:off x="359228" y="1205487"/>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400" i="0" kumimoji="0" lang="en-US" normalizeH="0" strike="noStrike" u="none">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altLang="en-US" baseline="0" b="0" cap="none" dirty="0" sz="1400" i="0" kumimoji="0" lang="en-US" normalizeH="0" strike="noStrike" u="none">
                <a:ln>
                  <a:noFill/>
                </a:ln>
                <a:solidFill>
                  <a:schemeClr val="tx1"/>
                </a:solidFill>
                <a:effectLst/>
                <a:latin typeface="Arial" panose="020B0604020202020204" pitchFamily="34" charset="0"/>
              </a:rPr>
            </a:br>
            <a:r>
              <a:rPr altLang="en-US" baseline="0" b="0" cap="none" dirty="0" sz="1400" i="0" kumimoji="0" lang="en-US" normalizeH="0" strike="noStrike" u="none">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3218258" y="70956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PROJECT OVERVIEW</a:t>
            </a:r>
            <a:endParaRPr dirty="0" sz="1600" lang="en-IN">
              <a:solidFill>
                <a:srgbClr val="7030A0"/>
              </a:solidFill>
            </a:endParaRPr>
          </a:p>
        </p:txBody>
      </p:sp>
      <p:sp>
        <p:nvSpPr>
          <p:cNvPr id="1048617" name="Rectangle 1"/>
          <p:cNvSpPr>
            <a:spLocks noChangeArrowheads="1"/>
          </p:cNvSpPr>
          <p:nvPr/>
        </p:nvSpPr>
        <p:spPr bwMode="auto">
          <a:xfrm>
            <a:off x="371474" y="1402079"/>
            <a:ext cx="8629651" cy="25298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Arial" panose="020B0604020202020204" pitchFamily="34" charset="0"/>
              </a:rPr>
              <a:t>1.Establishing a Django Project: </a:t>
            </a:r>
            <a:r>
              <a:rPr altLang="en-US" baseline="0" b="0" cap="none" dirty="0" i="0" kumimoji="0" lang="en-US" normalizeH="0" strike="noStrike" u="none">
                <a:ln>
                  <a:noFill/>
                </a:ln>
                <a:solidFill>
                  <a:schemeClr val="tx1"/>
                </a:solidFill>
                <a:effectLst/>
                <a:latin typeface="Arial" panose="020B0604020202020204" pitchFamily="34" charset="0"/>
              </a:rPr>
              <a:t>To provide the framework for the voting application, create a Django project.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2.</a:t>
            </a:r>
            <a:r>
              <a:rPr altLang="en-US" baseline="0" b="1" cap="none" dirty="0" i="0" kumimoji="0" lang="en-US" normalizeH="0" strike="noStrike" u="none">
                <a:ln>
                  <a:noFill/>
                </a:ln>
                <a:solidFill>
                  <a:schemeClr val="tx1"/>
                </a:solidFill>
                <a:effectLst/>
                <a:latin typeface="Arial" panose="020B0604020202020204" pitchFamily="34" charset="0"/>
              </a:rPr>
              <a:t>Creating the Database Schema: </a:t>
            </a:r>
            <a:r>
              <a:rPr altLang="en-US" baseline="0" b="0" cap="none" dirty="0" i="0" kumimoji="0" lang="en-US" normalizeH="0" strike="noStrike" u="none">
                <a:ln>
                  <a:noFill/>
                </a:ln>
                <a:solidFill>
                  <a:schemeClr val="tx1"/>
                </a:solidFill>
                <a:effectLst/>
                <a:latin typeface="Arial" panose="020B0604020202020204" pitchFamily="34" charset="0"/>
              </a:rPr>
              <a:t>Establish the framework for the database that will hold user data, vote tallies, and other pertinent information.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3.</a:t>
            </a:r>
            <a:r>
              <a:rPr altLang="en-US" baseline="0" b="1" cap="none" dirty="0" i="0" kumimoji="0" lang="en-US" normalizeH="0" strike="noStrike" u="none">
                <a:ln>
                  <a:noFill/>
                </a:ln>
                <a:solidFill>
                  <a:schemeClr val="tx1"/>
                </a:solidFill>
                <a:effectLst/>
                <a:latin typeface="Arial" panose="020B0604020202020204" pitchFamily="34" charset="0"/>
              </a:rPr>
              <a:t>Establishing User Authentication: </a:t>
            </a:r>
            <a:r>
              <a:rPr altLang="en-US" baseline="0" b="0" cap="none" dirty="0" i="0" kumimoji="0" lang="en-US" normalizeH="0" strike="noStrike" u="none">
                <a:ln>
                  <a:noFill/>
                </a:ln>
                <a:solidFill>
                  <a:schemeClr val="tx1"/>
                </a:solidFill>
                <a:effectLst/>
                <a:latin typeface="Arial" panose="020B0604020202020204" pitchFamily="34" charset="0"/>
              </a:rPr>
              <a:t>To enable users to sign up, log in, and take part in voting, implement user authentication.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4.</a:t>
            </a:r>
            <a:r>
              <a:rPr altLang="en-US" baseline="0" b="1" cap="none" dirty="0" i="0" kumimoji="0" lang="en-US" normalizeH="0" strike="noStrike" u="none">
                <a:ln>
                  <a:noFill/>
                </a:ln>
                <a:solidFill>
                  <a:schemeClr val="tx1"/>
                </a:solidFill>
                <a:effectLst/>
                <a:latin typeface="Arial" panose="020B0604020202020204" pitchFamily="34" charset="0"/>
              </a:rPr>
              <a:t>Creating the Voting Interface: </a:t>
            </a:r>
            <a:r>
              <a:rPr altLang="en-US" baseline="0" b="0" cap="none" dirty="0" i="0" kumimoji="0" lang="en-US" normalizeH="0" strike="noStrike" u="none">
                <a:ln>
                  <a:noFill/>
                </a:ln>
                <a:solidFill>
                  <a:schemeClr val="tx1"/>
                </a:solidFill>
                <a:effectLst/>
                <a:latin typeface="Arial" panose="020B0604020202020204" pitchFamily="34" charset="0"/>
              </a:rPr>
              <a:t>Create the user interface that allows users to browse options, make selections, and cast ballots.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5.</a:t>
            </a:r>
            <a:r>
              <a:rPr altLang="en-US" baseline="0" b="1" cap="none" dirty="0" i="0" kumimoji="0" lang="en-US" normalizeH="0" strike="noStrike" u="none">
                <a:ln>
                  <a:noFill/>
                </a:ln>
                <a:solidFill>
                  <a:schemeClr val="tx1"/>
                </a:solidFill>
                <a:effectLst/>
                <a:latin typeface="Arial" panose="020B0604020202020204" pitchFamily="34" charset="0"/>
              </a:rPr>
              <a:t>Putting Real-time Results into Practice: </a:t>
            </a:r>
            <a:r>
              <a:rPr altLang="en-US" baseline="0" b="0" cap="none" dirty="0" i="0" kumimoji="0" lang="en-US" normalizeH="0" strike="noStrike" u="none">
                <a:ln>
                  <a:noFill/>
                </a:ln>
                <a:solidFill>
                  <a:schemeClr val="tx1"/>
                </a:solidFill>
                <a:effectLst/>
                <a:latin typeface="Arial" panose="020B0604020202020204" pitchFamily="34" charset="0"/>
              </a:rPr>
              <a:t>Present the voting results in real-time to give users immediate feedback.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6.</a:t>
            </a:r>
            <a:r>
              <a:rPr altLang="en-US" baseline="0" b="1" cap="none" dirty="0" i="0" kumimoji="0" lang="en-US" normalizeH="0" strike="noStrike" u="none">
                <a:ln>
                  <a:noFill/>
                </a:ln>
                <a:solidFill>
                  <a:schemeClr val="tx1"/>
                </a:solidFill>
                <a:effectLst/>
                <a:latin typeface="Arial" panose="020B0604020202020204" pitchFamily="34" charset="0"/>
              </a:rPr>
              <a:t>Creating an Admin Panel: </a:t>
            </a:r>
            <a:r>
              <a:rPr altLang="en-US" baseline="0" b="0" cap="none" dirty="0" i="0" kumimoji="0" lang="en-US" normalizeH="0" strike="noStrike" u="none">
                <a:ln>
                  <a:noFill/>
                </a:ln>
                <a:solidFill>
                  <a:schemeClr val="tx1"/>
                </a:solidFill>
                <a:effectLst/>
                <a:latin typeface="Arial" panose="020B0604020202020204" pitchFamily="34" charset="0"/>
              </a:rPr>
              <a:t>To efficiently manage the candidates, user accounts, and voting process, create an admin panel.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3203416" y="713034"/>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DETAILED SOLUTION</a:t>
            </a:r>
            <a:endParaRPr dirty="0" sz="1600" lang="en-IN">
              <a:solidFill>
                <a:srgbClr val="7030A0"/>
              </a:solidFill>
            </a:endParaRPr>
          </a:p>
        </p:txBody>
      </p:sp>
      <p:sp>
        <p:nvSpPr>
          <p:cNvPr id="1048621"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sp>
        <p:nvSpPr>
          <p:cNvPr id="1048622" name="Rectangle 3"/>
          <p:cNvSpPr/>
          <p:nvPr/>
        </p:nvSpPr>
        <p:spPr>
          <a:xfrm>
            <a:off x="579924" y="1290637"/>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endParaRPr b="1" dirty="0" lang="en-US"/>
          </a:p>
        </p:txBody>
      </p:sp>
      <p:sp>
        <p:nvSpPr>
          <p:cNvPr id="1048623" name="Rectangle 1"/>
          <p:cNvSpPr>
            <a:spLocks noChangeArrowheads="1"/>
          </p:cNvSpPr>
          <p:nvPr/>
        </p:nvSpPr>
        <p:spPr bwMode="auto">
          <a:xfrm>
            <a:off x="764763" y="1723013"/>
            <a:ext cx="8055864" cy="19202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extBox 2"/>
          <p:cNvSpPr txBox="1"/>
          <p:nvPr/>
        </p:nvSpPr>
        <p:spPr>
          <a:xfrm>
            <a:off x="391358" y="762706"/>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27" name="Title 9"/>
          <p:cNvSpPr>
            <a:spLocks noGrp="1"/>
          </p:cNvSpPr>
          <p:nvPr>
            <p:ph type="title" idx="4294967295"/>
          </p:nvPr>
        </p:nvSpPr>
        <p:spPr>
          <a:xfrm>
            <a:off x="3249712" y="598356"/>
            <a:ext cx="7886700" cy="514350"/>
          </a:xfrm>
          <a:prstGeom prst="rect"/>
        </p:spPr>
        <p:txBody>
          <a:bodyPr/>
          <a:p>
            <a:pPr>
              <a:buSzPts val="2800"/>
            </a:pPr>
            <a:r>
              <a:rPr b="1" dirty="0" sz="1600" lang="en-US">
                <a:solidFill>
                  <a:srgbClr val="002060"/>
                </a:solidFill>
              </a:rPr>
              <a:t>      </a:t>
            </a:r>
            <a:r>
              <a:rPr b="1" dirty="0" sz="1600" lang="en-US">
                <a:solidFill>
                  <a:srgbClr val="7030A0"/>
                </a:solidFill>
              </a:rPr>
              <a:t>HOME PAGE</a:t>
            </a:r>
          </a:p>
        </p:txBody>
      </p:sp>
      <p:pic>
        <p:nvPicPr>
          <p:cNvPr id="2097157" name="Picture 3"/>
          <p:cNvPicPr>
            <a:picLocks noChangeAspect="1"/>
          </p:cNvPicPr>
          <p:nvPr/>
        </p:nvPicPr>
        <p:blipFill>
          <a:blip xmlns:r="http://schemas.openxmlformats.org/officeDocument/2006/relationships" r:embed="rId1"/>
          <a:stretch>
            <a:fillRect/>
          </a:stretch>
        </p:blipFill>
        <p:spPr>
          <a:xfrm>
            <a:off x="310896" y="1014984"/>
            <a:ext cx="8549640" cy="36576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8" name="Picture 9"/>
          <p:cNvPicPr>
            <a:picLocks noChangeAspect="1"/>
          </p:cNvPicPr>
          <p:nvPr/>
        </p:nvPicPr>
        <p:blipFill rotWithShape="1">
          <a:blip xmlns:r="http://schemas.openxmlformats.org/officeDocument/2006/relationships" r:embed="rId1"/>
          <a:srcRect t="10790" b="5148"/>
          <a:stretch>
            <a:fillRect/>
          </a:stretch>
        </p:blipFill>
        <p:spPr>
          <a:xfrm>
            <a:off x="685800" y="1272649"/>
            <a:ext cx="7772400" cy="3108960"/>
          </a:xfrm>
          <a:prstGeom prst="rect"/>
        </p:spPr>
      </p:pic>
      <p:sp>
        <p:nvSpPr>
          <p:cNvPr id="1048628" name="Rectangle 10"/>
          <p:cNvSpPr/>
          <p:nvPr/>
        </p:nvSpPr>
        <p:spPr>
          <a:xfrm>
            <a:off x="3475047" y="670451"/>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7030A0"/>
                </a:solidFill>
                <a:latin typeface="Arial"/>
                <a:cs typeface="Arial"/>
              </a:rPr>
              <a:t>POLL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Rectangle 4"/>
          <p:cNvSpPr/>
          <p:nvPr/>
        </p:nvSpPr>
        <p:spPr>
          <a:xfrm>
            <a:off x="3246447" y="657550"/>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PAGE</a:t>
            </a:r>
          </a:p>
        </p:txBody>
      </p:sp>
      <p:pic>
        <p:nvPicPr>
          <p:cNvPr id="2097159" name="Picture 6"/>
          <p:cNvPicPr>
            <a:picLocks noChangeAspect="1"/>
          </p:cNvPicPr>
          <p:nvPr/>
        </p:nvPicPr>
        <p:blipFill rotWithShape="1">
          <a:blip xmlns:r="http://schemas.openxmlformats.org/officeDocument/2006/relationships" r:embed="rId1"/>
          <a:srcRect t="10544" b="6631"/>
          <a:stretch>
            <a:fillRect/>
          </a:stretch>
        </p:blipFill>
        <p:spPr>
          <a:xfrm>
            <a:off x="664573" y="1263506"/>
            <a:ext cx="7666264" cy="3063240"/>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MAGESWARAN . R</cp:lastModifiedBy>
  <dcterms:created xsi:type="dcterms:W3CDTF">2024-04-12T18:32:13Z</dcterms:created>
  <dcterms:modified xsi:type="dcterms:W3CDTF">2024-04-14T10:16:55Z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000c815e904c4f7785a043de00894fc0</vt:lpwstr>
  </property>
</Properties>
</file>