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64" r:id="rId5"/>
    <p:sldId id="265" r:id="rId6"/>
    <p:sldId id="259" r:id="rId7"/>
    <p:sldId id="266" r:id="rId8"/>
    <p:sldId id="260" r:id="rId9"/>
    <p:sldId id="261" r:id="rId10"/>
    <p:sldId id="257" r:id="rId11"/>
    <p:sldId id="267" r:id="rId12"/>
    <p:sldId id="258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3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>
        <p:scale>
          <a:sx n="92" d="100"/>
          <a:sy n="92" d="100"/>
        </p:scale>
        <p:origin x="29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1D7F4-E9E7-3591-514E-9FC0E4B39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52728C-6722-DA92-8371-F86F26CEF6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65591-077A-38FC-D1A9-655CCBFDF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A77F-E708-4E9B-99C4-B50450138D1C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BE5B6-2C15-57B0-5365-1D2EC5140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C8123-F466-07BB-331A-B131FF173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0EC8-1894-4BE9-A08E-714589D03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14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0E3A5-E6DC-4E5A-C23E-EA1EC2E8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2CFEF4-CBD0-FD43-4386-3264FC28A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2ABEE-62AE-7386-9243-87C74AD9A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A77F-E708-4E9B-99C4-B50450138D1C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101D7-4952-8C8D-1279-2CA4D6450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1450D-40E0-A6A9-F087-C74B8C9BE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0EC8-1894-4BE9-A08E-714589D03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1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FA4E65-BB88-A286-E211-C0C8693209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2227B-032C-E188-11C9-4D620E028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A5C95-1C06-86E5-6E72-85079F482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A77F-E708-4E9B-99C4-B50450138D1C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3D40E-FB6D-D7AB-F1DD-C6EEC5DBC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01489-2529-A3A5-223E-7FA755470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0EC8-1894-4BE9-A08E-714589D03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70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A55C6-CF8F-EF9E-5E21-F554D7259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83405-DEA2-F10D-2EE9-0BBF1C0F1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142FF-89DF-6CB1-4AD3-3B48201F0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A77F-E708-4E9B-99C4-B50450138D1C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68DCF-387B-66B9-F130-E9BD963BD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AFC47-C8B6-D7BA-4420-BE5D24104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0EC8-1894-4BE9-A08E-714589D03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9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96FF-D050-1D91-35F0-E833B07BD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22F34-8137-901D-7DED-83484A9AD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616D2-CC07-546D-09CE-1AD92E018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A77F-E708-4E9B-99C4-B50450138D1C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304DE-4FFD-8473-0905-DFE023470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72498-D5F2-8F87-6963-909839049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0EC8-1894-4BE9-A08E-714589D03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0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85D90-B8D8-36B8-D98D-4E353BB3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25554-FA8C-4E53-513B-5B9636389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970CC0-E964-451C-3A15-B16CABBFB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7D0FCF-3624-A960-563D-DDC48A1B5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A77F-E708-4E9B-99C4-B50450138D1C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17A11-B9D6-B631-AD64-F0D1A64DB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4587E-CE40-82EF-3C92-779E1DB31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0EC8-1894-4BE9-A08E-714589D03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02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5691A-CB4F-1F80-1E2E-05579497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E36AD-4937-6785-F6DE-2C8E02BFF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AFBEC0-8B35-DC34-1E12-AEA6248ED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00C39-204C-AF8B-C846-C5F1F2333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A31D4E-23CD-E1BC-3C37-76E99AB073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221AD5-5CAC-E6B3-D90F-744F319B9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A77F-E708-4E9B-99C4-B50450138D1C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B0E3BF-B66D-77DA-6129-9ED7E999E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E2D39E-943B-C9F7-D4C3-A90E10F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0EC8-1894-4BE9-A08E-714589D03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11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F5693-011B-E431-81E4-68034B75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67D800-F73D-66C2-D526-97AA6BAAA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A77F-E708-4E9B-99C4-B50450138D1C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97BE34-7F07-3255-7438-7F2E3AE83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9E2552-9305-A53C-E20F-D59918187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0EC8-1894-4BE9-A08E-714589D03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90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AF63B0-FEBD-1F8B-4D0E-EEB955277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A77F-E708-4E9B-99C4-B50450138D1C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4125F2-C765-AE94-F302-D3ADCFB43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70EF0-AA78-4D9D-47DC-456F22DAC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0EC8-1894-4BE9-A08E-714589D03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94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4EDA4-6D90-9B30-F366-F7E292A0E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1EA22-87A6-409F-9D54-F3BC0CA7E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4BEB31-2803-7EA2-412E-1D74FEA0B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1DA73-3A8E-901C-15C2-7786CE5D1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A77F-E708-4E9B-99C4-B50450138D1C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0ECC4-2CEC-15D8-6AAB-00AB4B0C1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F2F13-E3F4-BC78-5328-003172688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0EC8-1894-4BE9-A08E-714589D03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01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30703-886B-56DA-1DF3-539FD4C93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F8844A-971A-2707-5D51-808C7EDAAA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53745-A08A-D6B5-00BC-69BAFCB50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126F50-A291-E1AF-3F20-78646B28D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A77F-E708-4E9B-99C4-B50450138D1C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9B9B6-69D6-EF48-97A6-42CF01C29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D4CBB-0880-0DE4-93B7-0F89C19FA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0EC8-1894-4BE9-A08E-714589D03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54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0FBDB4-A115-6467-69E4-B7957EFF2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68407-5E5D-AEED-AF16-CF93AEF5D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0634A-44F0-E844-0F38-49D5369404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D1A77F-E708-4E9B-99C4-B50450138D1C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5086D-B7C3-515C-9C79-FB6E01DD7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342F7-59E6-FF22-06B9-79ED42F01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B40EC8-1894-4BE9-A08E-714589D03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49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5CA85-9648-29BA-92D9-A78C86F05F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800" b="1" kern="100" dirty="0">
                <a:effectLst/>
                <a:latin typeface="Garamond" panose="020204040303010108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Spatiotemporal trends in salmon metapopulation contributions to portfolio effects in Western Alaska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FABB4C-2481-2070-4283-D58530FB55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45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91014-D776-2B52-022D-0777B024D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map of the world with different colors&#10;&#10;AI-generated content may be incorrect.">
            <a:extLst>
              <a:ext uri="{FF2B5EF4-FFF2-40B4-BE49-F238E27FC236}">
                <a16:creationId xmlns:a16="http://schemas.microsoft.com/office/drawing/2014/main" id="{933B3225-C330-5ADA-79F9-E4C4587772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882" y="-66502"/>
            <a:ext cx="8961118" cy="6924502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C13F36F-D564-68CC-BFD3-97C2F3E37AEE}"/>
              </a:ext>
            </a:extLst>
          </p:cNvPr>
          <p:cNvSpPr/>
          <p:nvPr/>
        </p:nvSpPr>
        <p:spPr>
          <a:xfrm>
            <a:off x="0" y="0"/>
            <a:ext cx="5762730" cy="6858000"/>
          </a:xfrm>
          <a:prstGeom prst="rect">
            <a:avLst/>
          </a:prstGeom>
          <a:solidFill>
            <a:srgbClr val="CFD3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156025-24C2-1A99-1EB4-5B5CB974EF47}"/>
              </a:ext>
            </a:extLst>
          </p:cNvPr>
          <p:cNvSpPr txBox="1"/>
          <p:nvPr/>
        </p:nvSpPr>
        <p:spPr>
          <a:xfrm>
            <a:off x="1367444" y="921125"/>
            <a:ext cx="29697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Too much going on here for the management scale, so we found these management </a:t>
            </a:r>
            <a:r>
              <a:rPr lang="en-US" dirty="0" err="1"/>
              <a:t>tribs</a:t>
            </a:r>
            <a:r>
              <a:rPr lang="en-US" dirty="0"/>
              <a:t> and grabbed everything upstream to make “bins” </a:t>
            </a:r>
          </a:p>
        </p:txBody>
      </p:sp>
    </p:spTree>
    <p:extLst>
      <p:ext uri="{BB962C8B-B14F-4D97-AF65-F5344CB8AC3E}">
        <p14:creationId xmlns:p14="http://schemas.microsoft.com/office/powerpoint/2010/main" val="1303230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9D965-6E0D-5424-30AB-CBA854626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105" y="172010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What were really interested in is not TOTAL returns but the prop of returns from each group at each quartile </a:t>
            </a:r>
            <a:r>
              <a:rPr lang="en-US" dirty="0">
                <a:sym typeface="Wingdings" panose="05000000000000000000" pitchFamily="2" charset="2"/>
              </a:rPr>
              <a:t> full run into a number of timeseries for each group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07C88-919A-362C-F406-E18541BA7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868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2E1B7-DE2D-3E74-A8A7-8B77239D7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DFA theory and why it works here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FDCCA-D94A-0093-EB86-520F8457A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Potential covariates as hypotheses </a:t>
            </a:r>
          </a:p>
        </p:txBody>
      </p:sp>
    </p:spTree>
    <p:extLst>
      <p:ext uri="{BB962C8B-B14F-4D97-AF65-F5344CB8AC3E}">
        <p14:creationId xmlns:p14="http://schemas.microsoft.com/office/powerpoint/2010/main" val="3020625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C366D-9288-11D8-1AB7-52CD0BA01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Q0, normalize the </a:t>
            </a:r>
            <a:r>
              <a:rPr lang="en-US" dirty="0" err="1"/>
              <a:t>ts</a:t>
            </a:r>
            <a:r>
              <a:rPr lang="en-US" dirty="0"/>
              <a:t> because we want 0 to be 0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FAF45-1842-E97A-0A8E-C8C9399F2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51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59EB5-674C-F40B-177F-1CC28C9C3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First, start with the most complicated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5D34A-51A7-2A61-B7C4-4975988D2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 4 Quartiles, 4 states. </a:t>
            </a:r>
          </a:p>
          <a:p>
            <a:pPr marL="0" indent="0">
              <a:buNone/>
            </a:pPr>
            <a:r>
              <a:rPr lang="en-US" dirty="0"/>
              <a:t>We expect </a:t>
            </a:r>
            <a:r>
              <a:rPr lang="en-US" dirty="0" err="1"/>
              <a:t>obs</a:t>
            </a:r>
            <a:r>
              <a:rPr lang="en-US" dirty="0"/>
              <a:t> variance is not equally distributed. </a:t>
            </a:r>
          </a:p>
          <a:p>
            <a:pPr marL="0" indent="0">
              <a:buNone/>
            </a:pPr>
            <a:r>
              <a:rPr lang="en-US" dirty="0"/>
              <a:t>Include both </a:t>
            </a:r>
            <a:r>
              <a:rPr lang="en-US" dirty="0" err="1"/>
              <a:t>covs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Compare with AIC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Best support is for a model without run size or </a:t>
            </a:r>
            <a:r>
              <a:rPr lang="en-US" dirty="0" err="1"/>
              <a:t>cpue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Test different covariance structures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Best support is for diagonal and unequal.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64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178C2-AA3B-71F1-60EC-FD59C3B4B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Results, patterns vs loadings non spatial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57D8A-187D-79E1-4930-2515D5481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52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C793B-B49B-D424-614C-2F7ACADD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Results, patterns vs loadings spatial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D5AB0-E103-DE9C-3809-E1F2FAFBA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92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E94D8-D73F-D013-2C18-DCD86061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out the individual quartile patterns from these. T1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9C336-CD11-94B7-9557-285FBD266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16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192E8-E727-4FB8-DB26-F0337F73E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80583-D1F5-FC67-2B2E-7213389BF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27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EE4D0-77D4-A0A0-4FC3-F86ED2AD9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9E4E1-36BA-A61A-91F7-D35A58D83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41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4E98E-3547-AEB6-D377-9D1C85E57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Crisis in Western Alaska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53206-8D01-F0E8-46FF-39305AD5A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19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6AF43-49DA-6C7F-E97D-A91CC0A25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T4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A1FEB-3276-3FF8-1A33-53DE2210F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84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B74F0-94F8-9BB3-6B70-D629B17BA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Discussion, increasing Q1, decreasing Q4?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D360B-0783-FD08-A9D5-7D858ABEF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63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58E66-DF5E-0447-6B9C-D38F2F8D9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to variance among stocks?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A93A1-62EB-0F97-31F9-05A322209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189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192E4-3BE0-ED79-D3E0-0A18ED9F5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Risks of consolidating to a single LH, portfolio effect degradation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1C5C3-632B-3D11-AE81-47E1AFD65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646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C1717-51EF-8D2C-A557-552586C2B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DF7DF-50E9-40CA-B56F-86BF98450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23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7B574-9B6A-5836-7C67-F42F3BDD2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puts managers in a bind. Allow harvest, but protect fish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E4833-7DAC-43B1-0142-D737BEC18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74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E9309-DED2-2C29-1A1B-12FD0BF9E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 effect, difference between pop health and stock health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43B25-8E6D-2E8D-834A-1B8CABF46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47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B4B97-9295-31EA-4A5C-1519906E7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sample set, focus on Kusko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B8589-D181-BC9F-33F0-EBAAF6520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37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9E645-D8A7-E0EF-CA63-AD42C574C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Otoliths, assigning fish, </a:t>
            </a:r>
            <a:r>
              <a:rPr lang="en-US" dirty="0" err="1"/>
              <a:t>ind</a:t>
            </a:r>
            <a:r>
              <a:rPr lang="en-US" dirty="0"/>
              <a:t> assignment to pop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C7F8E-7A4D-6C9E-1559-1A2788013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20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35281-E513-689E-548D-D329A9140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does just basin returns look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124E5-5687-B77E-AD42-3A66FB72B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Returns * year</a:t>
            </a:r>
          </a:p>
        </p:txBody>
      </p:sp>
    </p:spTree>
    <p:extLst>
      <p:ext uri="{BB962C8B-B14F-4D97-AF65-F5344CB8AC3E}">
        <p14:creationId xmlns:p14="http://schemas.microsoft.com/office/powerpoint/2010/main" val="3289368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A56F-9964-F180-1431-DF408EF2B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Within Quartile Run timing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78659-B374-2B1C-DB9F-EDB931068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Returns * CPUE over time by quartile at the basin scale  </a:t>
            </a:r>
          </a:p>
        </p:txBody>
      </p:sp>
    </p:spTree>
    <p:extLst>
      <p:ext uri="{BB962C8B-B14F-4D97-AF65-F5344CB8AC3E}">
        <p14:creationId xmlns:p14="http://schemas.microsoft.com/office/powerpoint/2010/main" val="487388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D897B-C3B9-D58A-3ADB-948ABCE9E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Within year run timing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5D52C-4BA9-7D5E-0304-65526A59A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Returns * CPUE over time by quartile, </a:t>
            </a:r>
            <a:r>
              <a:rPr lang="en-US" dirty="0" err="1"/>
              <a:t>trib</a:t>
            </a:r>
            <a:r>
              <a:rPr lang="en-US" dirty="0"/>
              <a:t> scale. </a:t>
            </a:r>
          </a:p>
        </p:txBody>
      </p:sp>
    </p:spTree>
    <p:extLst>
      <p:ext uri="{BB962C8B-B14F-4D97-AF65-F5344CB8AC3E}">
        <p14:creationId xmlns:p14="http://schemas.microsoft.com/office/powerpoint/2010/main" val="1164209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285</Words>
  <Application>Microsoft Office PowerPoint</Application>
  <PresentationFormat>Widescreen</PresentationFormat>
  <Paragraphs>39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Aptos</vt:lpstr>
      <vt:lpstr>Aptos Display</vt:lpstr>
      <vt:lpstr>Arial</vt:lpstr>
      <vt:lpstr>Garamond</vt:lpstr>
      <vt:lpstr>Wingdings</vt:lpstr>
      <vt:lpstr>Office Theme</vt:lpstr>
      <vt:lpstr>Spatiotemporal trends in salmon metapopulation contributions to portfolio effects in Western Alaska </vt:lpstr>
      <vt:lpstr>Crisis in Western Alaska </vt:lpstr>
      <vt:lpstr>This puts managers in a bind. Allow harvest, but protect fish </vt:lpstr>
      <vt:lpstr>Portfolio effect, difference between pop health and stock health</vt:lpstr>
      <vt:lpstr>Our sample set, focus on Kusko</vt:lpstr>
      <vt:lpstr>Otoliths, assigning fish, ind assignment to pop assignment</vt:lpstr>
      <vt:lpstr>So what does just basin returns look like</vt:lpstr>
      <vt:lpstr>Within Quartile Run timing</vt:lpstr>
      <vt:lpstr>Within year run timing</vt:lpstr>
      <vt:lpstr>PowerPoint Presentation</vt:lpstr>
      <vt:lpstr>What were really interested in is not TOTAL returns but the prop of returns from each group at each quartile  full run into a number of timeseries for each group</vt:lpstr>
      <vt:lpstr>DFA theory and why it works here </vt:lpstr>
      <vt:lpstr>Add a Q0, normalize the ts because we want 0 to be 0 </vt:lpstr>
      <vt:lpstr>First, start with the most complicated model </vt:lpstr>
      <vt:lpstr>Results, patterns vs loadings non spatial</vt:lpstr>
      <vt:lpstr>Results, patterns vs loadings spatial </vt:lpstr>
      <vt:lpstr>Pull out the individual quartile patterns from these. T1</vt:lpstr>
      <vt:lpstr>T2</vt:lpstr>
      <vt:lpstr>T3</vt:lpstr>
      <vt:lpstr>T4 </vt:lpstr>
      <vt:lpstr>Discussion, increasing Q1, decreasing Q4?</vt:lpstr>
      <vt:lpstr>Changes to variance among stocks?</vt:lpstr>
      <vt:lpstr>Risks of consolidating to a single LH, portfolio effect degradation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Benjamin J. Makhlouf</dc:creator>
  <cp:lastModifiedBy>Benjamin J. Makhlouf</cp:lastModifiedBy>
  <cp:revision>2</cp:revision>
  <dcterms:created xsi:type="dcterms:W3CDTF">2025-05-30T23:51:59Z</dcterms:created>
  <dcterms:modified xsi:type="dcterms:W3CDTF">2025-05-31T13:52:01Z</dcterms:modified>
</cp:coreProperties>
</file>