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26" r:id="rId3"/>
    <p:sldId id="343" r:id="rId4"/>
    <p:sldId id="344" r:id="rId5"/>
    <p:sldId id="266" r:id="rId6"/>
    <p:sldId id="327" r:id="rId7"/>
    <p:sldId id="328" r:id="rId8"/>
    <p:sldId id="274" r:id="rId9"/>
    <p:sldId id="305" r:id="rId10"/>
    <p:sldId id="345" r:id="rId11"/>
    <p:sldId id="282" r:id="rId12"/>
    <p:sldId id="317" r:id="rId13"/>
    <p:sldId id="334" r:id="rId14"/>
    <p:sldId id="346" r:id="rId15"/>
    <p:sldId id="347" r:id="rId16"/>
    <p:sldId id="288" r:id="rId17"/>
    <p:sldId id="335" r:id="rId18"/>
    <p:sldId id="3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 yingtong" initials="d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4"/>
    <p:restoredTop sz="87845" autoAdjust="0"/>
  </p:normalViewPr>
  <p:slideViewPr>
    <p:cSldViewPr snapToGrid="0">
      <p:cViewPr varScale="1">
        <p:scale>
          <a:sx n="75" d="100"/>
          <a:sy n="75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B0159-3A07-4000-AA42-9E23A919CED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74D81-D4E0-4FC6-8920-34D7405D0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74D81-D4E0-4FC6-8920-34D7405D080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74D81-D4E0-4FC6-8920-34D7405D080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74D81-D4E0-4FC6-8920-34D7405D080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University of Illinois at Chicago - Wikipedi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635" y="0"/>
            <a:ext cx="1046365" cy="10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7674-1F72-4C14-9990-62C909D7035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545E-E2A1-4566-8FB5-CC3776846E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225" y="1532890"/>
            <a:ext cx="10368915" cy="1659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ConsisRec: Enhancing GNN for Social Recommendation via Consistent Neighbor Aggregation</a:t>
            </a:r>
            <a:br>
              <a:rPr lang="en-US" sz="3200" dirty="0"/>
            </a:br>
            <a:r>
              <a:rPr lang="en-US" sz="2000" dirty="0"/>
              <a:t>SIGIR’21 , Virtual Event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56008"/>
            <a:ext cx="9144000" cy="1275566"/>
          </a:xfrm>
        </p:spPr>
        <p:txBody>
          <a:bodyPr anchor="b">
            <a:normAutofit/>
          </a:bodyPr>
          <a:lstStyle/>
          <a:p>
            <a:r>
              <a:rPr lang="en-US" sz="2000" dirty="0"/>
              <a:t>Liangwei Yang, Zhiwei Liu, Yingtong Dou (University of Illinois at Chicago)</a:t>
            </a:r>
          </a:p>
          <a:p>
            <a:r>
              <a:rPr lang="en-US" sz="2000" dirty="0"/>
              <a:t>Jing Ma (Sichuan University)</a:t>
            </a:r>
          </a:p>
          <a:p>
            <a:r>
              <a:rPr lang="en-US" sz="2000" dirty="0"/>
              <a:t>Philip S. Yu (</a:t>
            </a:r>
            <a:r>
              <a:rPr lang="en-US" sz="2000" dirty="0" err="1"/>
              <a:t>University of Illinois at Chicago</a:t>
            </a:r>
            <a:r>
              <a:rPr lang="en-US" sz="2000" dirty="0"/>
              <a:t>)</a:t>
            </a:r>
          </a:p>
        </p:txBody>
      </p:sp>
      <p:pic>
        <p:nvPicPr>
          <p:cNvPr id="1026" name="Picture 2" descr="University of Illinois at Chicago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635" y="0"/>
            <a:ext cx="1046365" cy="10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34256" y="5691474"/>
            <a:ext cx="610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Code: https://github.com/YangLiangwei/ConsisRec.git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176530"/>
            <a:ext cx="1356360" cy="693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8"/>
    </mc:Choice>
    <mc:Fallback xmlns="">
      <p:transition spd="slow" advTm="228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ConsisRec</a:t>
            </a:r>
            <a:endParaRPr 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697970"/>
            <a:ext cx="10515600" cy="54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layer</a:t>
            </a:r>
          </a:p>
        </p:txBody>
      </p:sp>
      <p:sp>
        <p:nvSpPr>
          <p:cNvPr id="8" name="内容占位符 2"/>
          <p:cNvSpPr txBox="1"/>
          <p:nvPr/>
        </p:nvSpPr>
        <p:spPr>
          <a:xfrm>
            <a:off x="838200" y="2773352"/>
            <a:ext cx="10515600" cy="54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Neighbor sampling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61945" y="3086400"/>
            <a:ext cx="1770822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Consistency score:</a:t>
            </a:r>
          </a:p>
        </p:txBody>
      </p:sp>
      <p:sp>
        <p:nvSpPr>
          <p:cNvPr id="17" name="内容占位符 2"/>
          <p:cNvSpPr txBox="1"/>
          <p:nvPr/>
        </p:nvSpPr>
        <p:spPr>
          <a:xfrm>
            <a:off x="838200" y="4233361"/>
            <a:ext cx="10515600" cy="54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Relation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064487" y="4882896"/>
                <a:ext cx="7123176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 : number of samples;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dirty="0"/>
                  <a:t> :a scalar denoting the attention weights of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sample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87" y="4882896"/>
                <a:ext cx="7123176" cy="358303"/>
              </a:xfrm>
              <a:prstGeom prst="rect">
                <a:avLst/>
              </a:prstGeom>
              <a:blipFill>
                <a:blip r:embed="rId2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173559" y="5789728"/>
                <a:ext cx="3598164" cy="36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: the relation embedding of relation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59" y="5789728"/>
                <a:ext cx="3598164" cy="362663"/>
              </a:xfrm>
              <a:prstGeom prst="rect">
                <a:avLst/>
              </a:prstGeom>
              <a:blipFill>
                <a:blip r:embed="rId3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250CC4C2-1856-4D4C-B597-20418989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06" y="1002956"/>
            <a:ext cx="4626886" cy="21972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2ABDBD-C95E-4D9D-9ABE-399EAF3F9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977" y="2110713"/>
            <a:ext cx="3103090" cy="656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40139A-B1EB-44F0-B876-2F2D90BA2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13" y="3315944"/>
            <a:ext cx="3899416" cy="8105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3A80DEF-DD5F-4AD7-80BF-8B02C53A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13" y="3309109"/>
            <a:ext cx="3380275" cy="6226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2904CC-F94F-4441-9981-5DE20E9B3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4965" y="4575257"/>
            <a:ext cx="3010102" cy="937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4CDDBAE-F7BD-436E-AF4D-9AB6BAA4E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965" y="5467340"/>
            <a:ext cx="3772168" cy="10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71"/>
    </mc:Choice>
    <mc:Fallback xmlns="">
      <p:transition spd="slow" advTm="9607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2504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Experiment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1"/>
    </mc:Choice>
    <mc:Fallback xmlns="">
      <p:transition spd="slow" advTm="37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BE951DA-B8FD-4532-97DA-7FC65230E86B}"/>
              </a:ext>
            </a:extLst>
          </p:cNvPr>
          <p:cNvSpPr txBox="1"/>
          <p:nvPr/>
        </p:nvSpPr>
        <p:spPr>
          <a:xfrm>
            <a:off x="838200" y="1535168"/>
            <a:ext cx="5562600" cy="310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  <a:p>
            <a:pPr lvl="1"/>
            <a:r>
              <a:rPr lang="en-US" altLang="zh-CN" dirty="0"/>
              <a:t>Remove users without social neighbors</a:t>
            </a:r>
          </a:p>
          <a:p>
            <a:pPr lvl="1"/>
            <a:r>
              <a:rPr lang="en-US" altLang="zh-CN" dirty="0"/>
              <a:t>Add item-item similarity link if they share more than 50% neighbors</a:t>
            </a:r>
          </a:p>
          <a:p>
            <a:pPr lvl="1"/>
            <a:r>
              <a:rPr lang="en-US" altLang="zh-CN" dirty="0"/>
              <a:t>60% used for training, 20% used for validation and 20% for test.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F32254-1C49-4C8A-BB69-EF65520F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07" y="1697970"/>
            <a:ext cx="3969688" cy="2285578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B05B46D-3F9A-4C5C-AAF0-BFD2586621D7}"/>
              </a:ext>
            </a:extLst>
          </p:cNvPr>
          <p:cNvSpPr txBox="1"/>
          <p:nvPr/>
        </p:nvSpPr>
        <p:spPr>
          <a:xfrm>
            <a:off x="838200" y="4231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Baselines</a:t>
            </a:r>
          </a:p>
          <a:p>
            <a:pPr lvl="1"/>
            <a:r>
              <a:rPr lang="en-US" dirty="0"/>
              <a:t>Matrix factorization based: </a:t>
            </a:r>
            <a:r>
              <a:rPr lang="en-US" dirty="0" err="1"/>
              <a:t>SoRec</a:t>
            </a:r>
            <a:r>
              <a:rPr lang="en-US" dirty="0"/>
              <a:t>[1], </a:t>
            </a:r>
            <a:r>
              <a:rPr lang="en-US" dirty="0" err="1"/>
              <a:t>SoReg</a:t>
            </a:r>
            <a:r>
              <a:rPr lang="en-US" dirty="0"/>
              <a:t>[2], </a:t>
            </a:r>
            <a:r>
              <a:rPr lang="en-US" dirty="0" err="1"/>
              <a:t>SocialMF</a:t>
            </a:r>
            <a:r>
              <a:rPr lang="en-US" dirty="0"/>
              <a:t>[3], CUNE[4]</a:t>
            </a:r>
          </a:p>
          <a:p>
            <a:pPr lvl="1"/>
            <a:r>
              <a:rPr lang="en-US" dirty="0"/>
              <a:t>Graph neural network based: GCMC[5], </a:t>
            </a:r>
            <a:r>
              <a:rPr lang="en-US" dirty="0" err="1"/>
              <a:t>GraphRec</a:t>
            </a:r>
            <a:r>
              <a:rPr lang="en-US" dirty="0"/>
              <a:t>[6]</a:t>
            </a:r>
          </a:p>
        </p:txBody>
      </p:sp>
      <p:sp>
        <p:nvSpPr>
          <p:cNvPr id="22" name="Google Shape;151;p10">
            <a:extLst>
              <a:ext uri="{FF2B5EF4-FFF2-40B4-BE49-F238E27FC236}">
                <a16:creationId xmlns:a16="http://schemas.microsoft.com/office/drawing/2014/main" id="{C4625765-1A60-4700-8B67-0665581F6A54}"/>
              </a:ext>
            </a:extLst>
          </p:cNvPr>
          <p:cNvSpPr txBox="1"/>
          <p:nvPr/>
        </p:nvSpPr>
        <p:spPr>
          <a:xfrm>
            <a:off x="0" y="5805483"/>
            <a:ext cx="121920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Ma, H., Yang, H., </a:t>
            </a:r>
            <a:r>
              <a:rPr lang="en-US" altLang="zh-CN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Lyu</a:t>
            </a:r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M. R., &amp; King, I. (2008, October). </a:t>
            </a:r>
            <a:r>
              <a:rPr lang="en-US" altLang="zh-CN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Sorec</a:t>
            </a:r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social recommendation using probabilistic matrix factorization. In Proceedings of the 17th ACM conference on Information and knowledge management (pp. 931-940).</a:t>
            </a:r>
          </a:p>
          <a:p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Ma, H., Zhou, D., Liu, C., </a:t>
            </a:r>
            <a:r>
              <a:rPr lang="en-US" altLang="zh-CN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Lyu</a:t>
            </a:r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M. R., &amp; King, I. (2011, February). Recommender systems with social regularization. In Proceedings of the fourth ACM international conference on Web search and data mining (pp. 287-296).</a:t>
            </a:r>
          </a:p>
          <a:p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Jamali, M., &amp; Ester, M. (2010, September). A matrix factorization technique with trust propagation for recommendation in social networks. In Proceedings of the fourth ACM conference on Recommender systems (pp. 135-142).</a:t>
            </a:r>
          </a:p>
          <a:p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Zhang, C., Yu, L., Wang, Y., Shah, C., Zhang, X. (2017) Collaborative user network embedding for social recommender systems. In The SDM Conference</a:t>
            </a:r>
          </a:p>
          <a:p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Berg, R. V. D., </a:t>
            </a:r>
            <a:r>
              <a:rPr lang="en-US" altLang="zh-CN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Kipf</a:t>
            </a:r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T. N., &amp; Welling, M. (2017). Graph convolutional matrix completion. </a:t>
            </a:r>
            <a:r>
              <a:rPr lang="en-US" altLang="zh-CN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</a:t>
            </a:r>
            <a:r>
              <a:rPr lang="en-US" altLang="zh-C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preprint arXiv:1706.02263.</a:t>
            </a:r>
            <a:endParaRPr lang="en-US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Fan, W., Ma, Y., Li, Q., He, Y., Zhao, E., Tang, J., &amp; Yin, D. (2019, May). Graph neural networks for social recommendation. In The World Wide Web Conference (pp. 417-426).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79"/>
    </mc:Choice>
    <mc:Fallback xmlns="">
      <p:transition spd="slow" advTm="667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1120" y="1535266"/>
            <a:ext cx="5770880" cy="4351338"/>
          </a:xfrm>
        </p:spPr>
        <p:txBody>
          <a:bodyPr/>
          <a:lstStyle/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GNN based methods tend to be better than matrix factorization based methods.</a:t>
            </a:r>
          </a:p>
          <a:p>
            <a:pPr lvl="1"/>
            <a:r>
              <a:rPr lang="en-US" dirty="0" err="1"/>
              <a:t>ConsisRec</a:t>
            </a:r>
            <a:r>
              <a:rPr lang="en-US" dirty="0"/>
              <a:t> performs the best among all the methods.</a:t>
            </a:r>
          </a:p>
          <a:p>
            <a:pPr lvl="1"/>
            <a:r>
              <a:rPr lang="en-US" dirty="0"/>
              <a:t>Improvement on RMSE and MAE criterion is very limited among methods.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F2E54-302C-4262-8733-1CBDF715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690688"/>
            <a:ext cx="5013960" cy="3261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8"/>
    </mc:Choice>
    <mc:Fallback xmlns="">
      <p:transition spd="slow" advTm="464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09389E-5C73-4BE3-9B92-085CBF04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24" y="1565714"/>
            <a:ext cx="4304765" cy="3575246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85A6A36-1BF6-4D3B-94B5-73721534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1535266"/>
            <a:ext cx="5770880" cy="3493934"/>
          </a:xfrm>
        </p:spPr>
        <p:txBody>
          <a:bodyPr/>
          <a:lstStyle/>
          <a:p>
            <a:r>
              <a:rPr lang="en-US" dirty="0"/>
              <a:t>Observations</a:t>
            </a:r>
          </a:p>
          <a:p>
            <a:pPr lvl="1"/>
            <a:r>
              <a:rPr lang="en-US" dirty="0" err="1"/>
              <a:t>ConsisRec</a:t>
            </a:r>
            <a:r>
              <a:rPr lang="en-US" dirty="0"/>
              <a:t> always performs the best, indicting all the components are useful.</a:t>
            </a:r>
          </a:p>
          <a:p>
            <a:pPr lvl="1"/>
            <a:r>
              <a:rPr lang="en-US" dirty="0"/>
              <a:t>Remove neighbor sampling dramatically spoils the performance, which shows the importance of selecting consistent neighbors.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23281D7-9489-4CA8-BCBE-2EBE0AF436A6}"/>
              </a:ext>
            </a:extLst>
          </p:cNvPr>
          <p:cNvSpPr txBox="1">
            <a:spLocks/>
          </p:cNvSpPr>
          <p:nvPr/>
        </p:nvSpPr>
        <p:spPr>
          <a:xfrm>
            <a:off x="701040" y="5247323"/>
            <a:ext cx="11287760" cy="1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A: Remove query layer </a:t>
            </a:r>
          </a:p>
          <a:p>
            <a:pPr marL="0" indent="0">
              <a:buNone/>
            </a:pPr>
            <a:r>
              <a:rPr lang="en-US" sz="1800" dirty="0"/>
              <a:t>B: Remove neighbor sampling</a:t>
            </a:r>
          </a:p>
          <a:p>
            <a:pPr marL="0" indent="0">
              <a:buNone/>
            </a:pPr>
            <a:r>
              <a:rPr lang="en-US" sz="1800" dirty="0"/>
              <a:t>C: Remove relation attention </a:t>
            </a:r>
          </a:p>
        </p:txBody>
      </p:sp>
    </p:spTree>
    <p:extLst>
      <p:ext uri="{BB962C8B-B14F-4D97-AF65-F5344CB8AC3E}">
        <p14:creationId xmlns:p14="http://schemas.microsoft.com/office/powerpoint/2010/main" val="14775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8"/>
    </mc:Choice>
    <mc:Fallback xmlns="">
      <p:transition spd="slow" advTm="464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Sensitivity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39F6E-0C58-4CCF-9A56-1350005D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828661"/>
            <a:ext cx="5349704" cy="320067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63D8984-D8E0-4B76-A6DD-E9831ED7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1535266"/>
            <a:ext cx="5770880" cy="4351338"/>
          </a:xfrm>
        </p:spPr>
        <p:txBody>
          <a:bodyPr/>
          <a:lstStyle/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There is an obvious error increment when neighbor percent rising from 0.8 to 1.0, which results from aggregating inconsistent neighbors.</a:t>
            </a:r>
          </a:p>
          <a:p>
            <a:pPr lvl="1"/>
            <a:r>
              <a:rPr lang="en-US" dirty="0"/>
              <a:t>Suitable embedding size should be selected.</a:t>
            </a:r>
          </a:p>
          <a:p>
            <a:pPr lvl="1"/>
            <a:r>
              <a:rPr lang="en-US" dirty="0"/>
              <a:t>Learning rate has a critical impact on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027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8"/>
    </mc:Choice>
    <mc:Fallback xmlns="">
      <p:transition spd="slow" advTm="464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2504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Discussion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1"/>
    </mc:Choice>
    <mc:Fallback xmlns="">
      <p:transition spd="slow" advTm="263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0760" cy="4351338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Study the inconsistency problems (Context/Relation) in social recommendation</a:t>
            </a:r>
          </a:p>
          <a:p>
            <a:pPr lvl="1"/>
            <a:r>
              <a:rPr lang="en-US" dirty="0"/>
              <a:t>Design three mechanisms in </a:t>
            </a:r>
            <a:r>
              <a:rPr lang="en-US" dirty="0" err="1"/>
              <a:t>ConsisRec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Inconsistencies in other field.</a:t>
            </a:r>
          </a:p>
          <a:p>
            <a:pPr lvl="1"/>
            <a:r>
              <a:rPr lang="en-US" dirty="0"/>
              <a:t>Find more consistent neighbors?</a:t>
            </a:r>
          </a:p>
          <a:p>
            <a:pPr lvl="1"/>
            <a:r>
              <a:rPr lang="en-US" dirty="0"/>
              <a:t>Other way to measure consistency score?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34"/>
    </mc:Choice>
    <mc:Fallback xmlns="">
      <p:transition spd="slow" advTm="3403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4168" y="2760853"/>
            <a:ext cx="2078736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9"/>
    </mc:Choice>
    <mc:Fallback xmlns="">
      <p:transition spd="slow" advTm="26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2504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dirty="0"/>
              <a:t>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"/>
    </mc:Choice>
    <mc:Fallback xmlns="">
      <p:transition spd="slow" advTm="8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Social Recommendation</a:t>
            </a:r>
          </a:p>
        </p:txBody>
      </p:sp>
      <p:pic>
        <p:nvPicPr>
          <p:cNvPr id="3" name="图形 2" descr="用户">
            <a:extLst>
              <a:ext uri="{FF2B5EF4-FFF2-40B4-BE49-F238E27FC236}">
                <a16:creationId xmlns:a16="http://schemas.microsoft.com/office/drawing/2014/main" id="{C78F8F1B-7FDC-4A93-B018-6D209589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3969" y="3293096"/>
            <a:ext cx="554611" cy="554611"/>
          </a:xfrm>
          <a:prstGeom prst="rect">
            <a:avLst/>
          </a:prstGeom>
        </p:spPr>
      </p:pic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B1E44A85-BE69-43BE-9F44-B2BF4E69D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5788" y="2738485"/>
            <a:ext cx="554611" cy="554611"/>
          </a:xfrm>
          <a:prstGeom prst="rect">
            <a:avLst/>
          </a:prstGeom>
        </p:spPr>
      </p:pic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0915C6AE-FC86-4C1D-A1B6-60B2BBD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5787" y="4087153"/>
            <a:ext cx="554611" cy="554611"/>
          </a:xfrm>
          <a:prstGeom prst="rect">
            <a:avLst/>
          </a:prstGeom>
        </p:spPr>
      </p:pic>
      <p:pic>
        <p:nvPicPr>
          <p:cNvPr id="7" name="图形 6" descr="笔记本电脑">
            <a:extLst>
              <a:ext uri="{FF2B5EF4-FFF2-40B4-BE49-F238E27FC236}">
                <a16:creationId xmlns:a16="http://schemas.microsoft.com/office/drawing/2014/main" id="{C61E5082-FBBE-4B23-8159-75AF97AFC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001" y="2738485"/>
            <a:ext cx="535756" cy="535756"/>
          </a:xfrm>
          <a:prstGeom prst="rect">
            <a:avLst/>
          </a:prstGeom>
        </p:spPr>
      </p:pic>
      <p:pic>
        <p:nvPicPr>
          <p:cNvPr id="9" name="图形 8" descr="智能手机">
            <a:extLst>
              <a:ext uri="{FF2B5EF4-FFF2-40B4-BE49-F238E27FC236}">
                <a16:creationId xmlns:a16="http://schemas.microsoft.com/office/drawing/2014/main" id="{F91D6377-9961-4234-B074-66863FEDD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409" y="1530749"/>
            <a:ext cx="554611" cy="554611"/>
          </a:xfrm>
          <a:prstGeom prst="rect">
            <a:avLst/>
          </a:prstGeom>
        </p:spPr>
      </p:pic>
      <p:pic>
        <p:nvPicPr>
          <p:cNvPr id="11" name="图形 10" descr="书籍">
            <a:extLst>
              <a:ext uri="{FF2B5EF4-FFF2-40B4-BE49-F238E27FC236}">
                <a16:creationId xmlns:a16="http://schemas.microsoft.com/office/drawing/2014/main" id="{AB6EC5AF-B381-4921-8FBD-E5BE0F47C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01" y="4087153"/>
            <a:ext cx="554611" cy="554611"/>
          </a:xfrm>
          <a:prstGeom prst="rect">
            <a:avLst/>
          </a:prstGeom>
        </p:spPr>
      </p:pic>
      <p:pic>
        <p:nvPicPr>
          <p:cNvPr id="13" name="图形 12" descr="耳机">
            <a:extLst>
              <a:ext uri="{FF2B5EF4-FFF2-40B4-BE49-F238E27FC236}">
                <a16:creationId xmlns:a16="http://schemas.microsoft.com/office/drawing/2014/main" id="{50A969CA-D72C-4569-BBA7-4BE0E47F1F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02409" y="5713128"/>
            <a:ext cx="554612" cy="554612"/>
          </a:xfrm>
          <a:prstGeom prst="rect">
            <a:avLst/>
          </a:prstGeom>
        </p:spPr>
      </p:pic>
      <p:pic>
        <p:nvPicPr>
          <p:cNvPr id="15" name="图形 14" descr="平板电脑">
            <a:extLst>
              <a:ext uri="{FF2B5EF4-FFF2-40B4-BE49-F238E27FC236}">
                <a16:creationId xmlns:a16="http://schemas.microsoft.com/office/drawing/2014/main" id="{49D44E6A-44D0-4F64-9D64-D119F5319F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41389" y="3274241"/>
            <a:ext cx="554611" cy="554611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449DD8-78D9-4CCC-AC34-5C51817CF475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2279715" y="2085360"/>
            <a:ext cx="643379" cy="65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F828CC4-5066-4110-A2E9-A6D4D3D0008E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667757" y="3006363"/>
            <a:ext cx="978031" cy="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050877F-DEB5-4845-83A6-1C973B2F168D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686612" y="4364459"/>
            <a:ext cx="959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C662A41-7551-40CA-80F4-79E60199F53C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2279715" y="4641764"/>
            <a:ext cx="643378" cy="107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7E79AD3-107B-4561-8921-5A726270A765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200399" y="3015791"/>
            <a:ext cx="763570" cy="5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3A1805-A60A-4CD4-9899-E7B0AFB9B4CA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3200398" y="3570402"/>
            <a:ext cx="763571" cy="79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6FF1D87-25F8-4116-B6C9-C24151A97D06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4518580" y="3551547"/>
            <a:ext cx="1022809" cy="188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3224EFE-F3A3-424C-A6B4-6844DFAE409C}"/>
              </a:ext>
            </a:extLst>
          </p:cNvPr>
          <p:cNvSpPr txBox="1"/>
          <p:nvPr/>
        </p:nvSpPr>
        <p:spPr>
          <a:xfrm>
            <a:off x="2570881" y="2058102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Rating=5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F36926-0041-4594-89A7-54DB8EC9BC6B}"/>
              </a:ext>
            </a:extLst>
          </p:cNvPr>
          <p:cNvSpPr txBox="1"/>
          <p:nvPr/>
        </p:nvSpPr>
        <p:spPr>
          <a:xfrm>
            <a:off x="1725756" y="2701492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Rating=4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39F86BA-CF41-462F-993E-0E5AA3692090}"/>
              </a:ext>
            </a:extLst>
          </p:cNvPr>
          <p:cNvSpPr txBox="1"/>
          <p:nvPr/>
        </p:nvSpPr>
        <p:spPr>
          <a:xfrm>
            <a:off x="1750893" y="4041447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Rating=1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CCEFEA9-0D82-46C7-91D6-7965F3DC78AB}"/>
              </a:ext>
            </a:extLst>
          </p:cNvPr>
          <p:cNvSpPr txBox="1"/>
          <p:nvPr/>
        </p:nvSpPr>
        <p:spPr>
          <a:xfrm>
            <a:off x="2601404" y="5281932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Rating=4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5E5A84-4367-45ED-9ADD-CDB9FAECF7CF}"/>
              </a:ext>
            </a:extLst>
          </p:cNvPr>
          <p:cNvSpPr txBox="1"/>
          <p:nvPr/>
        </p:nvSpPr>
        <p:spPr>
          <a:xfrm>
            <a:off x="4571472" y="3247389"/>
            <a:ext cx="822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Rating=?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287301-DEC8-4FBF-8A5F-73BB31BA5582}"/>
              </a:ext>
            </a:extLst>
          </p:cNvPr>
          <p:cNvSpPr txBox="1"/>
          <p:nvPr/>
        </p:nvSpPr>
        <p:spPr>
          <a:xfrm>
            <a:off x="6243319" y="1574524"/>
            <a:ext cx="5874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Assumption</a:t>
            </a:r>
            <a:r>
              <a:rPr lang="en-US" altLang="zh-CN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Homophily</a:t>
            </a:r>
            <a:r>
              <a:rPr lang="en-US" altLang="zh-CN" sz="2400" baseline="30000" dirty="0"/>
              <a:t>[1]</a:t>
            </a:r>
            <a:r>
              <a:rPr lang="en-US" altLang="zh-CN" sz="2400" dirty="0"/>
              <a:t>: </a:t>
            </a:r>
          </a:p>
          <a:p>
            <a:r>
              <a:rPr lang="en-US" altLang="zh-CN" sz="2000" dirty="0"/>
              <a:t>People tend to be connected if they are more similar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Social influence character</a:t>
            </a:r>
            <a:r>
              <a:rPr lang="en-US" altLang="zh-CN" sz="2400" baseline="30000" dirty="0"/>
              <a:t>[2]</a:t>
            </a:r>
            <a:r>
              <a:rPr lang="en-US" altLang="zh-CN" sz="2400" dirty="0"/>
              <a:t>: </a:t>
            </a:r>
          </a:p>
          <a:p>
            <a:r>
              <a:rPr lang="en-US" altLang="zh-CN" sz="2000" dirty="0"/>
              <a:t>People would influence its connections from his or her own preference.</a:t>
            </a:r>
            <a:endParaRPr lang="zh-CN" altLang="en-US" sz="2000" dirty="0"/>
          </a:p>
        </p:txBody>
      </p:sp>
      <p:sp>
        <p:nvSpPr>
          <p:cNvPr id="43" name="Google Shape;151;p10">
            <a:extLst>
              <a:ext uri="{FF2B5EF4-FFF2-40B4-BE49-F238E27FC236}">
                <a16:creationId xmlns:a16="http://schemas.microsoft.com/office/drawing/2014/main" id="{C53D016A-7109-4B8A-89B2-CFC841DFB4AB}"/>
              </a:ext>
            </a:extLst>
          </p:cNvPr>
          <p:cNvSpPr txBox="1"/>
          <p:nvPr/>
        </p:nvSpPr>
        <p:spPr>
          <a:xfrm>
            <a:off x="1194049" y="6304043"/>
            <a:ext cx="98039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McPherson, M., Smith-Lovin, L., &amp; Cook, J. M. (2001). Birds of a feather: Homophily in social networks. Annual review of sociology, 27(1), 415-444.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[2] Marsden, P. V., &amp;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Friedkin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N. E. (1993). Network studies of social influence. Sociological Methods &amp; Research, 22(1), 127-151.</a:t>
            </a:r>
            <a:endParaRPr 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8082A1-45B1-4EC8-9260-D28A8C9DDFF8}"/>
              </a:ext>
            </a:extLst>
          </p:cNvPr>
          <p:cNvSpPr txBox="1"/>
          <p:nvPr/>
        </p:nvSpPr>
        <p:spPr>
          <a:xfrm>
            <a:off x="3371146" y="291243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Friend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A38F3A-26AF-4A10-820F-AEC2641C3780}"/>
              </a:ext>
            </a:extLst>
          </p:cNvPr>
          <p:cNvSpPr txBox="1"/>
          <p:nvPr/>
        </p:nvSpPr>
        <p:spPr>
          <a:xfrm>
            <a:off x="3371146" y="410177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Friend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95"/>
    </mc:Choice>
    <mc:Fallback xmlns="">
      <p:transition spd="slow" advTm="463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 (GNN)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1A97B82-DE47-4786-BCDA-A3A4947D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42671"/>
          </a:xfrm>
        </p:spPr>
        <p:txBody>
          <a:bodyPr/>
          <a:lstStyle/>
          <a:p>
            <a:r>
              <a:rPr lang="en-US" dirty="0"/>
              <a:t>General GNN structure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EC3FB8-1B9A-46C9-AE3C-41A4E20E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99" y="2311650"/>
            <a:ext cx="5395765" cy="5118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D98321-28E6-4F08-8624-31012A6EBA98}"/>
              </a:ext>
            </a:extLst>
          </p:cNvPr>
          <p:cNvSpPr txBox="1"/>
          <p:nvPr/>
        </p:nvSpPr>
        <p:spPr>
          <a:xfrm>
            <a:off x="1093509" y="3005161"/>
            <a:ext cx="8665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AGG: Aggregator of neighbor information, such as max pooling, weighted average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DB86569-70F5-42A7-A4F4-84D6B7F9F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05" y="3412201"/>
            <a:ext cx="360104" cy="36620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6A0F8AC-320B-4981-BC2F-200DEFEE6CAC}"/>
              </a:ext>
            </a:extLst>
          </p:cNvPr>
          <p:cNvSpPr txBox="1"/>
          <p:nvPr/>
        </p:nvSpPr>
        <p:spPr>
          <a:xfrm>
            <a:off x="1093509" y="3429000"/>
            <a:ext cx="10795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       : Combination of neighbor information and center node information, such as linear layer, addition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14DCE2BE-670B-4814-973C-BB6C38AF0460}"/>
              </a:ext>
            </a:extLst>
          </p:cNvPr>
          <p:cNvSpPr txBox="1">
            <a:spLocks/>
          </p:cNvSpPr>
          <p:nvPr/>
        </p:nvSpPr>
        <p:spPr>
          <a:xfrm>
            <a:off x="838200" y="4121338"/>
            <a:ext cx="10515600" cy="54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GNN based social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263BBC-348B-44A3-86A2-1EB982C80E0B}"/>
              </a:ext>
            </a:extLst>
          </p:cNvPr>
          <p:cNvSpPr txBox="1"/>
          <p:nvPr/>
        </p:nvSpPr>
        <p:spPr>
          <a:xfrm>
            <a:off x="1163405" y="466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4879B8-10E1-4C06-966A-40A2AD146083}"/>
              </a:ext>
            </a:extLst>
          </p:cNvPr>
          <p:cNvSpPr txBox="1"/>
          <p:nvPr/>
        </p:nvSpPr>
        <p:spPr>
          <a:xfrm>
            <a:off x="1163405" y="4652323"/>
            <a:ext cx="9536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GraphRec</a:t>
            </a:r>
            <a:r>
              <a:rPr lang="en-US" altLang="zh-CN" sz="2000" baseline="30000" dirty="0"/>
              <a:t>[1]</a:t>
            </a:r>
            <a:r>
              <a:rPr lang="en-US" altLang="zh-CN" sz="2000" dirty="0"/>
              <a:t>: Use GNN to aggregate information, and several linear layers to predict rating.</a:t>
            </a:r>
          </a:p>
          <a:p>
            <a:r>
              <a:rPr lang="en-US" altLang="zh-CN" sz="2000" dirty="0"/>
              <a:t>DANSER</a:t>
            </a:r>
            <a:r>
              <a:rPr lang="en-US" altLang="zh-CN" sz="2000" baseline="30000" dirty="0"/>
              <a:t>[2] </a:t>
            </a:r>
            <a:r>
              <a:rPr lang="en-US" altLang="zh-CN" sz="2000" dirty="0"/>
              <a:t>: Use GAT to capture multi-faced social effect in recommendation.</a:t>
            </a:r>
          </a:p>
          <a:p>
            <a:r>
              <a:rPr lang="en-US" altLang="zh-CN" sz="2000" dirty="0"/>
              <a:t>GCMC</a:t>
            </a:r>
            <a:r>
              <a:rPr lang="en-US" altLang="zh-CN" sz="2000" baseline="30000" dirty="0"/>
              <a:t>[3]</a:t>
            </a:r>
            <a:r>
              <a:rPr lang="en-US" altLang="zh-CN" sz="2000" dirty="0"/>
              <a:t>: Initialize node feature with social embedding to include social information.</a:t>
            </a:r>
          </a:p>
        </p:txBody>
      </p:sp>
      <p:sp>
        <p:nvSpPr>
          <p:cNvPr id="25" name="Google Shape;151;p10">
            <a:extLst>
              <a:ext uri="{FF2B5EF4-FFF2-40B4-BE49-F238E27FC236}">
                <a16:creationId xmlns:a16="http://schemas.microsoft.com/office/drawing/2014/main" id="{22585DFD-E19F-458A-ACFC-353F2DBBC03D}"/>
              </a:ext>
            </a:extLst>
          </p:cNvPr>
          <p:cNvSpPr txBox="1"/>
          <p:nvPr/>
        </p:nvSpPr>
        <p:spPr>
          <a:xfrm>
            <a:off x="1163405" y="5998031"/>
            <a:ext cx="980390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Fan, W., Ma, Y., Li, Q., He, Y., Zhao, E., Tang, J., &amp; Yin, D. (2019, May). Graph neural networks for social recommendation. In The World Wide Web Conference (pp. 417-426).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Wu, Q., Zhang, H., Gao, X., He, P., Weng, P., Gao, H., &amp; Chen, G. (2019, May). Dual graph attention networks for deep latent representation of multifaceted social effects in recommender systems. In The World Wide Web Conference (pp. 2091-2102).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Berg, R. V. D.,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Kipf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T. N., &amp; Welling, M. (2017). Graph convolutional matrix completion.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preprint arXiv:1706.02263.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8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84"/>
    </mc:Choice>
    <mc:Fallback xmlns="">
      <p:transition spd="slow" advTm="660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2504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3"/>
    </mc:Choice>
    <mc:Fallback xmlns="">
      <p:transition spd="slow" advTm="26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of GNN: neighbors share similar features, context, and labels (smoothness</a:t>
            </a:r>
            <a:r>
              <a:rPr lang="en-US" sz="1200" baseline="100000" dirty="0"/>
              <a:t>[1]</a:t>
            </a:r>
            <a:r>
              <a:rPr lang="en-US" dirty="0"/>
              <a:t>)</a:t>
            </a:r>
          </a:p>
          <a:p>
            <a:r>
              <a:rPr lang="en-US" altLang="zh-CN" dirty="0"/>
              <a:t>This assumption is no longer hold in social recommendation, i.e., </a:t>
            </a:r>
            <a:r>
              <a:rPr lang="en-US" altLang="zh-CN" dirty="0">
                <a:solidFill>
                  <a:srgbClr val="FF0000"/>
                </a:solidFill>
              </a:rPr>
              <a:t>inconsistency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6311900"/>
            <a:ext cx="1014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</a:t>
            </a:r>
            <a:r>
              <a:rPr lang="en-US" sz="1100" dirty="0" err="1"/>
              <a:t>Hou</a:t>
            </a:r>
            <a:r>
              <a:rPr lang="en-US" sz="1100" dirty="0"/>
              <a:t>, </a:t>
            </a:r>
            <a:r>
              <a:rPr lang="en-US" sz="1100" dirty="0" err="1"/>
              <a:t>Yifan</a:t>
            </a:r>
            <a:r>
              <a:rPr lang="en-US" sz="1100" dirty="0"/>
              <a:t>, et al. "Measuring and improving the use of graph information in graph neural networks." </a:t>
            </a:r>
            <a:r>
              <a:rPr lang="en-US" sz="1100" i="1" dirty="0"/>
              <a:t>International Conference on Learning Representations</a:t>
            </a:r>
            <a:r>
              <a:rPr lang="en-US" sz="1100" dirty="0"/>
              <a:t>. 2019.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5"/>
    </mc:Choice>
    <mc:Fallback xmlns="">
      <p:transition spd="slow" advTm="306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806938" cy="339859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Context-level inconsistency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interacted items all belong to books. It is un-informative to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information when predicting the rating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that belongs to sport category.                  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Relation-level inconsistency</a:t>
                </a:r>
                <a:r>
                  <a:rPr lang="en-US" sz="2000" dirty="0"/>
                  <a:t>: Nodes are connected in different relation types such as social link (solid line) and different rating score (dashed line).</a:t>
                </a:r>
              </a:p>
              <a:p>
                <a:r>
                  <a:rPr lang="en-US" sz="2000" dirty="0"/>
                  <a:t>Context-level inconsistency would lead to more noise. Relation-level inconsistency would ignore critical information.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806938" cy="3398595"/>
              </a:xfrm>
              <a:blipFill>
                <a:blip r:embed="rId2"/>
                <a:stretch>
                  <a:fillRect l="-806" t="-1792" r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30D8958-1108-4CFF-85F3-89D22E08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355" y="1089511"/>
            <a:ext cx="3952395" cy="378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88"/>
    </mc:Choice>
    <mc:Fallback xmlns="">
      <p:transition spd="slow" advTm="874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2504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Proposed Model (</a:t>
            </a:r>
            <a:r>
              <a:rPr lang="en-US" dirty="0" err="1"/>
              <a:t>ConsisRec</a:t>
            </a:r>
            <a:r>
              <a:rPr lang="en-US" dirty="0"/>
              <a:t>)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4"/>
    </mc:Choice>
    <mc:Fallback xmlns="">
      <p:transition spd="slow" advTm="43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ConsisRec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1943"/>
            <a:ext cx="10964159" cy="2016214"/>
          </a:xfrm>
        </p:spPr>
        <p:txBody>
          <a:bodyPr/>
          <a:lstStyle/>
          <a:p>
            <a:r>
              <a:rPr lang="en-US" dirty="0"/>
              <a:t>Query layer: fuse user and item information of current rating procedure.</a:t>
            </a:r>
          </a:p>
          <a:p>
            <a:r>
              <a:rPr lang="en-US" dirty="0"/>
              <a:t>Neighbor sampling: sample informative neighbors based on consistency score.</a:t>
            </a:r>
          </a:p>
          <a:p>
            <a:r>
              <a:rPr lang="en-US" dirty="0"/>
              <a:t>Relation Attention: Use relation embedding to deal with various relations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97F80-A380-4F7A-94CA-4DEE4DCE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57" y="3488157"/>
            <a:ext cx="7096180" cy="3369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89"/>
    </mc:Choice>
    <mc:Fallback xmlns="">
      <p:transition spd="slow" advTm="56489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1188</Words>
  <Application>Microsoft Office PowerPoint</Application>
  <PresentationFormat>宽屏</PresentationFormat>
  <Paragraphs>99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主题</vt:lpstr>
      <vt:lpstr>ConsisRec: Enhancing GNN for Social Recommendation via Consistent Neighbor Aggregation SIGIR’21 , Virtual Event</vt:lpstr>
      <vt:lpstr>Background</vt:lpstr>
      <vt:lpstr>Social Recommendation</vt:lpstr>
      <vt:lpstr>Graph Neural Network (GNN)</vt:lpstr>
      <vt:lpstr>Motivation</vt:lpstr>
      <vt:lpstr>Motivation</vt:lpstr>
      <vt:lpstr>Motivation</vt:lpstr>
      <vt:lpstr>Proposed Model (ConsisRec)</vt:lpstr>
      <vt:lpstr>ConsisRec</vt:lpstr>
      <vt:lpstr>ConsisRec</vt:lpstr>
      <vt:lpstr>Experiment</vt:lpstr>
      <vt:lpstr>Experiment setting</vt:lpstr>
      <vt:lpstr>Overall Comparison</vt:lpstr>
      <vt:lpstr>Ablation Study </vt:lpstr>
      <vt:lpstr>Parameter Sensitivity</vt:lpstr>
      <vt:lpstr>Discussion</vt:lpstr>
      <vt:lpstr>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志伟</dc:creator>
  <cp:lastModifiedBy>杨 良维</cp:lastModifiedBy>
  <cp:revision>110</cp:revision>
  <dcterms:created xsi:type="dcterms:W3CDTF">2020-04-23T21:23:00Z</dcterms:created>
  <dcterms:modified xsi:type="dcterms:W3CDTF">2021-06-09T14:25:17Z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90208267DD8C405F819EADDB62003CFB</vt:lpwstr>
  </property>
  <property fmtid="{D5CDD505-2E9C-101B-9397-08002B2CF9AE}" pid="3" name="KSOProductBuildVer">
    <vt:lpwstr>2052-11.1.0.10495</vt:lpwstr>
  </property>
</Properties>
</file>