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8" r:id="rId3"/>
    <p:sldId id="260" r:id="rId4"/>
    <p:sldId id="340" r:id="rId5"/>
    <p:sldId id="341" r:id="rId6"/>
    <p:sldId id="342" r:id="rId7"/>
    <p:sldId id="262" r:id="rId8"/>
    <p:sldId id="328" r:id="rId9"/>
    <p:sldId id="317" r:id="rId10"/>
    <p:sldId id="263" r:id="rId11"/>
    <p:sldId id="300" r:id="rId12"/>
    <p:sldId id="301" r:id="rId13"/>
    <p:sldId id="320" r:id="rId14"/>
    <p:sldId id="319" r:id="rId15"/>
    <p:sldId id="338" r:id="rId16"/>
    <p:sldId id="339" r:id="rId17"/>
    <p:sldId id="343" r:id="rId18"/>
    <p:sldId id="344" r:id="rId19"/>
    <p:sldId id="345"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0" d="100"/>
          <a:sy n="60" d="100"/>
        </p:scale>
        <p:origin x="1686" y="60"/>
      </p:cViewPr>
      <p:guideLst>
        <p:guide orient="horz" pos="213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EDC8AA-9BB4-46F6-A42B-B798873F097F}" type="datetimeFigureOut">
              <a:rPr lang="en-US" smtClean="0"/>
              <a:t>5/26/2022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30381D-E277-4ED3-8656-947D546B944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85e7255a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85e72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d85e7255ac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d85e7255a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85e7255ac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85e7255a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85e7255ac_1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85e7255a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85e7255ac_1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85e7255ac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468313" y="3717925"/>
            <a:ext cx="8207375"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469900" y="4940300"/>
            <a:ext cx="8212138" cy="981075"/>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5B6D2A9-0EC4-487D-85D7-5BD08EE9D559}" type="datetimeFigureOut">
              <a:rPr lang="en-US" smtClean="0"/>
              <a:t>5/26/2022</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892F1BA-5B0E-492B-B436-37E413B66F27}"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B6D2A9-0EC4-487D-85D7-5BD08EE9D559}"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B6D2A9-0EC4-487D-85D7-5BD08EE9D559}"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B6D2A9-0EC4-487D-85D7-5BD08EE9D559}"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2F1BA-5B0E-492B-B436-37E413B66F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B6D2A9-0EC4-487D-85D7-5BD08EE9D559}"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35B6D2A9-0EC4-487D-85D7-5BD08EE9D559}" type="datetimeFigureOut">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92F1BA-5B0E-492B-B436-37E413B66F27}"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B6D2A9-0EC4-487D-85D7-5BD08EE9D559}"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F1BA-5B0E-492B-B436-37E413B66F27}"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B6D2A9-0EC4-487D-85D7-5BD08EE9D559}" type="datetimeFigureOut">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92F1BA-5B0E-492B-B436-37E413B66F27}"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B6D2A9-0EC4-487D-85D7-5BD08EE9D559}" type="datetimeFigureOut">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92F1BA-5B0E-492B-B436-37E413B66F27}"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6D2A9-0EC4-487D-85D7-5BD08EE9D559}" type="datetimeFigureOut">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92F1BA-5B0E-492B-B436-37E413B66F27}"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B6D2A9-0EC4-487D-85D7-5BD08EE9D559}"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F1BA-5B0E-492B-B436-37E413B66F27}"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B6D2A9-0EC4-487D-85D7-5BD08EE9D559}" type="datetimeFigureOut">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92F1BA-5B0E-492B-B436-37E413B66F27}"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p:cNvPicPr>
          <p:nvPr/>
        </p:nvPicPr>
        <p:blipFill>
          <a:blip r:embed="rId14"/>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5B6D2A9-0EC4-487D-85D7-5BD08EE9D559}" type="datetimeFigureOut">
              <a:rPr lang="en-US" smtClean="0"/>
              <a:t>5/26/2022</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892F1BA-5B0E-492B-B436-37E413B66F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925" y="1550035"/>
            <a:ext cx="8207375" cy="1374140"/>
          </a:xfrm>
        </p:spPr>
        <p:txBody>
          <a:bodyPr>
            <a:normAutofit/>
          </a:bodyPr>
          <a:lstStyle/>
          <a:p>
            <a:pPr algn="ctr"/>
            <a:r>
              <a:rPr lang="en-US" b="1" dirty="0">
                <a:latin typeface="Times New Roman" panose="02020603050405020304" pitchFamily="18" charset="0"/>
                <a:cs typeface="Times New Roman" panose="02020603050405020304" pitchFamily="18" charset="0"/>
                <a:sym typeface="+mn-ea"/>
              </a:rPr>
              <a:t>DETECTION AND CLASSIFICATION OF FRUIT DISEASES</a:t>
            </a:r>
            <a:endParaRPr lang="en-US"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795" y="2853055"/>
            <a:ext cx="8806180" cy="3577590"/>
          </a:xfrm>
        </p:spPr>
        <p:txBody>
          <a:bodyPr/>
          <a:lstStyle/>
          <a:p>
            <a:pPr algn="l"/>
            <a:r>
              <a:rPr lang="en-US" sz="2800" b="1" dirty="0">
                <a:solidFill>
                  <a:schemeClr val="tx1"/>
                </a:solidFill>
                <a:latin typeface="Times New Roman" panose="02020603050405020304" pitchFamily="18" charset="0"/>
                <a:cs typeface="Times New Roman" panose="02020603050405020304" pitchFamily="18" charset="0"/>
                <a:sym typeface="+mn-ea"/>
              </a:rPr>
              <a:t>               </a:t>
            </a:r>
          </a:p>
          <a:p>
            <a:pPr algn="l"/>
            <a:endParaRPr lang="en-US" sz="2800" b="1" dirty="0">
              <a:solidFill>
                <a:schemeClr val="tx1"/>
              </a:solidFill>
              <a:latin typeface="Times New Roman" panose="02020603050405020304" pitchFamily="18" charset="0"/>
              <a:cs typeface="Times New Roman" panose="02020603050405020304" pitchFamily="18" charset="0"/>
              <a:sym typeface="+mn-ea"/>
            </a:endParaRPr>
          </a:p>
          <a:p>
            <a:pPr algn="l"/>
            <a:r>
              <a:rPr lang="en-US" sz="2400" b="1" dirty="0">
                <a:solidFill>
                  <a:schemeClr val="tx1"/>
                </a:solidFill>
                <a:latin typeface="Times New Roman" panose="02020603050405020304" pitchFamily="18" charset="0"/>
                <a:cs typeface="Times New Roman" panose="02020603050405020304" pitchFamily="18" charset="0"/>
                <a:sym typeface="+mn-ea"/>
              </a:rPr>
              <a:t>Team members                                              guide</a:t>
            </a:r>
          </a:p>
          <a:p>
            <a:pPr algn="l"/>
            <a:r>
              <a:rPr lang="en-US" sz="2400" b="1" dirty="0" err="1">
                <a:solidFill>
                  <a:schemeClr val="tx1"/>
                </a:solidFill>
                <a:latin typeface="Times New Roman" panose="02020603050405020304" pitchFamily="18" charset="0"/>
                <a:cs typeface="Times New Roman" panose="02020603050405020304" pitchFamily="18" charset="0"/>
                <a:sym typeface="+mn-ea"/>
              </a:rPr>
              <a:t>Z.L.Sunarvitha</a:t>
            </a:r>
            <a:r>
              <a:rPr lang="en-US" sz="2400" b="1" dirty="0">
                <a:solidFill>
                  <a:schemeClr val="tx1"/>
                </a:solidFill>
                <a:latin typeface="Times New Roman" panose="02020603050405020304" pitchFamily="18" charset="0"/>
                <a:cs typeface="Times New Roman" panose="02020603050405020304" pitchFamily="18" charset="0"/>
                <a:sym typeface="+mn-ea"/>
              </a:rPr>
              <a:t>(177R1A0556)                  </a:t>
            </a:r>
            <a:r>
              <a:rPr lang="en-US" sz="2400" b="1" dirty="0" err="1">
                <a:solidFill>
                  <a:schemeClr val="tx1"/>
                </a:solidFill>
                <a:latin typeface="Times New Roman" panose="02020603050405020304" pitchFamily="18" charset="0"/>
                <a:cs typeface="Times New Roman" panose="02020603050405020304" pitchFamily="18" charset="0"/>
                <a:sym typeface="+mn-ea"/>
              </a:rPr>
              <a:t>DR.A.Prabhu</a:t>
            </a:r>
            <a:endParaRPr lang="en-US" sz="2400" b="1" dirty="0">
              <a:solidFill>
                <a:schemeClr val="tx1"/>
              </a:solidFill>
              <a:latin typeface="Times New Roman" panose="02020603050405020304" pitchFamily="18" charset="0"/>
              <a:cs typeface="Times New Roman" panose="02020603050405020304" pitchFamily="18" charset="0"/>
              <a:sym typeface="+mn-ea"/>
            </a:endParaRPr>
          </a:p>
          <a:p>
            <a:pPr algn="l"/>
            <a:r>
              <a:rPr lang="en-US" sz="2400" b="1" dirty="0" err="1">
                <a:solidFill>
                  <a:schemeClr val="tx1"/>
                </a:solidFill>
                <a:latin typeface="Times New Roman" panose="02020603050405020304" pitchFamily="18" charset="0"/>
                <a:cs typeface="Times New Roman" panose="02020603050405020304" pitchFamily="18" charset="0"/>
                <a:sym typeface="+mn-ea"/>
              </a:rPr>
              <a:t>B.Nikhitha</a:t>
            </a:r>
            <a:r>
              <a:rPr lang="en-US" sz="2400" b="1" dirty="0">
                <a:solidFill>
                  <a:schemeClr val="tx1"/>
                </a:solidFill>
                <a:latin typeface="Times New Roman" panose="02020603050405020304" pitchFamily="18" charset="0"/>
                <a:cs typeface="Times New Roman" panose="02020603050405020304" pitchFamily="18" charset="0"/>
                <a:sym typeface="+mn-ea"/>
              </a:rPr>
              <a:t>(177R1A05C7)</a:t>
            </a:r>
          </a:p>
          <a:p>
            <a:pPr algn="l"/>
            <a:r>
              <a:rPr lang="en-US" sz="2400" b="1" dirty="0" err="1">
                <a:solidFill>
                  <a:schemeClr val="tx1"/>
                </a:solidFill>
                <a:latin typeface="Times New Roman" panose="02020603050405020304" pitchFamily="18" charset="0"/>
                <a:cs typeface="Times New Roman" panose="02020603050405020304" pitchFamily="18" charset="0"/>
                <a:sym typeface="+mn-ea"/>
              </a:rPr>
              <a:t>H.Ajay</a:t>
            </a:r>
            <a:r>
              <a:rPr lang="en-US" sz="2400" b="1" dirty="0">
                <a:solidFill>
                  <a:schemeClr val="tx1"/>
                </a:solidFill>
                <a:latin typeface="Times New Roman" panose="02020603050405020304" pitchFamily="18" charset="0"/>
                <a:cs typeface="Times New Roman" panose="02020603050405020304" pitchFamily="18" charset="0"/>
                <a:sym typeface="+mn-ea"/>
              </a:rPr>
              <a:t> Reddy(177R1A0527)</a:t>
            </a:r>
          </a:p>
          <a:p>
            <a:pPr algn="l"/>
            <a:r>
              <a:rPr lang="en-US" sz="2400" b="1" dirty="0" err="1">
                <a:solidFill>
                  <a:schemeClr val="tx1"/>
                </a:solidFill>
                <a:latin typeface="Times New Roman" panose="02020603050405020304" pitchFamily="18" charset="0"/>
                <a:cs typeface="Times New Roman" panose="02020603050405020304" pitchFamily="18" charset="0"/>
                <a:sym typeface="+mn-ea"/>
              </a:rPr>
              <a:t>CH.Mohan</a:t>
            </a:r>
            <a:r>
              <a:rPr lang="en-US" sz="2400" b="1" dirty="0">
                <a:solidFill>
                  <a:schemeClr val="tx1"/>
                </a:solidFill>
                <a:latin typeface="Times New Roman" panose="02020603050405020304" pitchFamily="18" charset="0"/>
                <a:cs typeface="Times New Roman" panose="02020603050405020304" pitchFamily="18" charset="0"/>
                <a:sym typeface="+mn-ea"/>
              </a:rPr>
              <a:t> Krishna(167R1A0523)</a:t>
            </a:r>
          </a:p>
          <a:p>
            <a:pPr algn="l"/>
            <a:endParaRPr lang="en-US" sz="2400" b="1" dirty="0">
              <a:solidFill>
                <a:schemeClr val="tx1"/>
              </a:solidFill>
              <a:latin typeface="Times New Roman" panose="02020603050405020304" pitchFamily="18" charset="0"/>
              <a:cs typeface="Times New Roman" panose="02020603050405020304" pitchFamily="18" charset="0"/>
              <a:sym typeface="+mn-ea"/>
            </a:endParaRPr>
          </a:p>
          <a:p>
            <a:pPr algn="l"/>
            <a:r>
              <a:rPr lang="en-US" sz="2800" b="1" dirty="0">
                <a:solidFill>
                  <a:schemeClr val="tx1"/>
                </a:solidFill>
                <a:latin typeface="Times New Roman" panose="02020603050405020304" pitchFamily="18" charset="0"/>
                <a:cs typeface="Times New Roman" panose="02020603050405020304" pitchFamily="18" charset="0"/>
                <a:sym typeface="+mn-ea"/>
              </a:rPr>
              <a:t>  </a:t>
            </a:r>
          </a:p>
          <a:p>
            <a:pPr algn="r"/>
            <a:br>
              <a:rPr lang="en-US" sz="2800" b="1" dirty="0">
                <a:solidFill>
                  <a:schemeClr val="tx1"/>
                </a:solidFill>
                <a:latin typeface="Times New Roman" panose="02020603050405020304" pitchFamily="18" charset="0"/>
                <a:cs typeface="Times New Roman" panose="02020603050405020304" pitchFamily="18" charset="0"/>
                <a:sym typeface="+mn-ea"/>
              </a:rPr>
            </a:br>
            <a:endParaRPr lang="en-US" sz="2800" b="1" dirty="0">
              <a:solidFill>
                <a:schemeClr val="tx1"/>
              </a:solidFill>
              <a:latin typeface="Times New Roman" panose="02020603050405020304" pitchFamily="18" charset="0"/>
              <a:cs typeface="Times New Roman" panose="02020603050405020304" pitchFamily="18" charset="0"/>
              <a:sym typeface="+mn-ea"/>
            </a:endParaRPr>
          </a:p>
        </p:txBody>
      </p:sp>
      <p:pic>
        <p:nvPicPr>
          <p:cNvPr id="7" name="Picture 6" descr="Picture1"/>
          <p:cNvPicPr>
            <a:picLocks noChangeAspect="1"/>
          </p:cNvPicPr>
          <p:nvPr/>
        </p:nvPicPr>
        <p:blipFill>
          <a:blip r:embed="rId2"/>
          <a:stretch>
            <a:fillRect/>
          </a:stretch>
        </p:blipFill>
        <p:spPr>
          <a:xfrm>
            <a:off x="34925" y="332740"/>
            <a:ext cx="9011920" cy="1238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System Architecture</a:t>
            </a:r>
            <a:endParaRPr>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08" name="Google Shape;108;p20"/>
          <p:cNvCxnSpPr/>
          <p:nvPr/>
        </p:nvCxnSpPr>
        <p:spPr>
          <a:xfrm>
            <a:off x="5690650" y="3383667"/>
            <a:ext cx="0" cy="0"/>
          </a:xfrm>
          <a:prstGeom prst="straightConnector1">
            <a:avLst/>
          </a:prstGeom>
          <a:noFill/>
          <a:ln w="9525" cap="flat" cmpd="sng">
            <a:solidFill>
              <a:schemeClr val="dk2"/>
            </a:solidFill>
            <a:prstDash val="solid"/>
            <a:round/>
            <a:headEnd type="none" w="med" len="med"/>
            <a:tailEnd type="none" w="med" len="med"/>
          </a:ln>
        </p:spPr>
      </p:cxnSp>
      <p:cxnSp>
        <p:nvCxnSpPr>
          <p:cNvPr id="109" name="Google Shape;109;p20"/>
          <p:cNvCxnSpPr>
            <a:endCxn id="101" idx="3"/>
          </p:cNvCxnSpPr>
          <p:nvPr/>
        </p:nvCxnSpPr>
        <p:spPr>
          <a:xfrm>
            <a:off x="5690650" y="3383667"/>
            <a:ext cx="0" cy="0"/>
          </a:xfrm>
          <a:prstGeom prst="straightConnector1">
            <a:avLst/>
          </a:prstGeom>
          <a:noFill/>
          <a:ln w="9525" cap="flat" cmpd="sng">
            <a:solidFill>
              <a:schemeClr val="dk2"/>
            </a:solidFill>
            <a:prstDash val="solid"/>
            <a:round/>
            <a:headEnd type="none" w="med" len="med"/>
            <a:tailEnd type="none" w="med" len="med"/>
          </a:ln>
        </p:spPr>
      </p:cxnSp>
      <p:cxnSp>
        <p:nvCxnSpPr>
          <p:cNvPr id="110" name="Google Shape;110;p20"/>
          <p:cNvCxnSpPr>
            <a:endCxn id="101" idx="3"/>
          </p:cNvCxnSpPr>
          <p:nvPr/>
        </p:nvCxnSpPr>
        <p:spPr>
          <a:xfrm>
            <a:off x="5690650" y="3383667"/>
            <a:ext cx="0" cy="0"/>
          </a:xfrm>
          <a:prstGeom prst="straightConnector1">
            <a:avLst/>
          </a:prstGeom>
          <a:noFill/>
          <a:ln w="9525" cap="flat" cmpd="sng">
            <a:solidFill>
              <a:schemeClr val="dk2"/>
            </a:solidFill>
            <a:prstDash val="solid"/>
            <a:round/>
            <a:headEnd type="none" w="med" len="med"/>
            <a:tailEnd type="none" w="med" len="med"/>
          </a:ln>
        </p:spPr>
      </p:cxnSp>
      <p:pic>
        <p:nvPicPr>
          <p:cNvPr id="14" name="Picture 1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43305" y="1340485"/>
            <a:ext cx="5943600" cy="401955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case diagram</a:t>
            </a:r>
          </a:p>
        </p:txBody>
      </p:sp>
      <p:pic>
        <p:nvPicPr>
          <p:cNvPr id="4" name="Picture 1" descr="WhatsApp Image 2022-03-15 at 12.52.42 PM"/>
          <p:cNvPicPr>
            <a:picLocks noGrp="1" noChangeAspect="1"/>
          </p:cNvPicPr>
          <p:nvPr>
            <p:ph idx="1"/>
          </p:nvPr>
        </p:nvPicPr>
        <p:blipFill>
          <a:blip r:embed="rId2"/>
          <a:stretch>
            <a:fillRect/>
          </a:stretch>
        </p:blipFill>
        <p:spPr>
          <a:xfrm>
            <a:off x="1751965" y="1303020"/>
            <a:ext cx="5638800" cy="4695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Diagram</a:t>
            </a:r>
          </a:p>
        </p:txBody>
      </p:sp>
      <p:pic>
        <p:nvPicPr>
          <p:cNvPr id="3" name="Content Placeholder 2"/>
          <p:cNvPicPr>
            <a:picLocks noGrp="1" noChangeAspect="1"/>
          </p:cNvPicPr>
          <p:nvPr>
            <p:ph idx="1"/>
          </p:nvPr>
        </p:nvPicPr>
        <p:blipFill>
          <a:blip r:embed="rId2"/>
          <a:stretch>
            <a:fillRect/>
          </a:stretch>
        </p:blipFill>
        <p:spPr>
          <a:xfrm>
            <a:off x="1642745" y="1922145"/>
            <a:ext cx="5857875" cy="3457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5605" y="548640"/>
            <a:ext cx="8229600" cy="582613"/>
          </a:xfrm>
        </p:spPr>
        <p:txBody>
          <a:bodyPr/>
          <a:lstStyle/>
          <a:p>
            <a:r>
              <a:rPr lang="en-US"/>
              <a:t>SEQUENCE DIAGRAM</a:t>
            </a:r>
          </a:p>
        </p:txBody>
      </p:sp>
      <p:sp>
        <p:nvSpPr>
          <p:cNvPr id="4" name="Content Placeholder 3"/>
          <p:cNvSpPr>
            <a:spLocks noGrp="1"/>
          </p:cNvSpPr>
          <p:nvPr>
            <p:ph sz="half" idx="1"/>
          </p:nvPr>
        </p:nvSpPr>
        <p:spPr/>
        <p:txBody>
          <a:bodyPr/>
          <a:lstStyle/>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a:p>
            <a:pPr marL="0" indent="0">
              <a:buNone/>
            </a:pPr>
            <a:endParaRPr lang="en-US" sz="1400"/>
          </a:p>
        </p:txBody>
      </p:sp>
      <p:sp>
        <p:nvSpPr>
          <p:cNvPr id="6" name="Text Box 5"/>
          <p:cNvSpPr txBox="1"/>
          <p:nvPr/>
        </p:nvSpPr>
        <p:spPr>
          <a:xfrm>
            <a:off x="2339340" y="5012690"/>
            <a:ext cx="2592070" cy="306705"/>
          </a:xfrm>
          <a:prstGeom prst="rect">
            <a:avLst/>
          </a:prstGeom>
          <a:noFill/>
        </p:spPr>
        <p:txBody>
          <a:bodyPr wrap="square" rtlCol="0" anchor="t">
            <a:spAutoFit/>
          </a:bodyPr>
          <a:lstStyle/>
          <a:p>
            <a:endParaRPr lang="en-US" sz="1400"/>
          </a:p>
        </p:txBody>
      </p:sp>
      <p:pic>
        <p:nvPicPr>
          <p:cNvPr id="2" name="Picture 4" descr="WhatsApp Image 2022-03-15 at 12.49.11 PM"/>
          <p:cNvPicPr>
            <a:picLocks noGrp="1" noChangeAspect="1"/>
          </p:cNvPicPr>
          <p:nvPr>
            <p:ph sz="half" idx="2"/>
          </p:nvPr>
        </p:nvPicPr>
        <p:blipFill>
          <a:blip r:embed="rId2"/>
          <a:stretch>
            <a:fillRect/>
          </a:stretch>
        </p:blipFill>
        <p:spPr>
          <a:xfrm>
            <a:off x="1115060" y="1772285"/>
            <a:ext cx="4905375" cy="37738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115" y="620395"/>
            <a:ext cx="8229600" cy="582613"/>
          </a:xfrm>
        </p:spPr>
        <p:txBody>
          <a:bodyPr/>
          <a:lstStyle/>
          <a:p>
            <a:r>
              <a:rPr lang="en-US"/>
              <a:t>Flow chart</a:t>
            </a:r>
          </a:p>
        </p:txBody>
      </p:sp>
      <p:pic>
        <p:nvPicPr>
          <p:cNvPr id="19" name="Content Placeholder 18"/>
          <p:cNvPicPr>
            <a:picLocks noGrp="1" noChangeAspect="1"/>
          </p:cNvPicPr>
          <p:nvPr>
            <p:ph idx="1"/>
          </p:nvPr>
        </p:nvPicPr>
        <p:blipFill>
          <a:blip r:embed="rId2"/>
          <a:srcRect/>
          <a:stretch>
            <a:fillRect/>
          </a:stretch>
        </p:blipFill>
        <p:spPr>
          <a:xfrm>
            <a:off x="2112645" y="1652270"/>
            <a:ext cx="3401695" cy="458089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Sample ode</a:t>
            </a:r>
          </a:p>
        </p:txBody>
      </p:sp>
      <p:sp>
        <p:nvSpPr>
          <p:cNvPr id="3" name="Content Placeholder 2"/>
          <p:cNvSpPr>
            <a:spLocks noGrp="1"/>
          </p:cNvSpPr>
          <p:nvPr>
            <p:ph idx="1"/>
          </p:nvPr>
        </p:nvSpPr>
        <p:spPr>
          <a:xfrm>
            <a:off x="457200" y="1174750"/>
            <a:ext cx="8229600" cy="5096510"/>
          </a:xfrm>
        </p:spPr>
        <p:txBody>
          <a:bodyPr/>
          <a:lstStyle/>
          <a:p>
            <a:pPr marL="0" indent="0">
              <a:buNone/>
            </a:pPr>
            <a:r>
              <a:rPr lang="en-US" sz="800" dirty="0"/>
              <a:t>def upload():</a:t>
            </a:r>
          </a:p>
          <a:p>
            <a:pPr marL="0" indent="0">
              <a:buNone/>
            </a:pPr>
            <a:r>
              <a:rPr lang="en-US" sz="800" dirty="0">
                <a:latin typeface="Times New Roman" panose="02020603050405020304" pitchFamily="18" charset="0"/>
                <a:cs typeface="Times New Roman" panose="02020603050405020304" pitchFamily="18" charset="0"/>
              </a:rPr>
              <a:t>    global filename</a:t>
            </a:r>
          </a:p>
          <a:p>
            <a:pPr marL="0" indent="0">
              <a:buNone/>
            </a:pPr>
            <a:r>
              <a:rPr lang="en-US" sz="800" dirty="0">
                <a:latin typeface="Times New Roman" panose="02020603050405020304" pitchFamily="18" charset="0"/>
                <a:cs typeface="Times New Roman" panose="02020603050405020304" pitchFamily="18" charset="0"/>
              </a:rPr>
              <a:t>    filename  = </a:t>
            </a:r>
            <a:r>
              <a:rPr lang="en-US" sz="800" dirty="0" err="1">
                <a:latin typeface="Times New Roman" panose="02020603050405020304" pitchFamily="18" charset="0"/>
                <a:cs typeface="Times New Roman" panose="02020603050405020304" pitchFamily="18" charset="0"/>
              </a:rPr>
              <a:t>edialog.askopenfilename</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initialdir</a:t>
            </a:r>
            <a:r>
              <a:rPr lang="en-US" sz="800" dirty="0">
                <a:latin typeface="Times New Roman" panose="02020603050405020304" pitchFamily="18" charset="0"/>
                <a:cs typeface="Times New Roman" panose="02020603050405020304" pitchFamily="18" charset="0"/>
              </a:rPr>
              <a:t> = </a:t>
            </a:r>
            <a:r>
              <a:rPr lang="en-US" sz="800" dirty="0" err="1">
                <a:latin typeface="Times New Roman" panose="02020603050405020304" pitchFamily="18" charset="0"/>
                <a:cs typeface="Times New Roman" panose="02020603050405020304" pitchFamily="18" charset="0"/>
              </a:rPr>
              <a:t>ataset</a:t>
            </a:r>
            <a:r>
              <a:rPr lang="en-US" sz="800" dirty="0">
                <a:latin typeface="Times New Roman" panose="02020603050405020304" pitchFamily="18" charset="0"/>
                <a:cs typeface="Times New Roman" panose="02020603050405020304" pitchFamily="18" charset="0"/>
              </a:rPr>
              <a:t>")</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pathlabel.config</a:t>
            </a:r>
            <a:r>
              <a:rPr lang="en-US" sz="800" dirty="0">
                <a:latin typeface="Times New Roman" panose="02020603050405020304" pitchFamily="18" charset="0"/>
                <a:cs typeface="Times New Roman" panose="02020603050405020304" pitchFamily="18" charset="0"/>
              </a:rPr>
              <a:t>(text = filename)</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text.delete</a:t>
            </a:r>
            <a:r>
              <a:rPr lang="en-US" sz="800" dirty="0">
                <a:latin typeface="Times New Roman" panose="02020603050405020304" pitchFamily="18" charset="0"/>
                <a:cs typeface="Times New Roman" panose="02020603050405020304" pitchFamily="18" charset="0"/>
              </a:rPr>
              <a:t>('1.0', END)</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text.insert</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END,filename</a:t>
            </a:r>
            <a:r>
              <a:rPr lang="en-US" sz="800" dirty="0">
                <a:latin typeface="Times New Roman" panose="02020603050405020304" pitchFamily="18" charset="0"/>
                <a:cs typeface="Times New Roman" panose="02020603050405020304" pitchFamily="18" charset="0"/>
              </a:rPr>
              <a:t>+" loaded\n");</a:t>
            </a:r>
          </a:p>
          <a:p>
            <a:pPr marL="0" indent="0">
              <a:buNone/>
            </a:pPr>
            <a:r>
              <a:rPr lang="en-US" sz="800" dirty="0">
                <a:latin typeface="Times New Roman" panose="02020603050405020304" pitchFamily="18" charset="0"/>
                <a:cs typeface="Times New Roman" panose="02020603050405020304" pitchFamily="18" charset="0"/>
              </a:rPr>
              <a:t>def </a:t>
            </a:r>
            <a:r>
              <a:rPr lang="en-US" sz="800" dirty="0" err="1">
                <a:latin typeface="Times New Roman" panose="02020603050405020304" pitchFamily="18" charset="0"/>
                <a:cs typeface="Times New Roman" panose="02020603050405020304" pitchFamily="18" charset="0"/>
              </a:rPr>
              <a:t>generateModel</a:t>
            </a:r>
            <a:r>
              <a:rPr lang="en-US" sz="800" dirty="0">
                <a:latin typeface="Times New Roman" panose="02020603050405020304" pitchFamily="18" charset="0"/>
                <a:cs typeface="Times New Roman" panose="02020603050405020304" pitchFamily="18" charset="0"/>
              </a:rPr>
              <a:t>():</a:t>
            </a:r>
          </a:p>
          <a:p>
            <a:pPr marL="0" indent="0">
              <a:buNone/>
            </a:pPr>
            <a:r>
              <a:rPr lang="en-US" sz="800" dirty="0">
                <a:latin typeface="Times New Roman" panose="02020603050405020304" pitchFamily="18" charset="0"/>
                <a:cs typeface="Times New Roman" panose="02020603050405020304" pitchFamily="18" charset="0"/>
              </a:rPr>
              <a:t>    global </a:t>
            </a:r>
            <a:r>
              <a:rPr lang="en-US" sz="800" dirty="0" err="1">
                <a:latin typeface="Times New Roman" panose="02020603050405020304" pitchFamily="18" charset="0"/>
                <a:cs typeface="Times New Roman" panose="02020603050405020304" pitchFamily="18" charset="0"/>
              </a:rPr>
              <a:t>X_train</a:t>
            </a: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X_test</a:t>
            </a: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y_train</a:t>
            </a: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y_test</a:t>
            </a:r>
            <a:endParaRPr lang="en-US" sz="800" dirty="0">
              <a:latin typeface="Times New Roman" panose="02020603050405020304" pitchFamily="18" charset="0"/>
              <a:cs typeface="Times New Roman" panose="02020603050405020304" pitchFamily="18" charset="0"/>
            </a:endParaRP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text.delete</a:t>
            </a:r>
            <a:r>
              <a:rPr lang="en-US" sz="800" dirty="0">
                <a:latin typeface="Times New Roman" panose="02020603050405020304" pitchFamily="18" charset="0"/>
                <a:cs typeface="Times New Roman" panose="02020603050405020304" pitchFamily="18" charset="0"/>
              </a:rPr>
              <a:t>('1.0', END)</a:t>
            </a:r>
          </a:p>
          <a:p>
            <a:pPr marL="0" indent="0">
              <a:buNone/>
            </a:pPr>
            <a:r>
              <a:rPr lang="en-US" sz="800" dirty="0">
                <a:latin typeface="Times New Roman" panose="02020603050405020304" pitchFamily="18" charset="0"/>
                <a:cs typeface="Times New Roman" panose="02020603050405020304" pitchFamily="18" charset="0"/>
              </a:rPr>
              <a:t>    train = </a:t>
            </a:r>
            <a:r>
              <a:rPr lang="en-US" sz="800" dirty="0" err="1">
                <a:latin typeface="Times New Roman" panose="02020603050405020304" pitchFamily="18" charset="0"/>
                <a:cs typeface="Times New Roman" panose="02020603050405020304" pitchFamily="18" charset="0"/>
              </a:rPr>
              <a:t>pd.read_csv</a:t>
            </a:r>
            <a:r>
              <a:rPr lang="en-US" sz="800" dirty="0">
                <a:latin typeface="Times New Roman" panose="02020603050405020304" pitchFamily="18" charset="0"/>
                <a:cs typeface="Times New Roman" panose="02020603050405020304" pitchFamily="18" charset="0"/>
              </a:rPr>
              <a:t>(filename)</a:t>
            </a:r>
          </a:p>
          <a:p>
            <a:pPr marL="0" indent="0">
              <a:buNone/>
            </a:pPr>
            <a:r>
              <a:rPr lang="en-US" sz="800" dirty="0">
                <a:latin typeface="Times New Roman" panose="02020603050405020304" pitchFamily="18" charset="0"/>
                <a:cs typeface="Times New Roman" panose="02020603050405020304" pitchFamily="18" charset="0"/>
              </a:rPr>
              <a:t>    rows = </a:t>
            </a:r>
            <a:r>
              <a:rPr lang="en-US" sz="800" dirty="0" err="1">
                <a:latin typeface="Times New Roman" panose="02020603050405020304" pitchFamily="18" charset="0"/>
                <a:cs typeface="Times New Roman" panose="02020603050405020304" pitchFamily="18" charset="0"/>
              </a:rPr>
              <a:t>train.shape</a:t>
            </a:r>
            <a:r>
              <a:rPr lang="en-US" sz="800" dirty="0">
                <a:latin typeface="Times New Roman" panose="02020603050405020304" pitchFamily="18" charset="0"/>
                <a:cs typeface="Times New Roman" panose="02020603050405020304" pitchFamily="18" charset="0"/>
              </a:rPr>
              <a:t>[0]  </a:t>
            </a:r>
          </a:p>
          <a:p>
            <a:pPr marL="0" indent="0">
              <a:buNone/>
            </a:pPr>
            <a:r>
              <a:rPr lang="en-US" sz="800" dirty="0">
                <a:latin typeface="Times New Roman" panose="02020603050405020304" pitchFamily="18" charset="0"/>
                <a:cs typeface="Times New Roman" panose="02020603050405020304" pitchFamily="18" charset="0"/>
              </a:rPr>
              <a:t>    cols = </a:t>
            </a:r>
            <a:r>
              <a:rPr lang="en-US" sz="800" dirty="0" err="1">
                <a:latin typeface="Times New Roman" panose="02020603050405020304" pitchFamily="18" charset="0"/>
                <a:cs typeface="Times New Roman" panose="02020603050405020304" pitchFamily="18" charset="0"/>
              </a:rPr>
              <a:t>train.shape</a:t>
            </a:r>
            <a:r>
              <a:rPr lang="en-US" sz="800" dirty="0">
                <a:latin typeface="Times New Roman" panose="02020603050405020304" pitchFamily="18" charset="0"/>
                <a:cs typeface="Times New Roman" panose="02020603050405020304" pitchFamily="18" charset="0"/>
              </a:rPr>
              <a:t>[1]  </a:t>
            </a:r>
          </a:p>
          <a:p>
            <a:pPr marL="0" indent="0">
              <a:buNone/>
            </a:pPr>
            <a:r>
              <a:rPr lang="en-US" sz="800" dirty="0">
                <a:latin typeface="Times New Roman" panose="02020603050405020304" pitchFamily="18" charset="0"/>
                <a:cs typeface="Times New Roman" panose="02020603050405020304" pitchFamily="18" charset="0"/>
              </a:rPr>
              <a:t>    features = cols-1</a:t>
            </a:r>
          </a:p>
          <a:p>
            <a:pPr marL="0" indent="0">
              <a:buNone/>
            </a:pPr>
            <a:r>
              <a:rPr lang="en-US" sz="800" dirty="0">
                <a:latin typeface="Times New Roman" panose="02020603050405020304" pitchFamily="18" charset="0"/>
                <a:cs typeface="Times New Roman" panose="02020603050405020304" pitchFamily="18" charset="0"/>
              </a:rPr>
              <a:t>    print(features)</a:t>
            </a:r>
          </a:p>
          <a:p>
            <a:pPr marL="0" indent="0">
              <a:buNone/>
            </a:pPr>
            <a:r>
              <a:rPr lang="en-US" sz="800" dirty="0">
                <a:latin typeface="Times New Roman" panose="02020603050405020304" pitchFamily="18" charset="0"/>
                <a:cs typeface="Times New Roman" panose="02020603050405020304" pitchFamily="18" charset="0"/>
              </a:rPr>
              <a:t>    X = </a:t>
            </a:r>
            <a:r>
              <a:rPr lang="en-US" sz="800" dirty="0" err="1">
                <a:latin typeface="Times New Roman" panose="02020603050405020304" pitchFamily="18" charset="0"/>
                <a:cs typeface="Times New Roman" panose="02020603050405020304" pitchFamily="18" charset="0"/>
              </a:rPr>
              <a:t>train.values</a:t>
            </a:r>
            <a:r>
              <a:rPr lang="en-US" sz="800" dirty="0">
                <a:latin typeface="Times New Roman" panose="02020603050405020304" pitchFamily="18" charset="0"/>
                <a:cs typeface="Times New Roman" panose="02020603050405020304" pitchFamily="18" charset="0"/>
              </a:rPr>
              <a:t>[:,0:features] </a:t>
            </a:r>
          </a:p>
          <a:p>
            <a:pPr marL="0" indent="0">
              <a:buNone/>
            </a:pPr>
            <a:r>
              <a:rPr lang="en-US" sz="800" dirty="0">
                <a:latin typeface="Times New Roman" panose="02020603050405020304" pitchFamily="18" charset="0"/>
                <a:cs typeface="Times New Roman" panose="02020603050405020304" pitchFamily="18" charset="0"/>
              </a:rPr>
              <a:t>    Y = </a:t>
            </a:r>
            <a:r>
              <a:rPr lang="en-US" sz="800" dirty="0" err="1">
                <a:latin typeface="Times New Roman" panose="02020603050405020304" pitchFamily="18" charset="0"/>
                <a:cs typeface="Times New Roman" panose="02020603050405020304" pitchFamily="18" charset="0"/>
              </a:rPr>
              <a:t>train.values</a:t>
            </a:r>
            <a:r>
              <a:rPr lang="en-US" sz="800" dirty="0">
                <a:latin typeface="Times New Roman" panose="02020603050405020304" pitchFamily="18" charset="0"/>
                <a:cs typeface="Times New Roman" panose="02020603050405020304" pitchFamily="18" charset="0"/>
              </a:rPr>
              <a:t>[:,features]</a:t>
            </a:r>
          </a:p>
          <a:p>
            <a:pPr marL="0" indent="0">
              <a:buNone/>
            </a:pPr>
            <a:r>
              <a:rPr lang="en-US" sz="800" dirty="0">
                <a:latin typeface="Times New Roman" panose="02020603050405020304" pitchFamily="18" charset="0"/>
                <a:cs typeface="Times New Roman" panose="02020603050405020304" pitchFamily="18" charset="0"/>
              </a:rPr>
              <a:t>    print(Y)</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X_train</a:t>
            </a: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X_test,y_train,y_test</a:t>
            </a:r>
            <a:r>
              <a:rPr lang="en-US" sz="800" dirty="0">
                <a:latin typeface="Times New Roman" panose="02020603050405020304" pitchFamily="18" charset="0"/>
                <a:cs typeface="Times New Roman" panose="02020603050405020304" pitchFamily="18" charset="0"/>
              </a:rPr>
              <a:t> = </a:t>
            </a:r>
            <a:r>
              <a:rPr lang="en-US" sz="800" dirty="0" err="1">
                <a:latin typeface="Times New Roman" panose="02020603050405020304" pitchFamily="18" charset="0"/>
                <a:cs typeface="Times New Roman" panose="02020603050405020304" pitchFamily="18" charset="0"/>
              </a:rPr>
              <a:t>train_test_split</a:t>
            </a:r>
            <a:r>
              <a:rPr lang="en-US" sz="800" dirty="0">
                <a:latin typeface="Times New Roman" panose="02020603050405020304" pitchFamily="18" charset="0"/>
                <a:cs typeface="Times New Roman" panose="02020603050405020304" pitchFamily="18" charset="0"/>
              </a:rPr>
              <a:t>(X,Y, </a:t>
            </a:r>
            <a:r>
              <a:rPr lang="en-US" sz="800" dirty="0" err="1">
                <a:latin typeface="Times New Roman" panose="02020603050405020304" pitchFamily="18" charset="0"/>
                <a:cs typeface="Times New Roman" panose="02020603050405020304" pitchFamily="18" charset="0"/>
              </a:rPr>
              <a:t>test_size</a:t>
            </a:r>
            <a:r>
              <a:rPr lang="en-US" sz="800" dirty="0">
                <a:latin typeface="Times New Roman" panose="02020603050405020304" pitchFamily="18" charset="0"/>
                <a:cs typeface="Times New Roman" panose="02020603050405020304" pitchFamily="18" charset="0"/>
              </a:rPr>
              <a:t> = 0.2, </a:t>
            </a:r>
            <a:r>
              <a:rPr lang="en-US" sz="800" dirty="0" err="1">
                <a:latin typeface="Times New Roman" panose="02020603050405020304" pitchFamily="18" charset="0"/>
                <a:cs typeface="Times New Roman" panose="02020603050405020304" pitchFamily="18" charset="0"/>
              </a:rPr>
              <a:t>random_state</a:t>
            </a:r>
            <a:r>
              <a:rPr lang="en-US" sz="800" dirty="0">
                <a:latin typeface="Times New Roman" panose="02020603050405020304" pitchFamily="18" charset="0"/>
                <a:cs typeface="Times New Roman" panose="02020603050405020304" pitchFamily="18" charset="0"/>
              </a:rPr>
              <a:t> = 0)</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text.insert</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END,"Dataset</a:t>
            </a:r>
            <a:r>
              <a:rPr lang="en-US" sz="800" dirty="0">
                <a:latin typeface="Times New Roman" panose="02020603050405020304" pitchFamily="18" charset="0"/>
                <a:cs typeface="Times New Roman" panose="02020603050405020304" pitchFamily="18" charset="0"/>
              </a:rPr>
              <a:t> Length :"+str(</a:t>
            </a:r>
            <a:r>
              <a:rPr lang="en-US" sz="800" dirty="0" err="1">
                <a:latin typeface="Times New Roman" panose="02020603050405020304" pitchFamily="18" charset="0"/>
                <a:cs typeface="Times New Roman" panose="02020603050405020304" pitchFamily="18" charset="0"/>
              </a:rPr>
              <a:t>len</a:t>
            </a:r>
            <a:r>
              <a:rPr lang="en-US" sz="800" dirty="0">
                <a:latin typeface="Times New Roman" panose="02020603050405020304" pitchFamily="18" charset="0"/>
                <a:cs typeface="Times New Roman" panose="02020603050405020304" pitchFamily="18" charset="0"/>
              </a:rPr>
              <a:t>(X))+"\n");</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text.insert</a:t>
            </a:r>
            <a:r>
              <a:rPr lang="en-US" sz="800" dirty="0">
                <a:latin typeface="Times New Roman" panose="02020603050405020304" pitchFamily="18" charset="0"/>
                <a:cs typeface="Times New Roman" panose="02020603050405020304" pitchFamily="18" charset="0"/>
              </a:rPr>
              <a:t>(END,"</a:t>
            </a:r>
            <a:r>
              <a:rPr lang="en-US" sz="800" dirty="0" err="1">
                <a:latin typeface="Times New Roman" panose="02020603050405020304" pitchFamily="18" charset="0"/>
                <a:cs typeface="Times New Roman" panose="02020603050405020304" pitchFamily="18" charset="0"/>
              </a:rPr>
              <a:t>Splitted</a:t>
            </a:r>
            <a:r>
              <a:rPr lang="en-US" sz="800" dirty="0">
                <a:latin typeface="Times New Roman" panose="02020603050405020304" pitchFamily="18" charset="0"/>
                <a:cs typeface="Times New Roman" panose="02020603050405020304" pitchFamily="18" charset="0"/>
              </a:rPr>
              <a:t> Training Length : "+str(</a:t>
            </a:r>
            <a:r>
              <a:rPr lang="en-US" sz="800" dirty="0" err="1">
                <a:latin typeface="Times New Roman" panose="02020603050405020304" pitchFamily="18" charset="0"/>
                <a:cs typeface="Times New Roman" panose="02020603050405020304" pitchFamily="18" charset="0"/>
              </a:rPr>
              <a:t>len</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X_train</a:t>
            </a:r>
            <a:r>
              <a:rPr lang="en-US" sz="800" dirty="0">
                <a:latin typeface="Times New Roman" panose="02020603050405020304" pitchFamily="18" charset="0"/>
                <a:cs typeface="Times New Roman" panose="02020603050405020304" pitchFamily="18" charset="0"/>
              </a:rPr>
              <a:t>))+"\n");</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text.insert</a:t>
            </a:r>
            <a:r>
              <a:rPr lang="en-US" sz="800" dirty="0">
                <a:latin typeface="Times New Roman" panose="02020603050405020304" pitchFamily="18" charset="0"/>
                <a:cs typeface="Times New Roman" panose="02020603050405020304" pitchFamily="18" charset="0"/>
              </a:rPr>
              <a:t>(END,"</a:t>
            </a:r>
            <a:r>
              <a:rPr lang="en-US" sz="800" dirty="0" err="1">
                <a:latin typeface="Times New Roman" panose="02020603050405020304" pitchFamily="18" charset="0"/>
                <a:cs typeface="Times New Roman" panose="02020603050405020304" pitchFamily="18" charset="0"/>
              </a:rPr>
              <a:t>Splitted</a:t>
            </a:r>
            <a:r>
              <a:rPr lang="en-US" sz="800" dirty="0">
                <a:latin typeface="Times New Roman" panose="02020603050405020304" pitchFamily="18" charset="0"/>
                <a:cs typeface="Times New Roman" panose="02020603050405020304" pitchFamily="18" charset="0"/>
              </a:rPr>
              <a:t> Test Length : "+str(</a:t>
            </a:r>
            <a:r>
              <a:rPr lang="en-US" sz="800" dirty="0" err="1">
                <a:latin typeface="Times New Roman" panose="02020603050405020304" pitchFamily="18" charset="0"/>
                <a:cs typeface="Times New Roman" panose="02020603050405020304" pitchFamily="18" charset="0"/>
              </a:rPr>
              <a:t>len</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X_test</a:t>
            </a:r>
            <a:r>
              <a:rPr lang="en-US" sz="800" dirty="0">
                <a:latin typeface="Times New Roman" panose="02020603050405020304" pitchFamily="18" charset="0"/>
                <a:cs typeface="Times New Roman" panose="02020603050405020304" pitchFamily="18" charset="0"/>
              </a:rPr>
              <a:t>))+"\n\n");                        </a:t>
            </a:r>
          </a:p>
          <a:p>
            <a:pPr marL="0" indent="0">
              <a:buNone/>
            </a:pPr>
            <a:r>
              <a:rPr lang="en-US" sz="800" dirty="0">
                <a:latin typeface="Times New Roman" panose="02020603050405020304" pitchFamily="18" charset="0"/>
                <a:cs typeface="Times New Roman" panose="02020603050405020304" pitchFamily="18" charset="0"/>
              </a:rPr>
              <a:t>def prediction(</a:t>
            </a:r>
            <a:r>
              <a:rPr lang="en-US" sz="800" dirty="0" err="1">
                <a:latin typeface="Times New Roman" panose="02020603050405020304" pitchFamily="18" charset="0"/>
                <a:cs typeface="Times New Roman" panose="02020603050405020304" pitchFamily="18" charset="0"/>
              </a:rPr>
              <a:t>X_test</a:t>
            </a: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cls</a:t>
            </a:r>
            <a:r>
              <a:rPr lang="en-US" sz="800" dirty="0">
                <a:latin typeface="Times New Roman" panose="02020603050405020304" pitchFamily="18" charset="0"/>
                <a:cs typeface="Times New Roman" panose="02020603050405020304" pitchFamily="18" charset="0"/>
              </a:rPr>
              <a:t>):  #prediction done here</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y_pred</a:t>
            </a:r>
            <a:r>
              <a:rPr lang="en-US" sz="800" dirty="0">
                <a:latin typeface="Times New Roman" panose="02020603050405020304" pitchFamily="18" charset="0"/>
                <a:cs typeface="Times New Roman" panose="02020603050405020304" pitchFamily="18" charset="0"/>
              </a:rPr>
              <a:t> = </a:t>
            </a:r>
            <a:r>
              <a:rPr lang="en-US" sz="800" dirty="0" err="1">
                <a:latin typeface="Times New Roman" panose="02020603050405020304" pitchFamily="18" charset="0"/>
                <a:cs typeface="Times New Roman" panose="02020603050405020304" pitchFamily="18" charset="0"/>
              </a:rPr>
              <a:t>cls.predict</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X_test</a:t>
            </a:r>
            <a:r>
              <a:rPr lang="en-US" sz="800" dirty="0">
                <a:latin typeface="Times New Roman" panose="02020603050405020304" pitchFamily="18" charset="0"/>
                <a:cs typeface="Times New Roman" panose="02020603050405020304" pitchFamily="18" charset="0"/>
              </a:rPr>
              <a:t>) </a:t>
            </a:r>
          </a:p>
          <a:p>
            <a:pPr marL="0" indent="0">
              <a:buNone/>
            </a:pPr>
            <a:r>
              <a:rPr lang="en-US" sz="800" dirty="0">
                <a:latin typeface="Times New Roman" panose="02020603050405020304" pitchFamily="18" charset="0"/>
                <a:cs typeface="Times New Roman" panose="02020603050405020304" pitchFamily="18" charset="0"/>
              </a:rPr>
              <a:t>    for </a:t>
            </a:r>
            <a:r>
              <a:rPr lang="en-US" sz="800" dirty="0" err="1">
                <a:latin typeface="Times New Roman" panose="02020603050405020304" pitchFamily="18" charset="0"/>
                <a:cs typeface="Times New Roman" panose="02020603050405020304" pitchFamily="18" charset="0"/>
              </a:rPr>
              <a:t>i</a:t>
            </a:r>
            <a:r>
              <a:rPr lang="en-US" sz="800" dirty="0">
                <a:latin typeface="Times New Roman" panose="02020603050405020304" pitchFamily="18" charset="0"/>
                <a:cs typeface="Times New Roman" panose="02020603050405020304" pitchFamily="18" charset="0"/>
              </a:rPr>
              <a:t> in range(</a:t>
            </a:r>
            <a:r>
              <a:rPr lang="en-US" sz="800" dirty="0" err="1">
                <a:latin typeface="Times New Roman" panose="02020603050405020304" pitchFamily="18" charset="0"/>
                <a:cs typeface="Times New Roman" panose="02020603050405020304" pitchFamily="18" charset="0"/>
              </a:rPr>
              <a:t>len</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X_test</a:t>
            </a:r>
            <a:r>
              <a:rPr lang="en-US" sz="800" dirty="0">
                <a:latin typeface="Times New Roman" panose="02020603050405020304" pitchFamily="18" charset="0"/>
                <a:cs typeface="Times New Roman" panose="02020603050405020304" pitchFamily="18" charset="0"/>
              </a:rPr>
              <a:t>)):</a:t>
            </a:r>
          </a:p>
          <a:p>
            <a:pPr marL="0" indent="0">
              <a:buNone/>
            </a:pPr>
            <a:r>
              <a:rPr lang="en-US" sz="800" dirty="0">
                <a:latin typeface="Times New Roman" panose="02020603050405020304" pitchFamily="18" charset="0"/>
                <a:cs typeface="Times New Roman" panose="02020603050405020304" pitchFamily="18" charset="0"/>
              </a:rPr>
              <a:t>      print("X=%s, Predicted=%s" % (</a:t>
            </a:r>
            <a:r>
              <a:rPr lang="en-US" sz="800" dirty="0" err="1">
                <a:latin typeface="Times New Roman" panose="02020603050405020304" pitchFamily="18" charset="0"/>
                <a:cs typeface="Times New Roman" panose="02020603050405020304" pitchFamily="18" charset="0"/>
              </a:rPr>
              <a:t>X_test</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i</a:t>
            </a: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y_pred</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i</a:t>
            </a:r>
            <a:r>
              <a:rPr lang="en-US" sz="800" dirty="0">
                <a:latin typeface="Times New Roman" panose="02020603050405020304" pitchFamily="18" charset="0"/>
                <a:cs typeface="Times New Roman" panose="02020603050405020304" pitchFamily="18" charset="0"/>
              </a:rPr>
              <a:t>]))</a:t>
            </a:r>
          </a:p>
          <a:p>
            <a:pPr marL="0" indent="0">
              <a:buNone/>
            </a:pPr>
            <a:r>
              <a:rPr lang="en-US" sz="800" dirty="0">
                <a:latin typeface="Times New Roman" panose="02020603050405020304" pitchFamily="18" charset="0"/>
                <a:cs typeface="Times New Roman" panose="02020603050405020304" pitchFamily="18" charset="0"/>
              </a:rPr>
              <a:t>    return </a:t>
            </a:r>
            <a:r>
              <a:rPr lang="en-US" sz="800" dirty="0" err="1">
                <a:latin typeface="Times New Roman" panose="02020603050405020304" pitchFamily="18" charset="0"/>
                <a:cs typeface="Times New Roman" panose="02020603050405020304" pitchFamily="18" charset="0"/>
              </a:rPr>
              <a:t>y_pred</a:t>
            </a:r>
            <a:r>
              <a:rPr lang="en-US" sz="800" dirty="0">
                <a:latin typeface="Times New Roman" panose="02020603050405020304" pitchFamily="18" charset="0"/>
                <a:cs typeface="Times New Roman" panose="02020603050405020304" pitchFamily="18" charset="0"/>
              </a:rPr>
              <a:t> </a:t>
            </a:r>
          </a:p>
          <a:p>
            <a:pPr marL="0" indent="0">
              <a:buNone/>
            </a:pPr>
            <a:r>
              <a:rPr lang="en-US" sz="800" dirty="0">
                <a:latin typeface="Times New Roman" panose="02020603050405020304" pitchFamily="18" charset="0"/>
                <a:cs typeface="Times New Roman" panose="02020603050405020304" pitchFamily="18" charset="0"/>
              </a:rPr>
              <a:t># Function to calculate accuracy </a:t>
            </a:r>
          </a:p>
          <a:p>
            <a:pPr marL="0" indent="0">
              <a:buNone/>
            </a:pPr>
            <a:r>
              <a:rPr lang="en-US" sz="800" dirty="0">
                <a:latin typeface="Times New Roman" panose="02020603050405020304" pitchFamily="18" charset="0"/>
                <a:cs typeface="Times New Roman" panose="02020603050405020304" pitchFamily="18" charset="0"/>
              </a:rPr>
              <a:t>def </a:t>
            </a:r>
            <a:r>
              <a:rPr lang="en-US" sz="800" dirty="0" err="1">
                <a:latin typeface="Times New Roman" panose="02020603050405020304" pitchFamily="18" charset="0"/>
                <a:cs typeface="Times New Roman" panose="02020603050405020304" pitchFamily="18" charset="0"/>
              </a:rPr>
              <a:t>cal_accuracy</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y_test</a:t>
            </a: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y_pred</a:t>
            </a:r>
            <a:r>
              <a:rPr lang="en-US" sz="800" dirty="0">
                <a:latin typeface="Times New Roman" panose="02020603050405020304" pitchFamily="18" charset="0"/>
                <a:cs typeface="Times New Roman" panose="02020603050405020304" pitchFamily="18" charset="0"/>
              </a:rPr>
              <a:t>, details):</a:t>
            </a:r>
          </a:p>
          <a:p>
            <a:pPr marL="0" indent="0">
              <a:buNone/>
            </a:pPr>
            <a:r>
              <a:rPr lang="en-US" sz="800" dirty="0">
                <a:latin typeface="Times New Roman" panose="02020603050405020304" pitchFamily="18" charset="0"/>
                <a:cs typeface="Times New Roman" panose="02020603050405020304" pitchFamily="18" charset="0"/>
              </a:rPr>
              <a:t>    cm = </a:t>
            </a:r>
            <a:r>
              <a:rPr lang="en-US" sz="800" dirty="0" err="1">
                <a:latin typeface="Times New Roman" panose="02020603050405020304" pitchFamily="18" charset="0"/>
                <a:cs typeface="Times New Roman" panose="02020603050405020304" pitchFamily="18" charset="0"/>
              </a:rPr>
              <a:t>confusion_matrix</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y_test</a:t>
            </a: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y_pred</a:t>
            </a:r>
            <a:r>
              <a:rPr lang="en-US" sz="800" dirty="0">
                <a:latin typeface="Times New Roman" panose="02020603050405020304" pitchFamily="18" charset="0"/>
                <a:cs typeface="Times New Roman" panose="02020603050405020304" pitchFamily="18" charset="0"/>
              </a:rPr>
              <a:t>)</a:t>
            </a:r>
          </a:p>
          <a:p>
            <a:pPr marL="0" indent="0">
              <a:buNone/>
            </a:pPr>
            <a:r>
              <a:rPr lang="en-US" sz="800" dirty="0">
                <a:latin typeface="Times New Roman" panose="02020603050405020304" pitchFamily="18" charset="0"/>
                <a:cs typeface="Times New Roman" panose="02020603050405020304" pitchFamily="18" charset="0"/>
              </a:rPr>
              <a:t>    accuracy = </a:t>
            </a:r>
            <a:r>
              <a:rPr lang="en-US" sz="800" dirty="0" err="1">
                <a:latin typeface="Times New Roman" panose="02020603050405020304" pitchFamily="18" charset="0"/>
                <a:cs typeface="Times New Roman" panose="02020603050405020304" pitchFamily="18" charset="0"/>
              </a:rPr>
              <a:t>accuracy_score</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y_test,y_pred</a:t>
            </a:r>
            <a:r>
              <a:rPr lang="en-US" sz="800" dirty="0">
                <a:latin typeface="Times New Roman" panose="02020603050405020304" pitchFamily="18" charset="0"/>
                <a:cs typeface="Times New Roman" panose="02020603050405020304" pitchFamily="18" charset="0"/>
              </a:rPr>
              <a:t>)*100</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text.insert</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END,details</a:t>
            </a:r>
            <a:r>
              <a:rPr lang="en-US" sz="800" dirty="0">
                <a:latin typeface="Times New Roman" panose="02020603050405020304" pitchFamily="18" charset="0"/>
                <a:cs typeface="Times New Roman" panose="02020603050405020304" pitchFamily="18" charset="0"/>
              </a:rPr>
              <a:t>+"\n\n")</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text.insert</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END,"Accuracy</a:t>
            </a:r>
            <a:r>
              <a:rPr lang="en-US" sz="800" dirty="0">
                <a:latin typeface="Times New Roman" panose="02020603050405020304" pitchFamily="18" charset="0"/>
                <a:cs typeface="Times New Roman" panose="02020603050405020304" pitchFamily="18" charset="0"/>
              </a:rPr>
              <a:t> : "+str(accuracy)+"\n\n")</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text.insert</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END,"Report</a:t>
            </a:r>
            <a:r>
              <a:rPr lang="en-US" sz="800" dirty="0">
                <a:latin typeface="Times New Roman" panose="02020603050405020304" pitchFamily="18" charset="0"/>
                <a:cs typeface="Times New Roman" panose="02020603050405020304" pitchFamily="18" charset="0"/>
              </a:rPr>
              <a:t> : "+str(</a:t>
            </a:r>
            <a:r>
              <a:rPr lang="en-US" sz="800" dirty="0" err="1">
                <a:latin typeface="Times New Roman" panose="02020603050405020304" pitchFamily="18" charset="0"/>
                <a:cs typeface="Times New Roman" panose="02020603050405020304" pitchFamily="18" charset="0"/>
              </a:rPr>
              <a:t>classification_report</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y_test</a:t>
            </a: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y_pred</a:t>
            </a:r>
            <a:r>
              <a:rPr lang="en-US" sz="800" dirty="0">
                <a:latin typeface="Times New Roman" panose="02020603050405020304" pitchFamily="18" charset="0"/>
                <a:cs typeface="Times New Roman" panose="02020603050405020304" pitchFamily="18" charset="0"/>
              </a:rPr>
              <a:t>))+"\n")</a:t>
            </a:r>
          </a:p>
          <a:p>
            <a:pPr marL="0" indent="0">
              <a:buNone/>
            </a:pP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text.insert</a:t>
            </a:r>
            <a:r>
              <a:rPr lang="en-US" sz="800" dirty="0">
                <a:latin typeface="Times New Roman" panose="02020603050405020304" pitchFamily="18" charset="0"/>
                <a:cs typeface="Times New Roman" panose="02020603050405020304" pitchFamily="18" charset="0"/>
              </a:rPr>
              <a:t>(</a:t>
            </a:r>
            <a:r>
              <a:rPr lang="en-US" sz="800" dirty="0" err="1">
                <a:latin typeface="Times New Roman" panose="02020603050405020304" pitchFamily="18" charset="0"/>
                <a:cs typeface="Times New Roman" panose="02020603050405020304" pitchFamily="18" charset="0"/>
              </a:rPr>
              <a:t>END,"Confusion</a:t>
            </a:r>
            <a:r>
              <a:rPr lang="en-US" sz="800" dirty="0">
                <a:latin typeface="Times New Roman" panose="02020603050405020304" pitchFamily="18" charset="0"/>
                <a:cs typeface="Times New Roman" panose="02020603050405020304" pitchFamily="18" charset="0"/>
              </a:rPr>
              <a:t> Matrix : "+str(cm)+"\n\n\n\n\n")  </a:t>
            </a:r>
          </a:p>
          <a:p>
            <a:pPr marL="0" indent="0">
              <a:buNone/>
            </a:pPr>
            <a:r>
              <a:rPr lang="en-US" sz="800" dirty="0">
                <a:latin typeface="Times New Roman" panose="02020603050405020304" pitchFamily="18" charset="0"/>
                <a:cs typeface="Times New Roman" panose="02020603050405020304" pitchFamily="18" charset="0"/>
              </a:rPr>
              <a:t>    return accuracy            </a:t>
            </a:r>
          </a:p>
          <a:p>
            <a:pPr marL="0" indent="0">
              <a:buNone/>
            </a:pPr>
            <a:r>
              <a:rPr lang="en-US" sz="8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6760-3FB8-16C3-93C3-252884CD9FD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Results</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4197100-3D60-782F-9218-2DC5B272996C}"/>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4090831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7FD29C-0492-C65F-4F2B-2CCFC71B2CEE}"/>
              </a:ext>
            </a:extLst>
          </p:cNvPr>
          <p:cNvPicPr>
            <a:picLocks noChangeAspect="1"/>
          </p:cNvPicPr>
          <p:nvPr/>
        </p:nvPicPr>
        <p:blipFill>
          <a:blip r:embed="rId2"/>
          <a:stretch>
            <a:fillRect/>
          </a:stretch>
        </p:blipFill>
        <p:spPr>
          <a:xfrm>
            <a:off x="1706245" y="1817687"/>
            <a:ext cx="5731510" cy="3222625"/>
          </a:xfrm>
          <a:prstGeom prst="rect">
            <a:avLst/>
          </a:prstGeom>
        </p:spPr>
      </p:pic>
    </p:spTree>
    <p:extLst>
      <p:ext uri="{BB962C8B-B14F-4D97-AF65-F5344CB8AC3E}">
        <p14:creationId xmlns:p14="http://schemas.microsoft.com/office/powerpoint/2010/main" val="2105565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A0CB78-54A4-0A93-7946-15BB7AEC7C8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921B4C-4A19-547E-2DCA-AF74BCF9A23A}"/>
              </a:ext>
            </a:extLst>
          </p:cNvPr>
          <p:cNvSpPr>
            <a:spLocks noGrp="1"/>
          </p:cNvSpPr>
          <p:nvPr>
            <p:ph idx="1"/>
          </p:nvPr>
        </p:nvSpPr>
        <p:spPr/>
        <p:txBody>
          <a:bodyPr/>
          <a:lstStyle/>
          <a:p>
            <a:pPr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development of cloud based scheme for helping Indian farmers and agriculture, helps to analyze the agriculture data in a better way to reduce the hoardings and in bringing up a prosperous safe and peaceful farmer society in India. The classification and segmentation of fruit images were performed using K-Means Algorithm and SVM technique. The various features of few fruits were initially extracted and segment the respective images. After comparison with feature values, the various disease names are analyzed and the optimal disease for the image is identified and the disease is indicated by an alert box and can be provided as the message through mobile application. The total number of samples provided, the true and false positions, the true and false negativities, the accuracy and the specificity are also indicated in an alert box.</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04974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F39A-8BF2-9143-BBDF-2549589DCF9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FA0636-4BB8-FEE8-70D1-BE1C4CEC1844}"/>
              </a:ext>
            </a:extLst>
          </p:cNvPr>
          <p:cNvSpPr>
            <a:spLocks noGrp="1"/>
          </p:cNvSpPr>
          <p:nvPr>
            <p:ph idx="1"/>
          </p:nvPr>
        </p:nvSpPr>
        <p:spPr/>
        <p:txBody>
          <a:bodyPr/>
          <a:lstStyle/>
          <a:p>
            <a:r>
              <a:rPr lang="en-US" sz="2400" dirty="0">
                <a:effectLst/>
                <a:latin typeface="Times New Roman" panose="02020603050405020304" pitchFamily="18" charset="0"/>
                <a:ea typeface="Times New Roman" panose="02020603050405020304" pitchFamily="18" charset="0"/>
              </a:rPr>
              <a:t>In enhancement we will add some ML Algorithms to increase accuracy </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9511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62700"/>
            <a:ext cx="8520600" cy="894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panose="020B0604020202020204"/>
              <a:buNone/>
            </a:pPr>
            <a:r>
              <a:rPr lang="en-US" b="1" dirty="0">
                <a:latin typeface="Times New Roman" panose="02020603050405020304" pitchFamily="18" charset="0"/>
                <a:cs typeface="Times New Roman" panose="02020603050405020304" pitchFamily="18" charset="0"/>
              </a:rPr>
              <a:t>Abstract</a:t>
            </a:r>
          </a:p>
        </p:txBody>
      </p:sp>
      <p:sp>
        <p:nvSpPr>
          <p:cNvPr id="61" name="Google Shape;61;p14"/>
          <p:cNvSpPr txBox="1">
            <a:spLocks noGrp="1"/>
          </p:cNvSpPr>
          <p:nvPr>
            <p:ph type="body" idx="1"/>
          </p:nvPr>
        </p:nvSpPr>
        <p:spPr>
          <a:xfrm>
            <a:off x="179070" y="1556385"/>
            <a:ext cx="8520430" cy="3519170"/>
          </a:xfrm>
          <a:prstGeom prst="rect">
            <a:avLst/>
          </a:prstGeom>
        </p:spPr>
        <p:txBody>
          <a:bodyPr spcFirstLastPara="1" wrap="square" lIns="91425" tIns="91425" rIns="91425" bIns="91425" anchor="t" anchorCtr="0">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Fruit disease detection is vital at early stage since it will affect the agricultural field. In this project, mainly consider the detection and analysis of fruit infections which is available in the plant areas and storage of data about the agricultural filed and details of farmers in database and recovering the data using Cloud computing. There are more fruit diseases which occur due to the surrounding conditions, mineral levels, insects in the farm area and other factors. The detected data from the plant area is determined by image processing and stored in the database.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 </a:t>
            </a:r>
          </a:p>
        </p:txBody>
      </p:sp>
      <p:sp>
        <p:nvSpPr>
          <p:cNvPr id="168" name="Google Shape;168;p26"/>
          <p:cNvSpPr txBox="1">
            <a:spLocks noGrp="1"/>
          </p:cNvSpPr>
          <p:nvPr>
            <p:ph type="body" idx="1"/>
          </p:nvPr>
        </p:nvSpPr>
        <p:spPr>
          <a:xfrm>
            <a:off x="311700" y="1151400"/>
            <a:ext cx="8520600" cy="45552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GB" sz="3000" b="1"/>
              <a:t>THANK YOU</a:t>
            </a:r>
            <a:endParaRPr sz="3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457200" y="147637"/>
            <a:ext cx="8229600" cy="582613"/>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000"/>
              </a:spcAft>
              <a:buClr>
                <a:schemeClr val="dk1"/>
              </a:buClr>
              <a:buSzPct val="46000"/>
              <a:buFont typeface="Arial" panose="020B0604020202020204"/>
              <a:buNone/>
            </a:pPr>
            <a:r>
              <a:rPr lang="en-GB" b="1" dirty="0">
                <a:latin typeface="Times New Roman" panose="02020603050405020304"/>
                <a:ea typeface="Times New Roman" panose="02020603050405020304"/>
                <a:cs typeface="Times New Roman" panose="02020603050405020304"/>
                <a:sym typeface="Times New Roman" panose="02020603050405020304"/>
              </a:rPr>
              <a:t>Existing System:</a:t>
            </a:r>
          </a:p>
        </p:txBody>
      </p:sp>
      <p:sp>
        <p:nvSpPr>
          <p:cNvPr id="73" name="Google Shape;73;p16"/>
          <p:cNvSpPr txBox="1">
            <a:spLocks noGrp="1"/>
          </p:cNvSpPr>
          <p:nvPr>
            <p:ph type="body" idx="1"/>
          </p:nvPr>
        </p:nvSpPr>
        <p:spPr>
          <a:xfrm>
            <a:off x="816610" y="1174750"/>
            <a:ext cx="7870190" cy="4953000"/>
          </a:xfrm>
          <a:prstGeom prst="rect">
            <a:avLst/>
          </a:prstGeom>
        </p:spPr>
        <p:txBody>
          <a:bodyPr spcFirstLastPara="1" wrap="square" lIns="91425" tIns="91425" rIns="91425" bIns="91425" anchor="t" anchorCtr="0">
            <a:normAutofit/>
          </a:bodyPr>
          <a:lstStyle/>
          <a:p>
            <a:pPr algn="just">
              <a:buNone/>
            </a:pPr>
            <a:r>
              <a:rPr lang="en-US" sz="2400" dirty="0"/>
              <a:t> </a:t>
            </a:r>
            <a:r>
              <a:rPr sz="2400" dirty="0">
                <a:latin typeface="Times New Roman" panose="02020603050405020304" pitchFamily="18" charset="0"/>
                <a:cs typeface="Times New Roman" panose="02020603050405020304" pitchFamily="18" charset="0"/>
              </a:rPr>
              <a:t>A K-means segmentation is used for partitioning the leaf</a:t>
            </a:r>
          </a:p>
          <a:p>
            <a:pPr algn="just">
              <a:buNone/>
            </a:pPr>
            <a:r>
              <a:rPr sz="2400" dirty="0">
                <a:latin typeface="Times New Roman" panose="02020603050405020304" pitchFamily="18" charset="0"/>
                <a:cs typeface="Times New Roman" panose="02020603050405020304" pitchFamily="18" charset="0"/>
              </a:rPr>
              <a:t>image into four clusters using the squared Euclidean</a:t>
            </a:r>
          </a:p>
          <a:p>
            <a:pPr algn="just">
              <a:buNone/>
            </a:pPr>
            <a:r>
              <a:rPr sz="2400" dirty="0">
                <a:latin typeface="Times New Roman" panose="02020603050405020304" pitchFamily="18" charset="0"/>
                <a:cs typeface="Times New Roman" panose="02020603050405020304" pitchFamily="18" charset="0"/>
              </a:rPr>
              <a:t>distances. The method applied for feature extraction is</a:t>
            </a:r>
          </a:p>
          <a:p>
            <a:pPr algn="just">
              <a:buNone/>
            </a:pPr>
            <a:r>
              <a:rPr sz="2400" dirty="0" err="1">
                <a:latin typeface="Times New Roman" panose="02020603050405020304" pitchFamily="18" charset="0"/>
                <a:cs typeface="Times New Roman" panose="02020603050405020304" pitchFamily="18" charset="0"/>
              </a:rPr>
              <a:t>Colour</a:t>
            </a:r>
            <a:r>
              <a:rPr sz="2400" dirty="0">
                <a:latin typeface="Times New Roman" panose="02020603050405020304" pitchFamily="18" charset="0"/>
                <a:cs typeface="Times New Roman" panose="02020603050405020304" pitchFamily="18" charset="0"/>
              </a:rPr>
              <a:t> Co-occurrence method for both </a:t>
            </a:r>
            <a:r>
              <a:rPr sz="2400" dirty="0" err="1">
                <a:latin typeface="Times New Roman" panose="02020603050405020304" pitchFamily="18" charset="0"/>
                <a:cs typeface="Times New Roman" panose="02020603050405020304" pitchFamily="18" charset="0"/>
              </a:rPr>
              <a:t>colour</a:t>
            </a:r>
            <a:r>
              <a:rPr sz="2400" dirty="0">
                <a:latin typeface="Times New Roman" panose="02020603050405020304" pitchFamily="18" charset="0"/>
                <a:cs typeface="Times New Roman" panose="02020603050405020304" pitchFamily="18" charset="0"/>
              </a:rPr>
              <a:t> and</a:t>
            </a:r>
          </a:p>
          <a:p>
            <a:pPr algn="just">
              <a:buNone/>
            </a:pPr>
            <a:r>
              <a:rPr sz="2400" dirty="0">
                <a:latin typeface="Times New Roman" panose="02020603050405020304" pitchFamily="18" charset="0"/>
                <a:cs typeface="Times New Roman" panose="02020603050405020304" pitchFamily="18" charset="0"/>
              </a:rPr>
              <a:t>texture features. Finally, classification is completed using</a:t>
            </a:r>
          </a:p>
          <a:p>
            <a:pPr algn="just">
              <a:buNone/>
            </a:pPr>
            <a:r>
              <a:rPr sz="2400" dirty="0">
                <a:latin typeface="Times New Roman" panose="02020603050405020304" pitchFamily="18" charset="0"/>
                <a:cs typeface="Times New Roman" panose="02020603050405020304" pitchFamily="18" charset="0"/>
              </a:rPr>
              <a:t>neural network detection algorithm based on back</a:t>
            </a:r>
          </a:p>
          <a:p>
            <a:pPr algn="just">
              <a:buNone/>
            </a:pPr>
            <a:r>
              <a:rPr sz="2400" dirty="0">
                <a:latin typeface="Times New Roman" panose="02020603050405020304" pitchFamily="18" charset="0"/>
                <a:cs typeface="Times New Roman" panose="02020603050405020304" pitchFamily="18" charset="0"/>
              </a:rPr>
              <a:t>propagation methodology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14FF-48B0-3FC1-E684-DC50CFAF14E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Disadvantages</a:t>
            </a:r>
            <a:endParaRPr lang="en-IN" dirty="0"/>
          </a:p>
        </p:txBody>
      </p:sp>
      <p:sp>
        <p:nvSpPr>
          <p:cNvPr id="4" name="Content Placeholder 3">
            <a:extLst>
              <a:ext uri="{FF2B5EF4-FFF2-40B4-BE49-F238E27FC236}">
                <a16:creationId xmlns:a16="http://schemas.microsoft.com/office/drawing/2014/main" id="{CCAF861E-8195-6123-84DF-F51BB06DC35F}"/>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Accuracy is less</a:t>
            </a:r>
          </a:p>
          <a:p>
            <a:endParaRPr lang="en-IN" dirty="0"/>
          </a:p>
        </p:txBody>
      </p:sp>
    </p:spTree>
    <p:extLst>
      <p:ext uri="{BB962C8B-B14F-4D97-AF65-F5344CB8AC3E}">
        <p14:creationId xmlns:p14="http://schemas.microsoft.com/office/powerpoint/2010/main" val="409613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654C-DE10-0A8B-9F3A-0C8F944AAB5F}"/>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a:t>
            </a:r>
            <a:r>
              <a:rPr lang="en-US" dirty="0"/>
              <a:t>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F65679-C55D-E103-0E41-6FB26E2BEDBF}"/>
              </a:ext>
            </a:extLst>
          </p:cNvPr>
          <p:cNvSpPr>
            <a:spLocks noGrp="1"/>
          </p:cNvSpPr>
          <p:nvPr>
            <p:ph idx="1"/>
          </p:nvPr>
        </p:nvSpPr>
        <p:spPr/>
        <p:txBody>
          <a:bodyPr/>
          <a:lstStyle/>
          <a:p>
            <a:pPr algn="just">
              <a:buNone/>
            </a:pPr>
            <a:r>
              <a:rPr lang="en-US" sz="2400" dirty="0">
                <a:latin typeface="Times New Roman" panose="02020603050405020304" pitchFamily="18" charset="0"/>
                <a:cs typeface="Times New Roman" panose="02020603050405020304" pitchFamily="18" charset="0"/>
              </a:rPr>
              <a:t>The classification and segmentation of fruit images were</a:t>
            </a:r>
          </a:p>
          <a:p>
            <a:pPr algn="just">
              <a:buNone/>
            </a:pPr>
            <a:r>
              <a:rPr lang="en-US" sz="2400" dirty="0">
                <a:latin typeface="Times New Roman" panose="02020603050405020304" pitchFamily="18" charset="0"/>
                <a:cs typeface="Times New Roman" panose="02020603050405020304" pitchFamily="18" charset="0"/>
              </a:rPr>
              <a:t>performed using K-Means Algorithm and SVM technique. </a:t>
            </a:r>
          </a:p>
          <a:p>
            <a:pPr algn="just">
              <a:buNone/>
            </a:pPr>
            <a:r>
              <a:rPr lang="en-US" sz="2400" dirty="0">
                <a:latin typeface="Times New Roman" panose="02020603050405020304" pitchFamily="18" charset="0"/>
                <a:cs typeface="Times New Roman" panose="02020603050405020304" pitchFamily="18" charset="0"/>
              </a:rPr>
              <a:t>The various features of few fruits were initially extracted and segment the respective images. </a:t>
            </a:r>
          </a:p>
          <a:p>
            <a:pPr algn="just">
              <a:buNone/>
            </a:pPr>
            <a:r>
              <a:rPr lang="en-US" sz="2400" dirty="0">
                <a:latin typeface="Times New Roman" panose="02020603050405020304" pitchFamily="18" charset="0"/>
                <a:cs typeface="Times New Roman" panose="02020603050405020304" pitchFamily="18" charset="0"/>
              </a:rPr>
              <a:t>After comparison with feature values, the various disease names are analyzed and the optimal disease for the image is identified and the disease is indicated by an alert box and can be provided as the message through mobile application.</a:t>
            </a:r>
          </a:p>
          <a:p>
            <a:pPr marL="0" indent="0">
              <a:buNone/>
            </a:pPr>
            <a:endParaRPr lang="en-IN" dirty="0"/>
          </a:p>
        </p:txBody>
      </p:sp>
    </p:spTree>
    <p:extLst>
      <p:ext uri="{BB962C8B-B14F-4D97-AF65-F5344CB8AC3E}">
        <p14:creationId xmlns:p14="http://schemas.microsoft.com/office/powerpoint/2010/main" val="323667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CC2F-AF31-4C1F-B699-64A26FBE7EF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Advantages</a:t>
            </a:r>
            <a:endParaRPr lang="en-IN" dirty="0"/>
          </a:p>
        </p:txBody>
      </p:sp>
      <p:sp>
        <p:nvSpPr>
          <p:cNvPr id="3" name="Content Placeholder 2">
            <a:extLst>
              <a:ext uri="{FF2B5EF4-FFF2-40B4-BE49-F238E27FC236}">
                <a16:creationId xmlns:a16="http://schemas.microsoft.com/office/drawing/2014/main" id="{4FBC8B5D-E66E-4318-8FDA-352B3D3D5DEF}"/>
              </a:ext>
            </a:extLst>
          </p:cNvPr>
          <p:cNvSpPr>
            <a:spLocks noGrp="1"/>
          </p:cNvSpPr>
          <p:nvPr>
            <p:ph idx="1"/>
          </p:nvPr>
        </p:nvSpPr>
        <p:spPr/>
        <p:txBody>
          <a:bodyPr/>
          <a:lstStyle/>
          <a:p>
            <a:r>
              <a:rPr lang="en-US" sz="3200" dirty="0">
                <a:latin typeface="Times New Roman" panose="02020603050405020304" pitchFamily="18" charset="0"/>
                <a:cs typeface="Times New Roman" panose="02020603050405020304" pitchFamily="18" charset="0"/>
              </a:rPr>
              <a:t>Agriculture is becoming digital, AI in agriculture is emerging in three major categories which are agricultural robotics, soil &amp; crop monitoring, and predictive analytics,.</a:t>
            </a:r>
          </a:p>
          <a:p>
            <a:endParaRPr lang="en-IN" dirty="0"/>
          </a:p>
        </p:txBody>
      </p:sp>
    </p:spTree>
    <p:extLst>
      <p:ext uri="{BB962C8B-B14F-4D97-AF65-F5344CB8AC3E}">
        <p14:creationId xmlns:p14="http://schemas.microsoft.com/office/powerpoint/2010/main" val="364685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4" name="Text Placeholder 3"/>
          <p:cNvSpPr>
            <a:spLocks noGrp="1"/>
          </p:cNvSpPr>
          <p:nvPr>
            <p:ph type="body" idx="1"/>
          </p:nvPr>
        </p:nvSpPr>
        <p:spPr>
          <a:xfrm>
            <a:off x="323215" y="476756"/>
            <a:ext cx="8229600" cy="4176380"/>
          </a:xfrm>
        </p:spPr>
        <p:txBody>
          <a:bodyPr>
            <a:noAutofit/>
          </a:bodyPr>
          <a:lstStyle/>
          <a:p>
            <a:pPr lvl="0" indent="-457200" algn="just">
              <a:buNone/>
            </a:pPr>
            <a:endParaRPr lang="en-US" sz="2500"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ctr">
              <a:buFont typeface="Wingdings" panose="05000000000000000000" pitchFamily="2" charset="2"/>
              <a:buNone/>
            </a:pPr>
            <a:r>
              <a:rPr lang="en-US" sz="3600" b="1" dirty="0">
                <a:latin typeface="Times New Roman" panose="02020603050405020304" pitchFamily="18" charset="0"/>
                <a:ea typeface="Calibri" panose="020F0502020204030204"/>
                <a:cs typeface="Times New Roman" panose="02020603050405020304" pitchFamily="18" charset="0"/>
                <a:sym typeface="Calibri" panose="020F0502020204030204"/>
              </a:rPr>
              <a:t>Hardware requirement</a:t>
            </a:r>
          </a:p>
          <a:p>
            <a:pPr marL="0" lvl="0" indent="0" algn="ctr">
              <a:buFont typeface="Wingdings" panose="05000000000000000000" pitchFamily="2" charset="2"/>
              <a:buNone/>
            </a:pPr>
            <a:endParaRPr lang="en-US" sz="3600" b="1" dirty="0">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lvl="0" indent="0" algn="ctr">
              <a:buFont typeface="Wingdings" panose="05000000000000000000" pitchFamily="2" charset="2"/>
              <a:buNone/>
            </a:pPr>
            <a:r>
              <a:rPr lang="en-US" sz="3600" b="1" dirty="0">
                <a:latin typeface="Times New Roman" panose="02020603050405020304" pitchFamily="18" charset="0"/>
                <a:ea typeface="Calibri" panose="020F0502020204030204"/>
                <a:cs typeface="Times New Roman" panose="02020603050405020304" pitchFamily="18" charset="0"/>
                <a:sym typeface="Calibri" panose="020F0502020204030204"/>
              </a:rPr>
              <a:t> </a:t>
            </a:r>
            <a:endParaRPr lang="en-US" sz="3600" dirty="0">
              <a:latin typeface="Times New Roman" panose="02020603050405020304" pitchFamily="18" charset="0"/>
              <a:cs typeface="Times New Roman" panose="02020603050405020304" pitchFamily="18" charset="0"/>
            </a:endParaRPr>
          </a:p>
          <a:p>
            <a:pPr lvl="0" algn="just"/>
            <a:r>
              <a:rPr lang="en-US" sz="2800" dirty="0">
                <a:latin typeface="Times New Roman" panose="02020603050405020304" pitchFamily="18" charset="0"/>
                <a:ea typeface="Calibri" panose="020F0502020204030204"/>
                <a:cs typeface="Times New Roman" panose="02020603050405020304" pitchFamily="18" charset="0"/>
                <a:sym typeface="Calibri" panose="020F0502020204030204"/>
              </a:rPr>
              <a:t>Processor: I3/Intel</a:t>
            </a:r>
          </a:p>
          <a:p>
            <a:r>
              <a:rPr lang="en-US" sz="2800" dirty="0">
                <a:latin typeface="Times New Roman" panose="02020603050405020304" pitchFamily="18" charset="0"/>
                <a:ea typeface="Calibri" panose="020F0502020204030204"/>
                <a:cs typeface="Times New Roman" panose="02020603050405020304" pitchFamily="18" charset="0"/>
                <a:sym typeface="Calibri" panose="020F0502020204030204"/>
              </a:rPr>
              <a:t>RAM: 4GB </a:t>
            </a:r>
          </a:p>
          <a:p>
            <a:r>
              <a:rPr lang="en-US" sz="2800" dirty="0">
                <a:latin typeface="Times New Roman" panose="02020603050405020304" pitchFamily="18" charset="0"/>
                <a:ea typeface="Calibri" panose="020F0502020204030204"/>
                <a:cs typeface="Times New Roman" panose="02020603050405020304" pitchFamily="18" charset="0"/>
                <a:sym typeface="Calibri" panose="020F0502020204030204"/>
              </a:rPr>
              <a:t>Hard Disk: 128 GB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764540"/>
            <a:ext cx="5825490" cy="1193800"/>
          </a:xfrm>
        </p:spPr>
        <p:txBody>
          <a:bodyPr/>
          <a:lstStyle/>
          <a:p>
            <a:pPr marL="0" indent="0">
              <a:buFont typeface="Arial" panose="020B0604020202020204" pitchFamily="34" charset="0"/>
              <a:buNone/>
            </a:pPr>
            <a:br>
              <a:rPr lang="en-US" sz="3200" b="1" dirty="0">
                <a:latin typeface="Times New Roman" panose="02020603050405020304" pitchFamily="18" charset="0"/>
                <a:ea typeface="Calibri" panose="020F0502020204030204"/>
                <a:cs typeface="Times New Roman" panose="02020603050405020304" pitchFamily="18" charset="0"/>
                <a:sym typeface="Calibri" panose="020F0502020204030204"/>
              </a:rPr>
            </a:br>
            <a:r>
              <a:rPr lang="en-US" sz="3200" b="1" dirty="0">
                <a:latin typeface="Times New Roman" panose="02020603050405020304" pitchFamily="18" charset="0"/>
                <a:ea typeface="Calibri" panose="020F0502020204030204"/>
                <a:cs typeface="Times New Roman" panose="02020603050405020304" pitchFamily="18" charset="0"/>
                <a:sym typeface="Calibri" panose="020F0502020204030204"/>
              </a:rPr>
              <a:t>Software requirements </a:t>
            </a:r>
            <a:br>
              <a:rPr lang="en-US" sz="3200"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ea typeface="Calibri" panose="020F0502020204030204"/>
                <a:cs typeface="Times New Roman" panose="02020603050405020304" pitchFamily="18" charset="0"/>
                <a:sym typeface="Calibri" panose="020F0502020204030204"/>
              </a:rPr>
            </a:br>
            <a:br>
              <a:rPr lang="en-US" sz="3200" b="1" dirty="0">
                <a:latin typeface="Times New Roman" panose="02020603050405020304" pitchFamily="18" charset="0"/>
                <a:ea typeface="Calibri" panose="020F0502020204030204"/>
                <a:cs typeface="Times New Roman" panose="02020603050405020304" pitchFamily="18" charset="0"/>
                <a:sym typeface="Calibri" panose="020F0502020204030204"/>
              </a:rPr>
            </a:br>
            <a:br>
              <a:rPr lang="en-US" sz="3200" b="1" dirty="0">
                <a:latin typeface="Times New Roman" panose="02020603050405020304" pitchFamily="18" charset="0"/>
                <a:ea typeface="Calibri" panose="020F0502020204030204"/>
                <a:cs typeface="Times New Roman" panose="02020603050405020304" pitchFamily="18" charset="0"/>
                <a:sym typeface="Calibri" panose="020F0502020204030204"/>
              </a:rPr>
            </a:br>
            <a:r>
              <a:rPr lang="en-US" sz="3200" b="1" dirty="0">
                <a:latin typeface="Times New Roman" panose="02020603050405020304" pitchFamily="18" charset="0"/>
                <a:ea typeface="Calibri" panose="020F0502020204030204"/>
                <a:cs typeface="Times New Roman" panose="02020603050405020304" pitchFamily="18" charset="0"/>
                <a:sym typeface="Calibri" panose="020F0502020204030204"/>
              </a:rPr>
              <a:t> </a:t>
            </a:r>
          </a:p>
        </p:txBody>
      </p:sp>
      <p:sp>
        <p:nvSpPr>
          <p:cNvPr id="3" name="Content Placeholder 2"/>
          <p:cNvSpPr>
            <a:spLocks noGrp="1"/>
          </p:cNvSpPr>
          <p:nvPr>
            <p:ph idx="1"/>
          </p:nvPr>
        </p:nvSpPr>
        <p:spPr>
          <a:xfrm>
            <a:off x="395605" y="1484630"/>
            <a:ext cx="4898390" cy="3118485"/>
          </a:xfrm>
        </p:spPr>
        <p:txBody>
          <a:bodyPr/>
          <a:lstStyle/>
          <a:p>
            <a:r>
              <a:rPr lang="en-US" sz="2400"/>
              <a:t>Operating System: Windows 10</a:t>
            </a:r>
          </a:p>
          <a:p>
            <a:r>
              <a:rPr lang="en-US" sz="2400"/>
              <a:t>Server-side Script: Python 3.7</a:t>
            </a:r>
          </a:p>
          <a:p>
            <a:r>
              <a:rPr lang="en-US" sz="2400"/>
              <a:t>IDE: PyCharm</a:t>
            </a:r>
          </a:p>
          <a:p>
            <a:r>
              <a:rPr lang="en-US" sz="2400"/>
              <a:t>Libraries Used: Pandas, Numpy,Flask</a:t>
            </a:r>
          </a:p>
          <a:p>
            <a:r>
              <a:rPr lang="en-US" sz="2400"/>
              <a:t>Google colab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 y="620395"/>
            <a:ext cx="8229600" cy="582613"/>
          </a:xfrm>
        </p:spPr>
        <p:txBody>
          <a:bodyPr>
            <a:normAutofit fontScale="90000"/>
          </a:bodyPr>
          <a:lstStyle/>
          <a:p>
            <a:r>
              <a:rPr lang="en-IN" b="1" dirty="0"/>
              <a:t>MODULES</a:t>
            </a:r>
            <a:endParaRPr lang="en-US" dirty="0"/>
          </a:p>
        </p:txBody>
      </p:sp>
      <p:sp>
        <p:nvSpPr>
          <p:cNvPr id="3" name="Text Placeholder 2"/>
          <p:cNvSpPr>
            <a:spLocks noGrp="1"/>
          </p:cNvSpPr>
          <p:nvPr>
            <p:ph type="body" idx="1"/>
          </p:nvPr>
        </p:nvSpPr>
        <p:spPr>
          <a:xfrm>
            <a:off x="107315" y="1628775"/>
            <a:ext cx="8229600" cy="4953000"/>
          </a:xfrm>
        </p:spPr>
        <p:txBody>
          <a:bodyPr>
            <a:normAutofit/>
          </a:bodyPr>
          <a:lstStyle/>
          <a:p>
            <a:r>
              <a:rPr lang="en-US" dirty="0"/>
              <a:t>Upload Data</a:t>
            </a:r>
          </a:p>
          <a:p>
            <a:r>
              <a:rPr lang="en-US" dirty="0"/>
              <a:t>Predict Result</a:t>
            </a:r>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365</TotalTime>
  <Words>987</Words>
  <Application>Microsoft Office PowerPoint</Application>
  <PresentationFormat>On-screen Show (4:3)</PresentationFormat>
  <Paragraphs>99</Paragraphs>
  <Slides>20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Green Color</vt:lpstr>
      <vt:lpstr>DETECTION AND CLASSIFICATION OF FRUIT DISEASES</vt:lpstr>
      <vt:lpstr>Abstract</vt:lpstr>
      <vt:lpstr>Existing System:</vt:lpstr>
      <vt:lpstr>Disadvantages</vt:lpstr>
      <vt:lpstr>Proposed System:</vt:lpstr>
      <vt:lpstr>Advantages</vt:lpstr>
      <vt:lpstr>PowerPoint Presentation</vt:lpstr>
      <vt:lpstr> Software requirements      </vt:lpstr>
      <vt:lpstr>MODULES</vt:lpstr>
      <vt:lpstr>System Architecture</vt:lpstr>
      <vt:lpstr>Use case diagram</vt:lpstr>
      <vt:lpstr>Class Diagram</vt:lpstr>
      <vt:lpstr>SEQUENCE DIAGRAM</vt:lpstr>
      <vt:lpstr>Flow chart</vt:lpstr>
      <vt:lpstr>Sample ode</vt:lpstr>
      <vt:lpstr>Results</vt:lpstr>
      <vt:lpstr>PowerPoint Presentation</vt:lpstr>
      <vt:lpstr>Conclusion</vt:lpstr>
      <vt:lpstr>Future scope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Future Forecasting Using Supervised Machine Learning Models</dc:title>
  <dc:creator>GENIUS</dc:creator>
  <cp:lastModifiedBy>sunarvithazl@gmail.com</cp:lastModifiedBy>
  <cp:revision>30</cp:revision>
  <dcterms:created xsi:type="dcterms:W3CDTF">2021-10-05T14:36:00Z</dcterms:created>
  <dcterms:modified xsi:type="dcterms:W3CDTF">2022-05-26T16:01:19Z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D6B537CCA78041F099546F9B13002C25</vt:lpwstr>
  </property>
  <property fmtid="{D5CDD505-2E9C-101B-9397-08002B2CF9AE}" pid="3" name="KSOProductBuildVer">
    <vt:lpwstr>1033-11.2.0.10451</vt:lpwstr>
  </property>
</Properties>
</file>