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8" r:id="rId5"/>
    <p:sldId id="259" r:id="rId6"/>
    <p:sldId id="261" r:id="rId7"/>
    <p:sldId id="264" r:id="rId8"/>
    <p:sldId id="266" r:id="rId9"/>
    <p:sldId id="263" r:id="rId10"/>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2.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581275" y="2078355"/>
            <a:ext cx="7162165" cy="2266315"/>
          </a:xfrm>
          <a:prstGeom prst="rect">
            <a:avLst/>
          </a:prstGeom>
        </p:spPr>
        <p:txBody>
          <a:bodyPr wrap="square">
            <a:noAutofit/>
          </a:bodyPr>
          <a:p>
            <a:pPr algn="ctr"/>
            <a:r>
              <a:rPr lang="en-US" altLang="zh-CN" sz="3200" b="1">
                <a:solidFill>
                  <a:srgbClr val="000000"/>
                </a:solidFill>
                <a:latin typeface="Arial" panose="020B0604020202020204" pitchFamily="34" charset="0"/>
                <a:ea typeface="Arial" panose="020B0604020202020204"/>
                <a:cs typeface="Arial" panose="020B0604020202020204" pitchFamily="34" charset="0"/>
              </a:rPr>
              <a:t>Project Title</a:t>
            </a:r>
            <a:endParaRPr lang="zh-CN" altLang="en-US" sz="3200" b="1">
              <a:solidFill>
                <a:srgbClr val="000000"/>
              </a:solidFill>
              <a:latin typeface="Arial" panose="020B0604020202020204" pitchFamily="34" charset="0"/>
              <a:ea typeface="宋体" panose="02010600030101010101" pitchFamily="2" charset="-122"/>
              <a:cs typeface="Arial" panose="020B0604020202020204" pitchFamily="34" charset="0"/>
            </a:endParaRPr>
          </a:p>
          <a:p>
            <a:pPr algn="just"/>
            <a:endParaRPr lang="zh-CN" altLang="en-US" sz="3200" b="1">
              <a:solidFill>
                <a:srgbClr val="000000"/>
              </a:solidFill>
              <a:latin typeface="Arial" panose="020B0604020202020204" pitchFamily="34" charset="0"/>
              <a:ea typeface="宋体" panose="02010600030101010101" pitchFamily="2" charset="-122"/>
              <a:cs typeface="Arial" panose="020B0604020202020204" pitchFamily="34" charset="0"/>
            </a:endParaRPr>
          </a:p>
          <a:p>
            <a:pPr algn="just"/>
            <a:r>
              <a:rPr lang="en-US" altLang="zh-CN" sz="3200" b="1">
                <a:solidFill>
                  <a:srgbClr val="000000"/>
                </a:solidFill>
                <a:latin typeface="Arial" panose="020B0604020202020204" pitchFamily="34" charset="0"/>
                <a:ea typeface="Arial" panose="020B0604020202020204"/>
                <a:cs typeface="Arial" panose="020B0604020202020204" pitchFamily="34" charset="0"/>
              </a:rPr>
              <a:t>Sequential Recommendations with Graph Neural Networks</a:t>
            </a:r>
            <a:endParaRPr lang="en-US" altLang="zh-CN" sz="3200" b="1">
              <a:solidFill>
                <a:srgbClr val="000000"/>
              </a:solidFill>
              <a:latin typeface="Arial" panose="020B0604020202020204" pitchFamily="34" charset="0"/>
              <a:ea typeface="Arial" panose="020B0604020202020204"/>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78130" y="154940"/>
            <a:ext cx="1553845" cy="583565"/>
          </a:xfrm>
          <a:prstGeom prst="rect">
            <a:avLst/>
          </a:prstGeom>
        </p:spPr>
        <p:txBody>
          <a:bodyPr wrap="square">
            <a:spAutoFit/>
          </a:bodyPr>
          <a:p>
            <a:r>
              <a:rPr lang="en-US" altLang="zh-CN" sz="3200" b="1">
                <a:solidFill>
                  <a:srgbClr val="000000"/>
                </a:solidFill>
                <a:latin typeface="Arial" panose="020B0604020202020204"/>
                <a:ea typeface="Arial" panose="020B0604020202020204"/>
              </a:rPr>
              <a:t>Aim</a:t>
            </a:r>
            <a:endParaRPr lang="en-US" altLang="zh-CN" sz="3200" b="1">
              <a:solidFill>
                <a:srgbClr val="000000"/>
              </a:solidFill>
              <a:latin typeface="Arial" panose="020B0604020202020204"/>
              <a:ea typeface="Arial" panose="020B0604020202020204"/>
            </a:endParaRPr>
          </a:p>
        </p:txBody>
      </p:sp>
      <p:sp>
        <p:nvSpPr>
          <p:cNvPr id="2" name="文本框 1"/>
          <p:cNvSpPr txBox="1"/>
          <p:nvPr/>
        </p:nvSpPr>
        <p:spPr>
          <a:xfrm>
            <a:off x="1275715" y="2072640"/>
            <a:ext cx="9526270" cy="2245360"/>
          </a:xfrm>
          <a:prstGeom prst="rect">
            <a:avLst/>
          </a:prstGeom>
        </p:spPr>
        <p:txBody>
          <a:bodyPr wrap="square">
            <a:spAutoFit/>
          </a:bodyPr>
          <a:p>
            <a:pPr algn="just"/>
            <a:r>
              <a:rPr lang="en-US" altLang="zh-CN" sz="2800">
                <a:solidFill>
                  <a:srgbClr val="000000"/>
                </a:solidFill>
                <a:latin typeface="Arial" panose="020B0604020202020204"/>
                <a:ea typeface="Arial" panose="020B0604020202020204"/>
              </a:rPr>
              <a:t>This project aims to explore how graph neural networks can be used to build efficient and accurate sequential recommendation systems. The goal is to develop an effective way to capture user behavior patterns and make accurate recommendations based on them.</a:t>
            </a:r>
            <a:endParaRPr lang="en-US" altLang="zh-CN" sz="2800">
              <a:solidFill>
                <a:srgbClr val="000000"/>
              </a:solidFill>
              <a:latin typeface="Arial" panose="020B0604020202020204"/>
              <a:ea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78130" y="154940"/>
            <a:ext cx="2713355" cy="583565"/>
          </a:xfrm>
          <a:prstGeom prst="rect">
            <a:avLst/>
          </a:prstGeom>
        </p:spPr>
        <p:txBody>
          <a:bodyPr wrap="square">
            <a:spAutoFit/>
          </a:bodyPr>
          <a:p>
            <a:r>
              <a:rPr lang="en-US" altLang="zh-CN" sz="3200" b="1">
                <a:solidFill>
                  <a:srgbClr val="000000"/>
                </a:solidFill>
                <a:latin typeface="Arial" panose="020B0604020202020204"/>
                <a:ea typeface="Arial" panose="020B0604020202020204"/>
              </a:rPr>
              <a:t>Objective</a:t>
            </a:r>
            <a:r>
              <a:rPr lang="en-US" altLang="zh-CN" sz="3200" b="1">
                <a:solidFill>
                  <a:srgbClr val="000000"/>
                </a:solidFill>
                <a:latin typeface="Arial" panose="020B0604020202020204"/>
                <a:ea typeface="Arial" panose="020B0604020202020204"/>
              </a:rPr>
              <a:t>s</a:t>
            </a:r>
            <a:endParaRPr lang="en-US" altLang="zh-CN" sz="3200" b="1">
              <a:solidFill>
                <a:srgbClr val="000000"/>
              </a:solidFill>
              <a:latin typeface="Arial" panose="020B0604020202020204"/>
              <a:ea typeface="Arial" panose="020B0604020202020204"/>
            </a:endParaRPr>
          </a:p>
        </p:txBody>
      </p:sp>
      <p:graphicFrame>
        <p:nvGraphicFramePr>
          <p:cNvPr id="5" name="表格 4"/>
          <p:cNvGraphicFramePr/>
          <p:nvPr>
            <p:custDataLst>
              <p:tags r:id="rId1"/>
            </p:custDataLst>
          </p:nvPr>
        </p:nvGraphicFramePr>
        <p:xfrm>
          <a:off x="1254760" y="1383030"/>
          <a:ext cx="10021570" cy="4091940"/>
        </p:xfrm>
        <a:graphic>
          <a:graphicData uri="http://schemas.openxmlformats.org/drawingml/2006/table">
            <a:tbl>
              <a:tblPr firstRow="1" bandRow="1">
                <a:tableStyleId>{5C22544A-7EE6-4342-B048-85BDC9FD1C3A}</a:tableStyleId>
              </a:tblPr>
              <a:tblGrid>
                <a:gridCol w="10021570"/>
              </a:tblGrid>
              <a:tr h="1022985">
                <a:tc>
                  <a:txBody>
                    <a:bodyPr/>
                    <a:p>
                      <a:pPr algn="just">
                        <a:buNone/>
                      </a:pPr>
                      <a:r>
                        <a:rPr lang="zh-CN" altLang="en-US" b="0">
                          <a:solidFill>
                            <a:schemeClr val="tx1"/>
                          </a:solidFill>
                        </a:rPr>
                        <a:t>Analysing the existing literature, databases, and technical solutions pertaining to sequence</a:t>
                      </a:r>
                      <a:r>
                        <a:rPr lang="en-US" altLang="zh-CN" b="0">
                          <a:solidFill>
                            <a:schemeClr val="tx1"/>
                          </a:solidFill>
                        </a:rPr>
                        <a:t> </a:t>
                      </a:r>
                      <a:r>
                        <a:rPr lang="zh-CN" altLang="en-US" b="0">
                          <a:solidFill>
                            <a:schemeClr val="tx1"/>
                          </a:solidFill>
                        </a:rPr>
                        <a:t>suggestion</a:t>
                      </a:r>
                      <a:endParaRPr lang="zh-CN" altLang="en-US" b="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a:solidFill>
                        <a:schemeClr val="tx1"/>
                      </a:solidFill>
                      <a:prstDash val="solid"/>
                    </a:lnB>
                    <a:solidFill>
                      <a:schemeClr val="bg1"/>
                    </a:solidFill>
                  </a:tcPr>
                </a:tc>
              </a:tr>
              <a:tr h="1022985">
                <a:tc>
                  <a:txBody>
                    <a:bodyPr/>
                    <a:p>
                      <a:pPr algn="just">
                        <a:buNone/>
                      </a:pPr>
                      <a:r>
                        <a:rPr lang="zh-CN" altLang="en-US"/>
                        <a:t>Design and execute a sequential recommendation system utilising graph neural networks.</a:t>
                      </a:r>
                      <a:endParaRPr lang="zh-CN" altLang="en-US"/>
                    </a:p>
                  </a:txBody>
                  <a:tcPr anchor="ctr" anchorCtr="0">
                    <a:lnL w="12700" cmpd="sng">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solidFill>
                      <a:schemeClr val="bg1"/>
                    </a:solidFill>
                  </a:tcPr>
                </a:tc>
              </a:tr>
              <a:tr h="1022985">
                <a:tc>
                  <a:txBody>
                    <a:bodyPr/>
                    <a:p>
                      <a:pPr algn="just">
                        <a:buNone/>
                      </a:pPr>
                      <a:r>
                        <a:rPr lang="zh-CN" altLang="en-US"/>
                        <a:t>Assess the efficacy of the suggested algorithm and enhance its prediction capability</a:t>
                      </a:r>
                      <a:endParaRPr lang="zh-CN" altLang="en-US"/>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1022985">
                <a:tc>
                  <a:txBody>
                    <a:bodyPr/>
                    <a:p>
                      <a:pPr algn="just">
                        <a:buNone/>
                      </a:pPr>
                      <a:r>
                        <a:rPr lang="zh-CN" altLang="en-US"/>
                        <a:t>Validate the algorithm's practical usefulness and gather feedback from end users</a:t>
                      </a:r>
                      <a:endParaRPr lang="zh-CN" altLang="en-US"/>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78130" y="154940"/>
            <a:ext cx="3068320" cy="583565"/>
          </a:xfrm>
          <a:prstGeom prst="rect">
            <a:avLst/>
          </a:prstGeom>
        </p:spPr>
        <p:txBody>
          <a:bodyPr wrap="square">
            <a:spAutoFit/>
          </a:bodyPr>
          <a:p>
            <a:r>
              <a:rPr lang="en-US" altLang="zh-CN" sz="3200" b="1">
                <a:solidFill>
                  <a:srgbClr val="000000"/>
                </a:solidFill>
                <a:latin typeface="Arial" panose="020B0604020202020204"/>
                <a:ea typeface="Arial" panose="020B0604020202020204"/>
              </a:rPr>
              <a:t>Methodology</a:t>
            </a:r>
            <a:endParaRPr lang="en-US" altLang="zh-CN" sz="3200" b="1">
              <a:solidFill>
                <a:srgbClr val="000000"/>
              </a:solidFill>
              <a:latin typeface="Arial" panose="020B0604020202020204"/>
              <a:ea typeface="Arial" panose="020B0604020202020204"/>
            </a:endParaRPr>
          </a:p>
        </p:txBody>
      </p:sp>
      <p:sp>
        <p:nvSpPr>
          <p:cNvPr id="7" name="文本框 6"/>
          <p:cNvSpPr txBox="1"/>
          <p:nvPr/>
        </p:nvSpPr>
        <p:spPr>
          <a:xfrm>
            <a:off x="3697605" y="738505"/>
            <a:ext cx="3760470" cy="460375"/>
          </a:xfrm>
          <a:prstGeom prst="rect">
            <a:avLst/>
          </a:prstGeom>
          <a:noFill/>
        </p:spPr>
        <p:txBody>
          <a:bodyPr wrap="square" rtlCol="0" anchor="t">
            <a:spAutoFit/>
          </a:bodyPr>
          <a:p>
            <a:r>
              <a:rPr lang="zh-CN" altLang="en-US" sz="2400" b="1"/>
              <a:t>Interest Graph Construction</a:t>
            </a:r>
            <a:endParaRPr lang="zh-CN" altLang="en-US" sz="2400" b="1"/>
          </a:p>
        </p:txBody>
      </p:sp>
      <p:pic>
        <p:nvPicPr>
          <p:cNvPr id="8" name="图片 7"/>
          <p:cNvPicPr>
            <a:picLocks noChangeAspect="1"/>
          </p:cNvPicPr>
          <p:nvPr/>
        </p:nvPicPr>
        <p:blipFill>
          <a:blip r:embed="rId1"/>
          <a:stretch>
            <a:fillRect/>
          </a:stretch>
        </p:blipFill>
        <p:spPr>
          <a:xfrm>
            <a:off x="1734820" y="1078865"/>
            <a:ext cx="7901940" cy="3618865"/>
          </a:xfrm>
          <a:prstGeom prst="rect">
            <a:avLst/>
          </a:prstGeom>
        </p:spPr>
      </p:pic>
      <p:sp>
        <p:nvSpPr>
          <p:cNvPr id="9" name="文本框 8"/>
          <p:cNvSpPr txBox="1"/>
          <p:nvPr/>
        </p:nvSpPr>
        <p:spPr>
          <a:xfrm>
            <a:off x="3286125" y="4697413"/>
            <a:ext cx="5080000" cy="337185"/>
          </a:xfrm>
          <a:prstGeom prst="rect">
            <a:avLst/>
          </a:prstGeom>
        </p:spPr>
        <p:txBody>
          <a:bodyPr>
            <a:spAutoFit/>
          </a:bodyPr>
          <a:p>
            <a:pPr marL="0" indent="0" algn="l"/>
            <a:r>
              <a:rPr lang="en-US" altLang="zh-CN" sz="1600" b="1" i="0">
                <a:solidFill>
                  <a:srgbClr val="000000"/>
                </a:solidFill>
                <a:latin typeface="Arial" panose="020B0604020202020204" pitchFamily="34" charset="0"/>
                <a:ea typeface="GJXTFC+LinLibertineTB"/>
                <a:cs typeface="Arial" panose="020B0604020202020204" pitchFamily="34" charset="0"/>
              </a:rPr>
              <a:t>Figure 1: Illustration of the SURGE model.</a:t>
            </a:r>
            <a:endParaRPr lang="en-US" altLang="zh-CN" sz="1600" b="1" i="0">
              <a:solidFill>
                <a:srgbClr val="000000"/>
              </a:solidFill>
              <a:latin typeface="Arial" panose="020B0604020202020204" pitchFamily="34" charset="0"/>
              <a:ea typeface="GJXTFC+LinLibertineTB"/>
              <a:cs typeface="Arial" panose="020B0604020202020204" pitchFamily="34" charset="0"/>
            </a:endParaRPr>
          </a:p>
        </p:txBody>
      </p:sp>
      <p:sp>
        <p:nvSpPr>
          <p:cNvPr id="3" name="文本框 2"/>
          <p:cNvSpPr txBox="1"/>
          <p:nvPr/>
        </p:nvSpPr>
        <p:spPr>
          <a:xfrm>
            <a:off x="1172845" y="5275580"/>
            <a:ext cx="9306560" cy="708660"/>
          </a:xfrm>
          <a:prstGeom prst="rect">
            <a:avLst/>
          </a:prstGeom>
        </p:spPr>
        <p:txBody>
          <a:bodyPr wrap="square">
            <a:noAutofit/>
          </a:bodyPr>
          <a:p>
            <a:pPr marL="0" indent="0" algn="just"/>
            <a:r>
              <a:rPr lang="en-US" altLang="zh-CN" sz="1600" b="0" i="0">
                <a:solidFill>
                  <a:srgbClr val="000000"/>
                </a:solidFill>
                <a:latin typeface="Arial" panose="020B0604020202020204" pitchFamily="34" charset="0"/>
                <a:ea typeface="GJXTFC+LinLibertineTB"/>
                <a:cs typeface="Arial" panose="020B0604020202020204" pitchFamily="34" charset="0"/>
              </a:rPr>
              <a:t>By re-constructing loose item se-quences as tight item-item interest graphs based on metric ing, we explicitly integrate and distinguish different types ofpreferences in long-term user behaviors.</a:t>
            </a:r>
            <a:endParaRPr lang="en-US" altLang="zh-CN" sz="1600" b="0" i="0">
              <a:solidFill>
                <a:srgbClr val="000000"/>
              </a:solidFill>
              <a:latin typeface="Arial" panose="020B0604020202020204" pitchFamily="34" charset="0"/>
              <a:ea typeface="GJXTFC+LinLibertineTB"/>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78130" y="154940"/>
            <a:ext cx="3068320" cy="583565"/>
          </a:xfrm>
          <a:prstGeom prst="rect">
            <a:avLst/>
          </a:prstGeom>
        </p:spPr>
        <p:txBody>
          <a:bodyPr wrap="square">
            <a:spAutoFit/>
          </a:bodyPr>
          <a:p>
            <a:r>
              <a:rPr lang="en-US" altLang="zh-CN" sz="3200" b="1">
                <a:solidFill>
                  <a:srgbClr val="000000"/>
                </a:solidFill>
                <a:latin typeface="Arial" panose="020B0604020202020204"/>
                <a:ea typeface="Arial" panose="020B0604020202020204"/>
              </a:rPr>
              <a:t>Methodology</a:t>
            </a:r>
            <a:endParaRPr lang="en-US" altLang="zh-CN" sz="3200" b="1">
              <a:solidFill>
                <a:srgbClr val="000000"/>
              </a:solidFill>
              <a:latin typeface="Arial" panose="020B0604020202020204"/>
              <a:ea typeface="Arial" panose="020B0604020202020204"/>
            </a:endParaRPr>
          </a:p>
        </p:txBody>
      </p:sp>
      <p:sp>
        <p:nvSpPr>
          <p:cNvPr id="7" name="文本框 6"/>
          <p:cNvSpPr txBox="1"/>
          <p:nvPr/>
        </p:nvSpPr>
        <p:spPr>
          <a:xfrm>
            <a:off x="2827655" y="940435"/>
            <a:ext cx="6537325" cy="460375"/>
          </a:xfrm>
          <a:prstGeom prst="rect">
            <a:avLst/>
          </a:prstGeom>
          <a:noFill/>
        </p:spPr>
        <p:txBody>
          <a:bodyPr wrap="square" rtlCol="0" anchor="t">
            <a:spAutoFit/>
          </a:bodyPr>
          <a:p>
            <a:r>
              <a:rPr lang="zh-CN" altLang="en-US" sz="2400" b="1">
                <a:latin typeface="Arial" panose="020B0604020202020204" pitchFamily="34" charset="0"/>
                <a:cs typeface="Arial" panose="020B0604020202020204" pitchFamily="34" charset="0"/>
                <a:sym typeface="+mn-ea"/>
              </a:rPr>
              <a:t>Interest-fusion Graph Convolutional Layer</a:t>
            </a:r>
            <a:endParaRPr lang="zh-CN" altLang="en-US" sz="2400" b="1">
              <a:latin typeface="Arial" panose="020B0604020202020204" pitchFamily="34" charset="0"/>
              <a:cs typeface="Arial" panose="020B0604020202020204" pitchFamily="34" charset="0"/>
              <a:sym typeface="+mn-ea"/>
            </a:endParaRPr>
          </a:p>
        </p:txBody>
      </p:sp>
      <p:sp>
        <p:nvSpPr>
          <p:cNvPr id="5" name="文本框 4"/>
          <p:cNvSpPr txBox="1"/>
          <p:nvPr/>
        </p:nvSpPr>
        <p:spPr>
          <a:xfrm>
            <a:off x="2234565" y="3149600"/>
            <a:ext cx="7722235" cy="922020"/>
          </a:xfrm>
          <a:prstGeom prst="rect">
            <a:avLst/>
          </a:prstGeom>
          <a:noFill/>
        </p:spPr>
        <p:txBody>
          <a:bodyPr wrap="square" rtlCol="0" anchor="t">
            <a:spAutoFit/>
          </a:bodyPr>
          <a:p>
            <a:pPr algn="just"/>
            <a:r>
              <a:rPr lang="zh-CN" altLang="en-US">
                <a:latin typeface="Arial" panose="020B0604020202020204" pitchFamily="34" charset="0"/>
                <a:cs typeface="Arial" panose="020B0604020202020204" pitchFamily="34" charset="0"/>
              </a:rPr>
              <a:t>The graph convolution propagation on the constructed interest graph dynamicallyfuses the user's interests, strengthening important bchaviors, andweakening noise behaviors.</a:t>
            </a:r>
            <a:endParaRPr lang="zh-CN" altLang="en-US">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78130" y="154940"/>
            <a:ext cx="3068320" cy="583565"/>
          </a:xfrm>
          <a:prstGeom prst="rect">
            <a:avLst/>
          </a:prstGeom>
        </p:spPr>
        <p:txBody>
          <a:bodyPr wrap="square">
            <a:spAutoFit/>
          </a:bodyPr>
          <a:p>
            <a:r>
              <a:rPr lang="en-US" altLang="zh-CN" sz="3200" b="1">
                <a:solidFill>
                  <a:srgbClr val="000000"/>
                </a:solidFill>
                <a:latin typeface="Arial" panose="020B0604020202020204"/>
                <a:ea typeface="Arial" panose="020B0604020202020204"/>
              </a:rPr>
              <a:t>Methodology</a:t>
            </a:r>
            <a:endParaRPr lang="en-US" altLang="zh-CN" sz="3200" b="1">
              <a:solidFill>
                <a:srgbClr val="000000"/>
              </a:solidFill>
              <a:latin typeface="Arial" panose="020B0604020202020204"/>
              <a:ea typeface="Arial" panose="020B0604020202020204"/>
            </a:endParaRPr>
          </a:p>
        </p:txBody>
      </p:sp>
      <p:sp>
        <p:nvSpPr>
          <p:cNvPr id="7" name="文本框 6"/>
          <p:cNvSpPr txBox="1"/>
          <p:nvPr/>
        </p:nvSpPr>
        <p:spPr>
          <a:xfrm>
            <a:off x="2827020" y="940435"/>
            <a:ext cx="6537325" cy="460375"/>
          </a:xfrm>
          <a:prstGeom prst="rect">
            <a:avLst/>
          </a:prstGeom>
          <a:noFill/>
        </p:spPr>
        <p:txBody>
          <a:bodyPr wrap="square" rtlCol="0" anchor="t">
            <a:spAutoFit/>
          </a:bodyPr>
          <a:p>
            <a:r>
              <a:rPr lang="zh-CN" altLang="en-US" sz="2400" b="1">
                <a:latin typeface="Arial" panose="020B0604020202020204" pitchFamily="34" charset="0"/>
                <a:cs typeface="Arial" panose="020B0604020202020204" pitchFamily="34" charset="0"/>
                <a:sym typeface="+mn-ea"/>
              </a:rPr>
              <a:t>Interest-extraction Graph Pooling Layer</a:t>
            </a:r>
            <a:endParaRPr lang="zh-CN" altLang="en-US" sz="2400" b="1">
              <a:latin typeface="Arial" panose="020B0604020202020204" pitchFamily="34" charset="0"/>
              <a:cs typeface="Arial" panose="020B0604020202020204" pitchFamily="34" charset="0"/>
              <a:sym typeface="+mn-ea"/>
            </a:endParaRPr>
          </a:p>
        </p:txBody>
      </p:sp>
      <p:sp>
        <p:nvSpPr>
          <p:cNvPr id="2" name="文本框 1"/>
          <p:cNvSpPr txBox="1"/>
          <p:nvPr/>
        </p:nvSpPr>
        <p:spPr>
          <a:xfrm>
            <a:off x="1452245" y="3826510"/>
            <a:ext cx="9156700" cy="645160"/>
          </a:xfrm>
          <a:prstGeom prst="rect">
            <a:avLst/>
          </a:prstGeom>
          <a:noFill/>
        </p:spPr>
        <p:txBody>
          <a:bodyPr wrap="square" rtlCol="0" anchor="t">
            <a:spAutoFit/>
          </a:bodyPr>
          <a:p>
            <a:pPr algn="just"/>
            <a:r>
              <a:rPr lang="zh-CN" altLang="en-US">
                <a:latin typeface="Arial" panose="020B0604020202020204" pitchFamily="34" charset="0"/>
                <a:cs typeface="Arial" panose="020B0604020202020204" pitchFamily="34" charset="0"/>
              </a:rPr>
              <a:t>Considering users</a:t>
            </a:r>
            <a:r>
              <a:rPr lang="en-US" altLang="zh-CN">
                <a:latin typeface="Arial" panose="020B0604020202020204" pitchFamily="34" charset="0"/>
                <a:cs typeface="Arial" panose="020B0604020202020204" pitchFamily="34" charset="0"/>
              </a:rPr>
              <a:t>’ </a:t>
            </a:r>
            <a:r>
              <a:rPr lang="zh-CN" altLang="en-US">
                <a:latin typeface="Arial" panose="020B0604020202020204" pitchFamily="34" charset="0"/>
                <a:cs typeface="Arial" panose="020B0604020202020204" pitchFamily="34" charset="0"/>
              </a:rPr>
              <a:t>different preferences at diferent moments, a dynamie graph pooling operation is conducted to adaptively reserve dynamicallyactivated core preferences.</a:t>
            </a:r>
            <a:endParaRPr lang="zh-CN" altLang="en-US">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78130" y="154940"/>
            <a:ext cx="3068320" cy="583565"/>
          </a:xfrm>
          <a:prstGeom prst="rect">
            <a:avLst/>
          </a:prstGeom>
        </p:spPr>
        <p:txBody>
          <a:bodyPr wrap="square">
            <a:spAutoFit/>
          </a:bodyPr>
          <a:p>
            <a:r>
              <a:rPr lang="en-US" altLang="zh-CN" sz="3200" b="1">
                <a:solidFill>
                  <a:srgbClr val="000000"/>
                </a:solidFill>
                <a:latin typeface="Arial" panose="020B0604020202020204"/>
                <a:ea typeface="Arial" panose="020B0604020202020204"/>
              </a:rPr>
              <a:t>Methodology</a:t>
            </a:r>
            <a:endParaRPr lang="en-US" altLang="zh-CN" sz="3200" b="1">
              <a:solidFill>
                <a:srgbClr val="000000"/>
              </a:solidFill>
              <a:latin typeface="Arial" panose="020B0604020202020204"/>
              <a:ea typeface="Arial" panose="020B0604020202020204"/>
            </a:endParaRPr>
          </a:p>
        </p:txBody>
      </p:sp>
      <p:sp>
        <p:nvSpPr>
          <p:cNvPr id="7" name="文本框 6"/>
          <p:cNvSpPr txBox="1"/>
          <p:nvPr/>
        </p:nvSpPr>
        <p:spPr>
          <a:xfrm>
            <a:off x="4740910" y="940435"/>
            <a:ext cx="2710180" cy="460375"/>
          </a:xfrm>
          <a:prstGeom prst="rect">
            <a:avLst/>
          </a:prstGeom>
          <a:noFill/>
        </p:spPr>
        <p:txBody>
          <a:bodyPr wrap="square" rtlCol="0" anchor="t">
            <a:spAutoFit/>
          </a:bodyPr>
          <a:p>
            <a:r>
              <a:rPr lang="zh-CN" altLang="en-US" sz="2400" b="1">
                <a:latin typeface="Arial" panose="020B0604020202020204" pitchFamily="34" charset="0"/>
                <a:cs typeface="Arial" panose="020B0604020202020204" pitchFamily="34" charset="0"/>
                <a:sym typeface="+mn-ea"/>
              </a:rPr>
              <a:t>Prediction Layer</a:t>
            </a:r>
            <a:endParaRPr lang="zh-CN" altLang="en-US" sz="2400" b="1">
              <a:latin typeface="Arial" panose="020B0604020202020204" pitchFamily="34" charset="0"/>
              <a:cs typeface="Arial" panose="020B0604020202020204" pitchFamily="34" charset="0"/>
              <a:sym typeface="+mn-ea"/>
            </a:endParaRPr>
          </a:p>
        </p:txBody>
      </p:sp>
      <p:sp>
        <p:nvSpPr>
          <p:cNvPr id="2" name="文本框 1"/>
          <p:cNvSpPr txBox="1"/>
          <p:nvPr/>
        </p:nvSpPr>
        <p:spPr>
          <a:xfrm>
            <a:off x="1583055" y="4960620"/>
            <a:ext cx="8782050" cy="922020"/>
          </a:xfrm>
          <a:prstGeom prst="rect">
            <a:avLst/>
          </a:prstGeom>
          <a:noFill/>
        </p:spPr>
        <p:txBody>
          <a:bodyPr wrap="square" rtlCol="0" anchor="t">
            <a:spAutoFit/>
          </a:bodyPr>
          <a:p>
            <a:pPr algn="just"/>
            <a:r>
              <a:rPr lang="zh-CN" altLang="en-US">
                <a:latin typeface="Arial" panose="020B0604020202020204" pitchFamily="34" charset="0"/>
                <a:cs typeface="Arial" panose="020B0604020202020204" pitchFamily="34" charset="0"/>
              </a:rPr>
              <a:t>After the pooled graphs are flattened into reduced sequences, we model the evolution of the enhanced interest signals and predict the next item that the user has highprobability to interact with.</a:t>
            </a:r>
            <a:endParaRPr lang="zh-CN" altLang="en-US">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stretch>
            <a:fillRect/>
          </a:stretch>
        </p:blipFill>
        <p:spPr>
          <a:xfrm>
            <a:off x="2604135" y="2083435"/>
            <a:ext cx="6739890" cy="1532890"/>
          </a:xfrm>
          <a:prstGeom prst="rect">
            <a:avLst/>
          </a:prstGeom>
        </p:spPr>
      </p:pic>
      <p:sp>
        <p:nvSpPr>
          <p:cNvPr id="5" name="文本框 4"/>
          <p:cNvSpPr txBox="1"/>
          <p:nvPr/>
        </p:nvSpPr>
        <p:spPr>
          <a:xfrm>
            <a:off x="4270375" y="3616325"/>
            <a:ext cx="3651885" cy="368300"/>
          </a:xfrm>
          <a:prstGeom prst="rect">
            <a:avLst/>
          </a:prstGeom>
          <a:noFill/>
        </p:spPr>
        <p:txBody>
          <a:bodyPr wrap="square" rtlCol="0" anchor="t">
            <a:spAutoFit/>
          </a:bodyPr>
          <a:p>
            <a:r>
              <a:rPr lang="zh-CN" altLang="en-US">
                <a:latin typeface="Arial" panose="020B0604020202020204" pitchFamily="34" charset="0"/>
                <a:cs typeface="Arial" panose="020B0604020202020204" pitchFamily="34" charset="0"/>
              </a:rPr>
              <a:t>Table 1: Statistics ofthe Datasets</a:t>
            </a:r>
            <a:endParaRPr lang="zh-CN" altLang="en-US">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78130" y="154940"/>
            <a:ext cx="2741295" cy="583565"/>
          </a:xfrm>
          <a:prstGeom prst="rect">
            <a:avLst/>
          </a:prstGeom>
        </p:spPr>
        <p:txBody>
          <a:bodyPr wrap="square">
            <a:spAutoFit/>
          </a:bodyPr>
          <a:p>
            <a:r>
              <a:rPr lang="en-US" altLang="zh-CN" sz="3200" b="1">
                <a:solidFill>
                  <a:srgbClr val="000000"/>
                </a:solidFill>
                <a:latin typeface="Arial" panose="020B0604020202020204"/>
                <a:ea typeface="Arial" panose="020B0604020202020204"/>
              </a:rPr>
              <a:t>Key Papers</a:t>
            </a:r>
            <a:endParaRPr lang="en-US" altLang="zh-CN" sz="3200" b="1">
              <a:solidFill>
                <a:srgbClr val="000000"/>
              </a:solidFill>
              <a:latin typeface="Arial" panose="020B0604020202020204"/>
              <a:ea typeface="Arial" panose="020B0604020202020204"/>
            </a:endParaRPr>
          </a:p>
        </p:txBody>
      </p:sp>
      <p:sp>
        <p:nvSpPr>
          <p:cNvPr id="3" name="文本框 2"/>
          <p:cNvSpPr txBox="1"/>
          <p:nvPr/>
        </p:nvSpPr>
        <p:spPr>
          <a:xfrm>
            <a:off x="499745" y="1039495"/>
            <a:ext cx="11191875" cy="3622040"/>
          </a:xfrm>
          <a:prstGeom prst="rect">
            <a:avLst/>
          </a:prstGeom>
          <a:noFill/>
        </p:spPr>
        <p:txBody>
          <a:bodyPr wrap="square" rtlCol="0">
            <a:noAutofit/>
          </a:bodyPr>
          <a:p>
            <a:r>
              <a:rPr lang="zh-CN" altLang="en-US"/>
              <a:t>[1] J. Chang et al., ‘Sequential Recommendation with Graph Neural Networks’, Jul. 26, 2023, arXiv: arXiv:2106.14226. Accessed: Nov. 14, 2024. [Online]. Available: http://arxiv.org/abs/2106.14226</a:t>
            </a:r>
            <a:endParaRPr lang="zh-CN" altLang="en-US"/>
          </a:p>
          <a:p>
            <a:r>
              <a:rPr lang="zh-CN" altLang="en-US"/>
              <a:t>[</a:t>
            </a:r>
            <a:r>
              <a:rPr lang="en-US" altLang="zh-CN"/>
              <a:t>2</a:t>
            </a:r>
            <a:r>
              <a:rPr lang="zh-CN" altLang="en-US"/>
              <a:t>] Y. Zhang, B. Yang, H. Liu, and D. Li, ‘A time-aware self-attention based neural network model for sequential recommendation’, Applied Soft Computing, vol. 133, p. 109894, Jan. 2023, doi: 10.1016/j.asoc.2022.109894.</a:t>
            </a:r>
            <a:endParaRPr lang="zh-CN" altLang="en-US"/>
          </a:p>
          <a:p>
            <a:r>
              <a:rPr lang="zh-CN" altLang="en-US"/>
              <a:t>[</a:t>
            </a:r>
            <a:r>
              <a:rPr lang="en-US" altLang="zh-CN"/>
              <a:t>3</a:t>
            </a:r>
            <a:r>
              <a:rPr lang="zh-CN" altLang="en-US"/>
              <a:t>] Y. Hao et al., ‘Multi-dimensional Graph Neural Network for Sequential Recommendation’, Pattern Recognition, vol. 139, p. 109504, Jul. 2023, doi: 10.1016/j.patcog.2023.109504.</a:t>
            </a:r>
            <a:endParaRPr lang="zh-CN" altLang="en-US"/>
          </a:p>
          <a:p>
            <a:r>
              <a:rPr lang="zh-CN" altLang="en-US"/>
              <a:t>[</a:t>
            </a:r>
            <a:r>
              <a:rPr lang="en-US" altLang="zh-CN"/>
              <a:t>4</a:t>
            </a:r>
            <a:r>
              <a:rPr lang="zh-CN" altLang="en-US"/>
              <a:t>] F. Yin, T. Xing, M. Ji, Z. Yao, R. Fu, and Y. Wu, ‘Multipath-guided heterogeneous graph neural networks for sequential recommendation’, Computer Speech &amp; Language, vol. 87, p. 101642, Aug. 2024, doi: 10.1016/j.csl.2024.101642.</a:t>
            </a:r>
            <a:endParaRPr lang="zh-CN" altLang="en-US"/>
          </a:p>
          <a:p>
            <a:r>
              <a:rPr lang="zh-CN" altLang="en-US"/>
              <a:t>[</a:t>
            </a:r>
            <a:r>
              <a:rPr lang="en-US" altLang="zh-CN"/>
              <a:t>5</a:t>
            </a:r>
            <a:r>
              <a:rPr lang="zh-CN" altLang="en-US"/>
              <a:t>] Z. Huang, Z. Sun, J. Liu, and Y. Ye, ‘Group-aware graph neural networks for sequential recommendation’, Information Sciences, vol. 670, p. 120623, Jun. 2024, doi: 10.1016/j.ins.2024.120623.</a:t>
            </a:r>
            <a:endParaRPr lang="zh-CN" altLang="en-US"/>
          </a:p>
        </p:txBody>
      </p:sp>
    </p:spTree>
  </p:cSld>
  <p:clrMapOvr>
    <a:masterClrMapping/>
  </p:clrMapOvr>
</p:sld>
</file>

<file path=ppt/tags/tag1.xml><?xml version="1.0" encoding="utf-8"?>
<p:tagLst xmlns:p="http://schemas.openxmlformats.org/presentationml/2006/main">
  <p:tag name="TABLE_ENDDRAG_ORIGIN_RECT" val="789*322"/>
  <p:tag name="TABLE_ENDDRAG_RECT" val="85*125*789*322"/>
</p:tagLst>
</file>

<file path=ppt/tags/tag2.xml><?xml version="1.0" encoding="utf-8"?>
<p:tagLst xmlns:p="http://schemas.openxmlformats.org/presentationml/2006/main">
  <p:tag name="commondata" val="eyJoZGlkIjoiOGFiOTkzNjM3ZDMxMjYzNzFlNmVhZjg4YzAzYzcxMTE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2684</Words>
  <Application>WPS 演示</Application>
  <PresentationFormat>宽屏</PresentationFormat>
  <Paragraphs>54</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宋体</vt:lpstr>
      <vt:lpstr>Wingdings</vt:lpstr>
      <vt:lpstr>Arial</vt:lpstr>
      <vt:lpstr>GJXTFC+LinLibertineTB</vt:lpstr>
      <vt:lpstr>Segoe Print</vt:lpstr>
      <vt:lpstr>微软雅黑</vt:lpstr>
      <vt:lpstr>Arial Unicode MS</vt:lpstr>
      <vt:lpstr>Calibri</vt:lpstr>
      <vt:lpstr>PZRUYU+LinLibertineT</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Chen</dc:creator>
  <cp:lastModifiedBy>星光</cp:lastModifiedBy>
  <cp:revision>13</cp:revision>
  <dcterms:created xsi:type="dcterms:W3CDTF">2023-08-09T12:44:00Z</dcterms:created>
  <dcterms:modified xsi:type="dcterms:W3CDTF">2024-11-15T15:11:04Z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2052-12.1.0.18608</vt:lpwstr>
  </property>
</Properties>
</file>