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jpeg" ContentType="image/jpeg"/>
  <Override PartName="/ppt/media/image4.jpeg" ContentType="image/jpeg"/>
  <Override PartName="/ppt/media/image5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nl-NL" sz="24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948D741-CD9E-4123-9FDE-0550DA285856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Ik zeg soms “berichten” maar dat is synonym voor “notificaties”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1BB141E-1C3C-49D2-A743-3F587E7D7149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Deze User Stories hebben allemaal 1 ding met elkaar gemeen: Ze vallen buiten scope </a:t>
            </a:r>
            <a:r>
              <a:rPr b="0" lang="en-US" sz="2000" spc="-1" strike="noStrike">
                <a:latin typeface="Wingdings"/>
              </a:rPr>
              <a:t>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Wingdings"/>
              </a:rPr>
              <a:t>Maar, ze hebben wel functionaliteit nodig van de componenten om dit te kunnen realiseren.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E061FF3-0FB5-4A2B-BEE7-0A234BFF5592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Deze User Stories hebben allemaal 1 ding </a:t>
            </a:r>
            <a:r>
              <a:rPr b="0" lang="en-US" sz="2000" spc="-1" strike="noStrike">
                <a:latin typeface="Arial"/>
              </a:rPr>
              <a:t>met elkaar gemeen: Ze vallen buiten </a:t>
            </a:r>
            <a:r>
              <a:rPr b="0" lang="en-US" sz="2000" spc="-1" strike="noStrike">
                <a:latin typeface="Arial"/>
              </a:rPr>
              <a:t>scope </a:t>
            </a:r>
            <a:r>
              <a:rPr b="0" lang="en-US" sz="2000" spc="-1" strike="noStrike">
                <a:latin typeface="Wingdings"/>
              </a:rPr>
              <a:t>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Wingdings"/>
              </a:rPr>
              <a:t>Maar, ze hebben wel functionaliteit </a:t>
            </a:r>
            <a:r>
              <a:rPr b="0" lang="en-US" sz="2000" spc="-1" strike="noStrike">
                <a:latin typeface="Wingdings"/>
              </a:rPr>
              <a:t>nodig van de componenten om dit </a:t>
            </a:r>
            <a:r>
              <a:rPr b="0" lang="en-US" sz="2000" spc="-1" strike="noStrike">
                <a:latin typeface="Wingdings"/>
              </a:rPr>
              <a:t>te kunnen realiseren.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2107D98-6639-42FF-8573-50FD00F9853C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Deze User Stories hebben allemaal 1 ding met elkaar gemeen: Ze vallen buiten scope </a:t>
            </a:r>
            <a:r>
              <a:rPr b="0" lang="en-US" sz="2000" spc="-1" strike="noStrike">
                <a:latin typeface="Wingdings"/>
              </a:rPr>
              <a:t>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Wingdings"/>
              </a:rPr>
              <a:t>Maar, ze hebben wel functionaliteit nodig van de componenten om dit te kunnen realiseren.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4EC5DD0-E859-4617-AA36-E946B648B9CB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Deze User Stories hebben allemaal 1 ding met elkaar gemeen: Ze vallen buiten scope </a:t>
            </a:r>
            <a:r>
              <a:rPr b="0" lang="en-US" sz="2000" spc="-1" strike="noStrike">
                <a:latin typeface="Wingdings"/>
              </a:rPr>
              <a:t>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Wingdings"/>
              </a:rPr>
              <a:t>Maar, ze hebben wel functionaliteit nodig van de componenten om dit te kunnen realiseren.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989904E-895B-493E-94AF-4AAF938B3E55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Deze User Stories hebben allemaal 1 ding met elkaar gemeen: Ze vallen buiten scope </a:t>
            </a:r>
            <a:r>
              <a:rPr b="0" lang="en-US" sz="2000" spc="-1" strike="noStrike">
                <a:latin typeface="Wingdings"/>
              </a:rPr>
              <a:t>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Wingdings"/>
              </a:rPr>
              <a:t>Maar, ze hebben wel functionaliteit nodig van de componenten om dit te kunnen realiseren.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7493673-EF7F-4796-BB45-818423C158EE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Deze User Stories hebben allemaal 1 ding met elkaar gemeen: Ze vallen buiten scope </a:t>
            </a:r>
            <a:r>
              <a:rPr b="0" lang="en-US" sz="2000" spc="-1" strike="noStrike">
                <a:latin typeface="Wingdings"/>
              </a:rPr>
              <a:t>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Wingdings"/>
              </a:rPr>
              <a:t>Maar, ze hebben wel functionaliteit nodig van de componenten om dit te kunnen realiseren.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6BF8FB5-058A-4E14-98E0-950A08E4651D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Deze User Stories hebben allemaal 1 ding met elkaar gemeen: Ze vallen buiten scope </a:t>
            </a:r>
            <a:r>
              <a:rPr b="0" lang="en-US" sz="2000" spc="-1" strike="noStrike">
                <a:latin typeface="Wingdings"/>
              </a:rPr>
              <a:t>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Wingdings"/>
              </a:rPr>
              <a:t>Maar, ze hebben wel functionaliteit nodig van de componenten om dit te kunnen realiseren.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6921791-33EE-4832-98A2-AD4B2BAE9E19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Deze User Stories hebben allemaal 1 ding met elkaar gemeen: Ze vallen buiten scope </a:t>
            </a:r>
            <a:r>
              <a:rPr b="0" lang="en-US" sz="2000" spc="-1" strike="noStrike">
                <a:latin typeface="Wingdings"/>
              </a:rPr>
              <a:t>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Wingdings"/>
              </a:rPr>
              <a:t>Maar, ze hebben wel functionaliteit nodig van de componenten om dit te kunnen realiseren.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39C7DCE-D1D1-49A1-9DF6-194CD1D050DD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Deze User Stories hebben allemaal 1 ding met elkaar gemeen: Ze vallen buiten scope </a:t>
            </a:r>
            <a:r>
              <a:rPr b="0" lang="en-US" sz="2000" spc="-1" strike="noStrike">
                <a:latin typeface="Wingdings"/>
              </a:rPr>
              <a:t>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Wingdings"/>
              </a:rPr>
              <a:t>Maar, ze hebben wel functionaliteit nodig van de componenten om dit te kunnen realiseren.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8969C88-E58C-4B2B-8653-D84E9BCDDAE3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100324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79640" y="4150800"/>
            <a:ext cx="100324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20440" y="415080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471920" y="180036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863840" y="180036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1079640" y="415080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471920" y="415080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7863840" y="415080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79640" y="1800360"/>
            <a:ext cx="10032480" cy="450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10032480" cy="45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45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45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80000" y="1080000"/>
            <a:ext cx="10032840" cy="333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45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1079640" y="1800360"/>
            <a:ext cx="10032480" cy="450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45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20440" y="415080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100324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100324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079640" y="4150800"/>
            <a:ext cx="100324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20440" y="415080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471920" y="180036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7863840" y="180036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079640" y="415080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471920" y="415080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7863840" y="415080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1079640" y="1800360"/>
            <a:ext cx="10032480" cy="450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10032480" cy="45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45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45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10032480" cy="45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080000" y="1080000"/>
            <a:ext cx="10032840" cy="333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45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45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20440" y="415080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100324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100324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079640" y="4150800"/>
            <a:ext cx="100324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20440" y="415080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471920" y="180036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7863840" y="180036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1079640" y="415080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471920" y="415080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7863840" y="415080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1079640" y="1800360"/>
            <a:ext cx="10032480" cy="450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10032480" cy="45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45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45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45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45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1080000" y="1080000"/>
            <a:ext cx="10032840" cy="333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45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45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20440" y="415080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100324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100324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1079640" y="4150800"/>
            <a:ext cx="100324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220440" y="415080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471920" y="180036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7863840" y="180036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1079640" y="415080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4471920" y="415080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7863840" y="4150800"/>
            <a:ext cx="32302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080000" y="1080000"/>
            <a:ext cx="10032840" cy="3337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45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45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20440" y="415080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796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0440" y="1800360"/>
            <a:ext cx="489564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79640" y="4150800"/>
            <a:ext cx="10032480" cy="2146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7200" y="6415920"/>
            <a:ext cx="4949280" cy="448920"/>
            <a:chOff x="-7200" y="6415920"/>
            <a:chExt cx="4949280" cy="448920"/>
          </a:xfrm>
        </p:grpSpPr>
        <p:sp>
          <p:nvSpPr>
            <p:cNvPr id="1" name="CustomShape 2"/>
            <p:cNvSpPr/>
            <p:nvPr/>
          </p:nvSpPr>
          <p:spPr>
            <a:xfrm>
              <a:off x="-7200" y="6415920"/>
              <a:ext cx="2691720" cy="44892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2250360" y="6415920"/>
              <a:ext cx="2691720" cy="44892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" name="Afbeelding 2" descr=""/>
          <p:cNvPicPr/>
          <p:nvPr/>
        </p:nvPicPr>
        <p:blipFill>
          <a:blip r:embed="rId2"/>
          <a:srcRect l="12811" t="21643" r="45372" b="22005"/>
          <a:stretch/>
        </p:blipFill>
        <p:spPr>
          <a:xfrm>
            <a:off x="756720" y="246600"/>
            <a:ext cx="937080" cy="722160"/>
          </a:xfrm>
          <a:prstGeom prst="rect">
            <a:avLst/>
          </a:prstGeom>
          <a:ln>
            <a:noFill/>
          </a:ln>
        </p:spPr>
      </p:pic>
      <p:grpSp>
        <p:nvGrpSpPr>
          <p:cNvPr id="4" name="Group 4"/>
          <p:cNvGrpSpPr/>
          <p:nvPr/>
        </p:nvGrpSpPr>
        <p:grpSpPr>
          <a:xfrm>
            <a:off x="7347240" y="1871640"/>
            <a:ext cx="4844520" cy="4319640"/>
            <a:chOff x="7347240" y="1871640"/>
            <a:chExt cx="4844520" cy="4319640"/>
          </a:xfrm>
        </p:grpSpPr>
        <p:sp>
          <p:nvSpPr>
            <p:cNvPr id="5" name="CustomShape 5"/>
            <p:cNvSpPr/>
            <p:nvPr/>
          </p:nvSpPr>
          <p:spPr>
            <a:xfrm rot="10800000">
              <a:off x="7347240" y="1871640"/>
              <a:ext cx="4320720" cy="4319280"/>
            </a:xfrm>
            <a:prstGeom prst="flowChartDela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CustomShape 6"/>
            <p:cNvSpPr/>
            <p:nvPr/>
          </p:nvSpPr>
          <p:spPr>
            <a:xfrm>
              <a:off x="11615760" y="1871640"/>
              <a:ext cx="576000" cy="43192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7" name="Afbeelding 5" descr=""/>
          <p:cNvPicPr/>
          <p:nvPr/>
        </p:nvPicPr>
        <p:blipFill>
          <a:blip r:embed="rId3"/>
          <a:stretch/>
        </p:blipFill>
        <p:spPr>
          <a:xfrm>
            <a:off x="6172200" y="4323240"/>
            <a:ext cx="2634480" cy="252756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nl-NL" sz="2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nl-NL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nl-NL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-7200" y="6415920"/>
            <a:ext cx="4949280" cy="448920"/>
            <a:chOff x="-7200" y="6415920"/>
            <a:chExt cx="4949280" cy="448920"/>
          </a:xfrm>
        </p:grpSpPr>
        <p:sp>
          <p:nvSpPr>
            <p:cNvPr id="47" name="CustomShape 2"/>
            <p:cNvSpPr/>
            <p:nvPr/>
          </p:nvSpPr>
          <p:spPr>
            <a:xfrm>
              <a:off x="-7200" y="6415920"/>
              <a:ext cx="2691720" cy="44892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3"/>
            <p:cNvSpPr/>
            <p:nvPr/>
          </p:nvSpPr>
          <p:spPr>
            <a:xfrm>
              <a:off x="2250360" y="6415920"/>
              <a:ext cx="2691720" cy="44892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9" name="Afbeelding 2" descr=""/>
          <p:cNvPicPr/>
          <p:nvPr/>
        </p:nvPicPr>
        <p:blipFill>
          <a:blip r:embed="rId2"/>
          <a:srcRect l="12811" t="21643" r="45372" b="22005"/>
          <a:stretch/>
        </p:blipFill>
        <p:spPr>
          <a:xfrm>
            <a:off x="756720" y="246600"/>
            <a:ext cx="937080" cy="722160"/>
          </a:xfrm>
          <a:prstGeom prst="rect">
            <a:avLst/>
          </a:prstGeom>
          <a:ln>
            <a:noFill/>
          </a:ln>
        </p:spPr>
      </p:pic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nl-NL" sz="3200" spc="-1" strike="noStrike">
                <a:solidFill>
                  <a:srgbClr val="00a9f3"/>
                </a:solidFill>
                <a:latin typeface="Arial"/>
                <a:ea typeface="Arial"/>
              </a:rPr>
              <a:t>Klik om de stijl te </a:t>
            </a:r>
            <a:r>
              <a:rPr b="1" lang="nl-NL" sz="3200" spc="-1" strike="noStrike">
                <a:solidFill>
                  <a:srgbClr val="00a9f3"/>
                </a:solidFill>
                <a:latin typeface="Arial"/>
                <a:ea typeface="Arial"/>
              </a:rPr>
              <a:t>bewerken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79640" y="1800360"/>
            <a:ext cx="10032480" cy="4500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68200" indent="-26784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nl-NL" sz="2400" spc="-1" strike="noStrike">
                <a:solidFill>
                  <a:srgbClr val="000000"/>
                </a:solidFill>
                <a:latin typeface="Arial"/>
                <a:ea typeface="Arial"/>
              </a:rPr>
              <a:t>Klik om de modelstijlen te bewerken</a:t>
            </a:r>
            <a:endParaRPr b="0" lang="nl-NL" sz="2400" spc="-1" strike="noStrike">
              <a:solidFill>
                <a:srgbClr val="000000"/>
              </a:solidFill>
              <a:latin typeface="Arial"/>
            </a:endParaRPr>
          </a:p>
          <a:p>
            <a:pPr lvl="1" marL="539640" indent="-269640">
              <a:lnSpc>
                <a:spcPct val="90000"/>
              </a:lnSpc>
              <a:spcBef>
                <a:spcPts val="439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nl-NL" sz="2200" spc="-1" strike="noStrike">
                <a:solidFill>
                  <a:srgbClr val="000000"/>
                </a:solidFill>
                <a:latin typeface="Arial"/>
                <a:ea typeface="Arial"/>
              </a:rPr>
              <a:t>Tweede niveau</a:t>
            </a:r>
            <a:endParaRPr b="0" lang="nl-NL" sz="2200" spc="-1" strike="noStrike">
              <a:solidFill>
                <a:srgbClr val="000000"/>
              </a:solidFill>
              <a:latin typeface="Arial"/>
            </a:endParaRPr>
          </a:p>
          <a:p>
            <a:pPr lvl="2" marL="809640" indent="-269640">
              <a:lnSpc>
                <a:spcPct val="90000"/>
              </a:lnSpc>
              <a:spcBef>
                <a:spcPts val="400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  <a:ea typeface="Arial"/>
              </a:rPr>
              <a:t>Derde niveau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3" marL="1079640" indent="-269640">
              <a:lnSpc>
                <a:spcPct val="90000"/>
              </a:lnSpc>
              <a:spcBef>
                <a:spcPts val="363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Arial"/>
              </a:rPr>
              <a:t>Vierde niveau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  <a:p>
            <a:pPr lvl="4" marL="1349280" indent="-267840">
              <a:lnSpc>
                <a:spcPct val="90000"/>
              </a:lnSpc>
              <a:spcBef>
                <a:spcPts val="32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nl-NL" sz="1600" spc="-1" strike="noStrike">
                <a:solidFill>
                  <a:srgbClr val="000000"/>
                </a:solidFill>
                <a:latin typeface="Arial"/>
                <a:ea typeface="Arial"/>
              </a:rPr>
              <a:t>Vijfde niveau</a:t>
            </a:r>
            <a:endParaRPr b="0" lang="nl-NL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-7200" y="6415920"/>
            <a:ext cx="4949280" cy="448920"/>
            <a:chOff x="-7200" y="6415920"/>
            <a:chExt cx="4949280" cy="448920"/>
          </a:xfrm>
        </p:grpSpPr>
        <p:sp>
          <p:nvSpPr>
            <p:cNvPr id="89" name="CustomShape 2"/>
            <p:cNvSpPr/>
            <p:nvPr/>
          </p:nvSpPr>
          <p:spPr>
            <a:xfrm>
              <a:off x="-7200" y="6415920"/>
              <a:ext cx="2691720" cy="44892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3"/>
            <p:cNvSpPr/>
            <p:nvPr/>
          </p:nvSpPr>
          <p:spPr>
            <a:xfrm>
              <a:off x="2250360" y="6415920"/>
              <a:ext cx="2691720" cy="44892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1" name="Afbeelding 2" descr=""/>
          <p:cNvPicPr/>
          <p:nvPr/>
        </p:nvPicPr>
        <p:blipFill>
          <a:blip r:embed="rId2"/>
          <a:srcRect l="12811" t="21643" r="45372" b="22005"/>
          <a:stretch/>
        </p:blipFill>
        <p:spPr>
          <a:xfrm>
            <a:off x="756720" y="246600"/>
            <a:ext cx="937080" cy="722160"/>
          </a:xfrm>
          <a:prstGeom prst="rect">
            <a:avLst/>
          </a:prstGeom>
          <a:ln>
            <a:noFill/>
          </a:ln>
        </p:spPr>
      </p:pic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nl-NL" sz="3200" spc="-1" strike="noStrike">
                <a:solidFill>
                  <a:srgbClr val="00a9f3"/>
                </a:solidFill>
                <a:latin typeface="Arial"/>
                <a:ea typeface="Arial"/>
              </a:rPr>
              <a:t>Klik om de stijl te bewerken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nl-NL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nl-NL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-7200" y="6415920"/>
            <a:ext cx="4949280" cy="448920"/>
            <a:chOff x="-7200" y="6415920"/>
            <a:chExt cx="4949280" cy="448920"/>
          </a:xfrm>
        </p:grpSpPr>
        <p:sp>
          <p:nvSpPr>
            <p:cNvPr id="131" name="CustomShape 2"/>
            <p:cNvSpPr/>
            <p:nvPr/>
          </p:nvSpPr>
          <p:spPr>
            <a:xfrm>
              <a:off x="-7200" y="6415920"/>
              <a:ext cx="2691720" cy="44892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3"/>
            <p:cNvSpPr/>
            <p:nvPr/>
          </p:nvSpPr>
          <p:spPr>
            <a:xfrm>
              <a:off x="2250360" y="6415920"/>
              <a:ext cx="2691720" cy="44892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3" name="Afbeelding 2" descr=""/>
          <p:cNvPicPr/>
          <p:nvPr/>
        </p:nvPicPr>
        <p:blipFill>
          <a:blip r:embed="rId2"/>
          <a:srcRect l="12811" t="21643" r="45372" b="22005"/>
          <a:stretch/>
        </p:blipFill>
        <p:spPr>
          <a:xfrm>
            <a:off x="756720" y="246600"/>
            <a:ext cx="937080" cy="722160"/>
          </a:xfrm>
          <a:prstGeom prst="rect">
            <a:avLst/>
          </a:prstGeom>
          <a:ln>
            <a:noFill/>
          </a:ln>
        </p:spPr>
      </p:pic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xfrm>
            <a:off x="1080000" y="1080000"/>
            <a:ext cx="10032840" cy="71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nl-NL" sz="3200" spc="-1" strike="noStrike">
                <a:solidFill>
                  <a:srgbClr val="00a9f3"/>
                </a:solidFill>
                <a:latin typeface="Arial"/>
                <a:ea typeface="Arial"/>
              </a:rPr>
              <a:t>Klik om de stijl te bewerken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080000" y="1800000"/>
            <a:ext cx="4859640" cy="44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68200" indent="-26784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nl-NL" sz="2400" spc="-1" strike="noStrike">
                <a:solidFill>
                  <a:srgbClr val="000000"/>
                </a:solidFill>
                <a:latin typeface="Arial"/>
                <a:ea typeface="Arial"/>
              </a:rPr>
              <a:t>Klik om de modelstijlen te bewerken</a:t>
            </a:r>
            <a:endParaRPr b="0" lang="nl-NL" sz="2400" spc="-1" strike="noStrike">
              <a:solidFill>
                <a:srgbClr val="000000"/>
              </a:solidFill>
              <a:latin typeface="Arial"/>
            </a:endParaRPr>
          </a:p>
          <a:p>
            <a:pPr lvl="1" marL="539640" indent="-269640">
              <a:lnSpc>
                <a:spcPct val="90000"/>
              </a:lnSpc>
              <a:spcBef>
                <a:spcPts val="439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nl-NL" sz="2200" spc="-1" strike="noStrike">
                <a:solidFill>
                  <a:srgbClr val="000000"/>
                </a:solidFill>
                <a:latin typeface="Arial"/>
                <a:ea typeface="Arial"/>
              </a:rPr>
              <a:t>Tweede niveau</a:t>
            </a:r>
            <a:endParaRPr b="0" lang="nl-NL" sz="2200" spc="-1" strike="noStrike">
              <a:solidFill>
                <a:srgbClr val="000000"/>
              </a:solidFill>
              <a:latin typeface="Arial"/>
            </a:endParaRPr>
          </a:p>
          <a:p>
            <a:pPr lvl="2" marL="809640" indent="-269640">
              <a:lnSpc>
                <a:spcPct val="90000"/>
              </a:lnSpc>
              <a:spcBef>
                <a:spcPts val="400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  <a:ea typeface="Arial"/>
              </a:rPr>
              <a:t>Derde niveau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3" marL="1079640" indent="-269640">
              <a:lnSpc>
                <a:spcPct val="90000"/>
              </a:lnSpc>
              <a:spcBef>
                <a:spcPts val="363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Arial"/>
              </a:rPr>
              <a:t>Vierde niveau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  <a:p>
            <a:pPr lvl="4" marL="1349280" indent="-267840">
              <a:lnSpc>
                <a:spcPct val="90000"/>
              </a:lnSpc>
              <a:spcBef>
                <a:spcPts val="32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nl-NL" sz="1600" spc="-1" strike="noStrike">
                <a:solidFill>
                  <a:srgbClr val="000000"/>
                </a:solidFill>
                <a:latin typeface="Arial"/>
                <a:ea typeface="Arial"/>
              </a:rPr>
              <a:t>Vijfde niveau</a:t>
            </a:r>
            <a:endParaRPr b="0" lang="nl-NL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6252120" y="1800000"/>
            <a:ext cx="4859640" cy="44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68200" indent="-26784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nl-NL" sz="2400" spc="-1" strike="noStrike">
                <a:solidFill>
                  <a:srgbClr val="000000"/>
                </a:solidFill>
                <a:latin typeface="Arial"/>
                <a:ea typeface="Arial"/>
              </a:rPr>
              <a:t>Klik om de modelstijlen te bewerken</a:t>
            </a:r>
            <a:endParaRPr b="0" lang="nl-NL" sz="2400" spc="-1" strike="noStrike">
              <a:solidFill>
                <a:srgbClr val="000000"/>
              </a:solidFill>
              <a:latin typeface="Arial"/>
            </a:endParaRPr>
          </a:p>
          <a:p>
            <a:pPr lvl="1" marL="539640" indent="-269640">
              <a:lnSpc>
                <a:spcPct val="90000"/>
              </a:lnSpc>
              <a:spcBef>
                <a:spcPts val="439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nl-NL" sz="2200" spc="-1" strike="noStrike">
                <a:solidFill>
                  <a:srgbClr val="000000"/>
                </a:solidFill>
                <a:latin typeface="Arial"/>
                <a:ea typeface="Arial"/>
              </a:rPr>
              <a:t>Tweede niveau</a:t>
            </a:r>
            <a:endParaRPr b="0" lang="nl-NL" sz="2200" spc="-1" strike="noStrike">
              <a:solidFill>
                <a:srgbClr val="000000"/>
              </a:solidFill>
              <a:latin typeface="Arial"/>
            </a:endParaRPr>
          </a:p>
          <a:p>
            <a:pPr lvl="2" marL="809640" indent="-269640">
              <a:lnSpc>
                <a:spcPct val="90000"/>
              </a:lnSpc>
              <a:spcBef>
                <a:spcPts val="400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nl-NL" sz="2000" spc="-1" strike="noStrike">
                <a:solidFill>
                  <a:srgbClr val="000000"/>
                </a:solidFill>
                <a:latin typeface="Arial"/>
                <a:ea typeface="Arial"/>
              </a:rPr>
              <a:t>Derde niveau</a:t>
            </a:r>
            <a:endParaRPr b="0" lang="nl-NL" sz="2000" spc="-1" strike="noStrike">
              <a:solidFill>
                <a:srgbClr val="000000"/>
              </a:solidFill>
              <a:latin typeface="Arial"/>
            </a:endParaRPr>
          </a:p>
          <a:p>
            <a:pPr lvl="3" marL="1079640" indent="-269640">
              <a:lnSpc>
                <a:spcPct val="90000"/>
              </a:lnSpc>
              <a:spcBef>
                <a:spcPts val="363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latin typeface="Arial"/>
                <a:ea typeface="Arial"/>
              </a:rPr>
              <a:t>Vierde niveau</a:t>
            </a:r>
            <a:endParaRPr b="0" lang="nl-NL" sz="1800" spc="-1" strike="noStrike">
              <a:solidFill>
                <a:srgbClr val="000000"/>
              </a:solidFill>
              <a:latin typeface="Arial"/>
            </a:endParaRPr>
          </a:p>
          <a:p>
            <a:pPr lvl="4" marL="1349280" indent="-267840">
              <a:lnSpc>
                <a:spcPct val="90000"/>
              </a:lnSpc>
              <a:spcBef>
                <a:spcPts val="32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nl-NL" sz="1600" spc="-1" strike="noStrike">
                <a:solidFill>
                  <a:srgbClr val="000000"/>
                </a:solidFill>
                <a:latin typeface="Arial"/>
                <a:ea typeface="Arial"/>
              </a:rPr>
              <a:t>Vijfde niveau</a:t>
            </a:r>
            <a:endParaRPr b="0" lang="nl-NL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localhost:8000/api/v1/zaken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ref.tst.vng.cloud/token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ref.tst.vng.cloud/tokens/generate-jwt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ref.tst.vng.cloud/token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jwt.io/" TargetMode="External"/><Relationship Id="rId2" Type="http://schemas.openxmlformats.org/officeDocument/2006/relationships/hyperlink" Target="https://ref.tst.vng.cloud/tokens/generate-jwt/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080000" y="1868760"/>
            <a:ext cx="6118200" cy="14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07e23"/>
                </a:solidFill>
                <a:latin typeface="Arial"/>
                <a:ea typeface="Arial"/>
              </a:rPr>
              <a:t>Autorisaties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600" spc="-1" strike="noStrike">
                <a:solidFill>
                  <a:srgbClr val="000090"/>
                </a:solidFill>
                <a:latin typeface="Arial"/>
                <a:ea typeface="Arial"/>
              </a:rPr>
              <a:t>Tutorial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080000" y="1080000"/>
            <a:ext cx="1003284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nl-NL" sz="3200" spc="-1" strike="noStrike">
                <a:solidFill>
                  <a:srgbClr val="00a9f3"/>
                </a:solidFill>
                <a:latin typeface="Arial"/>
                <a:ea typeface="Arial"/>
              </a:rPr>
              <a:t>Credentials registreren – docker RI (lokaal)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188720" y="1920240"/>
            <a:ext cx="8869680" cy="166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Open http://localhost:800x/admin/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Navigeer naar </a:t>
            </a:r>
            <a:r>
              <a:rPr b="1" lang="en-US" sz="1800" spc="-1" strike="noStrike">
                <a:latin typeface="Arial"/>
              </a:rPr>
              <a:t>VNG_API_COMMON</a:t>
            </a:r>
            <a:r>
              <a:rPr b="0" lang="en-US" sz="1800" spc="-1" strike="noStrike">
                <a:latin typeface="Arial"/>
              </a:rPr>
              <a:t> &gt; </a:t>
            </a:r>
            <a:r>
              <a:rPr b="1" lang="en-US" sz="1800" spc="-1" strike="noStrike">
                <a:latin typeface="Arial"/>
              </a:rPr>
              <a:t>JWT Secrets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Klik rechtsboven op </a:t>
            </a:r>
            <a:r>
              <a:rPr b="1" lang="en-US" sz="1800" spc="-1" strike="noStrike">
                <a:latin typeface="Arial"/>
              </a:rPr>
              <a:t>JWT SECRET TOEVOEGEN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Vul Client ID &amp; Secret in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7406640" y="1963080"/>
            <a:ext cx="4316040" cy="324900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10881360" y="1554480"/>
            <a:ext cx="231480" cy="1005840"/>
          </a:xfrm>
          <a:custGeom>
            <a:avLst/>
            <a:gdLst/>
            <a:ahLst/>
            <a:rect l="0" t="0" r="r" b="b"/>
            <a:pathLst>
              <a:path w="645" h="2796">
                <a:moveTo>
                  <a:pt x="161" y="0"/>
                </a:moveTo>
                <a:lnTo>
                  <a:pt x="161" y="2096"/>
                </a:lnTo>
                <a:lnTo>
                  <a:pt x="0" y="2096"/>
                </a:lnTo>
                <a:lnTo>
                  <a:pt x="322" y="2795"/>
                </a:lnTo>
                <a:lnTo>
                  <a:pt x="644" y="2096"/>
                </a:lnTo>
                <a:lnTo>
                  <a:pt x="483" y="2096"/>
                </a:lnTo>
                <a:lnTo>
                  <a:pt x="483" y="0"/>
                </a:lnTo>
                <a:lnTo>
                  <a:pt x="161" y="0"/>
                </a:lnTo>
              </a:path>
            </a:pathLst>
          </a:custGeom>
          <a:solidFill>
            <a:srgbClr val="81d41a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TextShape 4"/>
          <p:cNvSpPr txBox="1"/>
          <p:nvPr/>
        </p:nvSpPr>
        <p:spPr>
          <a:xfrm>
            <a:off x="731520" y="4480560"/>
            <a:ext cx="51206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i="1" lang="en-US" sz="1800" spc="-1" strike="noStrike">
                <a:latin typeface="Arial"/>
              </a:rPr>
              <a:t>Laat clients toe om met client ID &amp; secret met deze API te connecteren</a:t>
            </a:r>
            <a:endParaRPr b="0" i="1" lang="en-US" sz="1800" spc="-1" strike="noStrike">
              <a:latin typeface="Arial"/>
            </a:endParaRPr>
          </a:p>
        </p:txBody>
      </p:sp>
      <p:sp>
        <p:nvSpPr>
          <p:cNvPr id="214" name="TextShape 5"/>
          <p:cNvSpPr txBox="1"/>
          <p:nvPr/>
        </p:nvSpPr>
        <p:spPr>
          <a:xfrm>
            <a:off x="7132320" y="5889960"/>
            <a:ext cx="4663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Arial"/>
              </a:rPr>
              <a:t>Doe dit voor ELKE component: ZRC, ZTC, DRC, BRC, NRC</a:t>
            </a:r>
            <a:endParaRPr b="1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080000" y="1080000"/>
            <a:ext cx="1003284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nl-NL" sz="3200" spc="-1" strike="noStrike">
                <a:solidFill>
                  <a:srgbClr val="00a9f3"/>
                </a:solidFill>
                <a:latin typeface="Arial"/>
                <a:ea typeface="Arial"/>
              </a:rPr>
              <a:t>Credentials registreren – docker RI (lokaal) (2)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188720" y="1920240"/>
            <a:ext cx="8869680" cy="21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Open http://localhost:800x/admin/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Navigeer naar </a:t>
            </a:r>
            <a:r>
              <a:rPr b="1" lang="en-US" sz="1800" spc="-1" strike="noStrike">
                <a:latin typeface="Arial"/>
              </a:rPr>
              <a:t>VNG_API_COMMON</a:t>
            </a:r>
            <a:r>
              <a:rPr b="0" lang="en-US" sz="1800" spc="-1" strike="noStrike">
                <a:latin typeface="Arial"/>
              </a:rPr>
              <a:t> &gt; </a:t>
            </a:r>
            <a:r>
              <a:rPr b="1" lang="en-US" sz="1800" spc="-1" strike="noStrike">
                <a:latin typeface="Arial"/>
              </a:rPr>
              <a:t>API credentials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Klik rechtsboven op </a:t>
            </a:r>
            <a:r>
              <a:rPr b="1" lang="en-US" sz="1800" spc="-1" strike="noStrike">
                <a:latin typeface="Arial"/>
              </a:rPr>
              <a:t>API CREDENTIAL TOEVOEGEN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Voor </a:t>
            </a:r>
            <a:r>
              <a:rPr b="1" lang="en-US" sz="1800" spc="-1" strike="noStrike">
                <a:latin typeface="Arial"/>
              </a:rPr>
              <a:t>Api root</a:t>
            </a:r>
            <a:r>
              <a:rPr b="0" lang="en-US" sz="1800" spc="-1" strike="noStrike">
                <a:latin typeface="Arial"/>
              </a:rPr>
              <a:t>, vul </a:t>
            </a:r>
            <a:r>
              <a:rPr b="0" lang="en-US" sz="1800" spc="-1" strike="noStrike">
                <a:latin typeface="Courier New"/>
              </a:rPr>
              <a:t>http://localhost:800y/api/v1/</a:t>
            </a:r>
            <a:r>
              <a:rPr b="0" lang="en-US" sz="1800" spc="-1" strike="noStrike">
                <a:latin typeface="Arial"/>
              </a:rPr>
              <a:t> in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Vul Client ID &amp; Secret 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TextShape 3"/>
          <p:cNvSpPr txBox="1"/>
          <p:nvPr/>
        </p:nvSpPr>
        <p:spPr>
          <a:xfrm>
            <a:off x="731520" y="4480920"/>
            <a:ext cx="51206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i="1" lang="en-US" sz="1800" spc="-1" strike="noStrike">
                <a:latin typeface="Arial"/>
              </a:rPr>
              <a:t>Laat deze API toe om met de andere APIs te verbinden, en gebruikt daarvoor de gespecifieerde Client ID &amp; Secret</a:t>
            </a:r>
            <a:endParaRPr b="0" i="1" lang="en-US" sz="1800" spc="-1" strike="noStrike">
              <a:latin typeface="Arial"/>
            </a:endParaRPr>
          </a:p>
        </p:txBody>
      </p:sp>
      <p:sp>
        <p:nvSpPr>
          <p:cNvPr id="218" name="TextShape 4"/>
          <p:cNvSpPr txBox="1"/>
          <p:nvPr/>
        </p:nvSpPr>
        <p:spPr>
          <a:xfrm>
            <a:off x="7132320" y="5890320"/>
            <a:ext cx="4663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Arial"/>
              </a:rPr>
              <a:t>Doe dit voor ELKE component: ZRC, ZTC, DRC, BRC, NRC</a:t>
            </a:r>
            <a:endParaRPr b="1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080000" y="1080000"/>
            <a:ext cx="1003284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nl-NL" sz="3200" spc="-1" strike="noStrike">
                <a:solidFill>
                  <a:srgbClr val="00a9f3"/>
                </a:solidFill>
                <a:latin typeface="Arial"/>
                <a:ea typeface="Arial"/>
              </a:rPr>
              <a:t>Autorisatiechecks in referentieimplementaties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737360" y="1920240"/>
            <a:ext cx="8772120" cy="359064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1920240" y="4846320"/>
            <a:ext cx="7955280" cy="7315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80000" y="1080000"/>
            <a:ext cx="1003284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nl-NL" sz="3200" spc="-1" strike="noStrike">
                <a:solidFill>
                  <a:srgbClr val="00a9f3"/>
                </a:solidFill>
                <a:latin typeface="Arial"/>
                <a:ea typeface="Arial"/>
              </a:rPr>
              <a:t>JWT-Claims: structuur payload JWT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2762280" y="1645920"/>
            <a:ext cx="6667200" cy="2685600"/>
          </a:xfrm>
          <a:prstGeom prst="rect">
            <a:avLst/>
          </a:prstGeom>
          <a:ln>
            <a:noFill/>
          </a:ln>
        </p:spPr>
      </p:pic>
      <p:sp>
        <p:nvSpPr>
          <p:cNvPr id="185" name="TextShape 2"/>
          <p:cNvSpPr txBox="1"/>
          <p:nvPr/>
        </p:nvSpPr>
        <p:spPr>
          <a:xfrm>
            <a:off x="1097280" y="4572000"/>
            <a:ext cx="10881360" cy="12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spcBef>
                <a:spcPts val="288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Scopes laten operaties wel/niet toe (= ik mag een zaak aanmaken)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288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Zaaktypes filteren zaken waarop operaties mogelijk zijn (=ik mag iets met zaken van deze zaaktypen)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080000" y="1080000"/>
            <a:ext cx="1003284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nl-NL" sz="3200" spc="-1" strike="noStrike">
                <a:solidFill>
                  <a:srgbClr val="00a9f3"/>
                </a:solidFill>
                <a:latin typeface="Arial"/>
                <a:ea typeface="Arial"/>
              </a:rPr>
              <a:t>API call – doorgeven autorisatie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1280160" y="2651760"/>
            <a:ext cx="9052560" cy="268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ourier New"/>
              </a:rPr>
              <a:t>GET </a:t>
            </a:r>
            <a:r>
              <a:rPr b="0" lang="en-US" sz="1800" spc="-1" strike="noStrike">
                <a:latin typeface="Courier New"/>
                <a:hlinkClick r:id="rId1"/>
              </a:rPr>
              <a:t>http://localhost:8000/api/v1/zaken</a:t>
            </a:r>
            <a:r>
              <a:rPr b="0" lang="en-US" sz="1800" spc="-1" strike="noStrike">
                <a:latin typeface="Courier New"/>
              </a:rPr>
              <a:t> HTTP/1.0</a:t>
            </a:r>
            <a:endParaRPr b="0" lang="en-US" sz="1800" spc="-1" strike="noStrike">
              <a:latin typeface="Courier New"/>
            </a:endParaRPr>
          </a:p>
          <a:p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Authorization: Bearer </a:t>
            </a:r>
            <a:r>
              <a:rPr b="0" lang="en-US" sz="1800" spc="-1" strike="noStrike">
                <a:solidFill>
                  <a:srgbClr val="fb015b"/>
                </a:solidFill>
                <a:latin typeface="Courier New"/>
              </a:rPr>
              <a:t>eyJ0eXAiOiJKV1QiLCJhbGciOiJIUzI1NiIsImNsaWVudF9pZGVudGlmaWVyIjoiZG9ja2VyLW5yYyJ9</a:t>
            </a:r>
            <a:r>
              <a:rPr b="0" lang="en-US" sz="1800" spc="-1" strike="noStrike">
                <a:latin typeface="Courier New"/>
              </a:rPr>
              <a:t>.</a:t>
            </a:r>
            <a:r>
              <a:rPr b="0" lang="en-US" sz="1800" spc="-1" strike="noStrike">
                <a:solidFill>
                  <a:srgbClr val="d63aff"/>
                </a:solidFill>
                <a:latin typeface="Courier New"/>
              </a:rPr>
              <a:t>eyJpc3MiOiJkb2NrZXItbnJjIiwiaWF0IjoxNTU0OTc1NTI2LCJ6ZHMiOnsic2NvcGVzIjpbIm5vdGlmaWNhdGllcy5zY29wZXMuY29uc3VtZXJlbiIsIm5vdGlmaWNhdGllcy5zY29wZXMucHVibGljZXJlbiJdLCJ6YWFrdHlwZXMiOltdfX0</a:t>
            </a:r>
            <a:r>
              <a:rPr b="0" lang="en-US" sz="1800" spc="-1" strike="noStrike">
                <a:latin typeface="Courier New"/>
              </a:rPr>
              <a:t>.</a:t>
            </a:r>
            <a:r>
              <a:rPr b="0" lang="en-US" sz="1800" spc="-1" strike="noStrike">
                <a:solidFill>
                  <a:srgbClr val="00b9f1"/>
                </a:solidFill>
                <a:latin typeface="Courier New"/>
              </a:rPr>
              <a:t>_qiFsPB54DevBuR9dfiSBU18WhiQpon0H9xxgFF38f8</a:t>
            </a:r>
            <a:endParaRPr b="0" lang="en-US" sz="1800" spc="-1" strike="noStrike">
              <a:latin typeface="Courier New"/>
            </a:endParaRPr>
          </a:p>
          <a:p>
            <a:endParaRPr b="0" lang="en-US" sz="1800" spc="-1" strike="noStrike">
              <a:latin typeface="Courier New"/>
            </a:endParaRPr>
          </a:p>
          <a:p>
            <a:r>
              <a:rPr b="0" lang="en-US" sz="1800" spc="-1" strike="noStrike">
                <a:latin typeface="Courier New"/>
              </a:rPr>
              <a:t>Accept: application/json</a:t>
            </a:r>
            <a:endParaRPr b="0" lang="en-US" sz="18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080000" y="1080000"/>
            <a:ext cx="1003284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nl-NL" sz="3200" spc="-1" strike="noStrike">
                <a:solidFill>
                  <a:srgbClr val="00a9f3"/>
                </a:solidFill>
                <a:latin typeface="Arial"/>
                <a:ea typeface="Arial"/>
              </a:rPr>
              <a:t>JWT genereren – hosted RI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581280" y="3017520"/>
            <a:ext cx="50292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800" spc="-1" strike="noStrike">
                <a:latin typeface="Arial"/>
                <a:hlinkClick r:id="rId1"/>
              </a:rPr>
              <a:t>https://ref.tst.vng.cloud/tokens/</a:t>
            </a:r>
            <a:r>
              <a:rPr b="0" lang="en-US" sz="2800" spc="-1" strike="noStrike"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1097280" y="4114800"/>
            <a:ext cx="5943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Genereert een Client ID &amp; Secret voor je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Registreert Client ID &amp; Secret bij hosted RI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080000" y="1080000"/>
            <a:ext cx="1003284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nl-NL" sz="3200" spc="-1" strike="noStrike">
                <a:solidFill>
                  <a:srgbClr val="00a9f3"/>
                </a:solidFill>
                <a:latin typeface="Arial"/>
                <a:ea typeface="Arial"/>
              </a:rPr>
              <a:t>JWT genereren – hosted RI (2)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581280" y="3017520"/>
            <a:ext cx="50292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800" spc="-1" strike="noStrike"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1097280" y="4114800"/>
            <a:ext cx="10789920" cy="21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Gebruikt je Client ID &amp; Secret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Selecteer benodigde scopes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Selecteer de zaaktypes die je gebruikt (worden uitgelezen uit hosted ZTC!)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Bevestig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Copy de waarde (inclusief </a:t>
            </a:r>
            <a:r>
              <a:rPr b="0" lang="en-US" sz="1800" spc="-1" strike="noStrike">
                <a:latin typeface="Courier New"/>
              </a:rPr>
              <a:t>Bearer</a:t>
            </a:r>
            <a:r>
              <a:rPr b="0" lang="en-US" sz="1800" spc="-1" strike="noStrike">
                <a:latin typeface="Arial"/>
              </a:rPr>
              <a:t>) en neem op in </a:t>
            </a:r>
            <a:r>
              <a:rPr b="0" lang="en-US" sz="1800" spc="-1" strike="noStrike">
                <a:latin typeface="Courier New"/>
              </a:rPr>
              <a:t>Authorization</a:t>
            </a:r>
            <a:r>
              <a:rPr b="0" lang="en-US" sz="1800" spc="-1" strike="noStrike">
                <a:latin typeface="Arial"/>
              </a:rPr>
              <a:t> header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TextShape 4"/>
          <p:cNvSpPr txBox="1"/>
          <p:nvPr/>
        </p:nvSpPr>
        <p:spPr>
          <a:xfrm>
            <a:off x="2468880" y="2622240"/>
            <a:ext cx="713232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800" spc="-1" strike="noStrike">
                <a:latin typeface="Arial"/>
                <a:hlinkClick r:id="rId1"/>
              </a:rPr>
              <a:t>https://ref.tst.vng.cloud/tokens/generate-jwt/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080000" y="1080000"/>
            <a:ext cx="1003284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nl-NL" sz="3200" spc="-1" strike="noStrike">
                <a:solidFill>
                  <a:srgbClr val="00a9f3"/>
                </a:solidFill>
                <a:latin typeface="Arial"/>
                <a:ea typeface="Arial"/>
              </a:rPr>
              <a:t>JWT genereren – docker RI (lokaal)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3581280" y="3017520"/>
            <a:ext cx="50292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800" spc="-1" strike="noStrike">
                <a:latin typeface="Arial"/>
                <a:hlinkClick r:id="rId1"/>
              </a:rPr>
              <a:t>https://ref.tst.vng.cloud/tokens/</a:t>
            </a:r>
            <a:r>
              <a:rPr b="0" lang="en-US" sz="2800" spc="-1" strike="noStrike"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1097280" y="4114800"/>
            <a:ext cx="5943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Gebruiksgemak: genereer een Client ID en Secret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080000" y="1080000"/>
            <a:ext cx="1003284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nl-NL" sz="3200" spc="-1" strike="noStrike">
                <a:solidFill>
                  <a:srgbClr val="00a9f3"/>
                </a:solidFill>
                <a:latin typeface="Arial"/>
                <a:ea typeface="Arial"/>
              </a:rPr>
              <a:t>JWT genereren – docker RI (lokaal)(2)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581280" y="3017520"/>
            <a:ext cx="50292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800" spc="-1" strike="noStrike"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1097280" y="4114800"/>
            <a:ext cx="5943600" cy="139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Gebruikt je Client ID &amp; Secret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Selecteer benodigde scopes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Selecteer geen zaaktypen – deze gaan we aanpassen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Bevestig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Copy de waarde (zonder </a:t>
            </a:r>
            <a:r>
              <a:rPr b="0" lang="en-US" sz="1800" spc="-1" strike="noStrike">
                <a:latin typeface="Courier New"/>
              </a:rPr>
              <a:t>Bearer</a:t>
            </a:r>
            <a:r>
              <a:rPr b="0" lang="en-US" sz="1800" spc="-1" strike="noStrike">
                <a:latin typeface="Arial"/>
              </a:rPr>
              <a:t>) op </a:t>
            </a:r>
            <a:r>
              <a:rPr b="0" lang="en-US" sz="1800" spc="-1" strike="noStrike">
                <a:latin typeface="Arial"/>
                <a:hlinkClick r:id="rId1"/>
              </a:rPr>
              <a:t>https://jwt.io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TextShape 4"/>
          <p:cNvSpPr txBox="1"/>
          <p:nvPr/>
        </p:nvSpPr>
        <p:spPr>
          <a:xfrm>
            <a:off x="2468880" y="2622240"/>
            <a:ext cx="713232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800" spc="-1" strike="noStrike">
                <a:latin typeface="Arial"/>
                <a:hlinkClick r:id="rId2"/>
              </a:rPr>
              <a:t>https://ref.tst.vng.cloud/tokens/generate-jwt/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080000" y="1080000"/>
            <a:ext cx="1003284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nl-NL" sz="3200" spc="-1" strike="noStrike">
                <a:solidFill>
                  <a:srgbClr val="00a9f3"/>
                </a:solidFill>
                <a:latin typeface="Arial"/>
                <a:ea typeface="Arial"/>
              </a:rPr>
              <a:t>JWT genereren – docker RI (lokaal)(3)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3581280" y="3017520"/>
            <a:ext cx="50292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800" spc="-1" strike="noStrike"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9509760" y="1067760"/>
            <a:ext cx="210312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800" spc="-1" strike="noStrike">
                <a:latin typeface="Arial"/>
              </a:rPr>
              <a:t>https://jwt.io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365760" y="1702800"/>
            <a:ext cx="6855120" cy="4423680"/>
          </a:xfrm>
          <a:prstGeom prst="rect">
            <a:avLst/>
          </a:prstGeom>
          <a:ln>
            <a:noFill/>
          </a:ln>
        </p:spPr>
      </p:pic>
      <p:sp>
        <p:nvSpPr>
          <p:cNvPr id="206" name="CustomShape 4"/>
          <p:cNvSpPr/>
          <p:nvPr/>
        </p:nvSpPr>
        <p:spPr>
          <a:xfrm>
            <a:off x="4297680" y="2834640"/>
            <a:ext cx="365760" cy="640080"/>
          </a:xfrm>
          <a:custGeom>
            <a:avLst/>
            <a:gdLst/>
            <a:ahLst/>
            <a:rect l="0" t="0" r="r" b="b"/>
            <a:pathLst>
              <a:path w="1018" h="1780">
                <a:moveTo>
                  <a:pt x="254" y="1779"/>
                </a:moveTo>
                <a:lnTo>
                  <a:pt x="254" y="444"/>
                </a:lnTo>
                <a:lnTo>
                  <a:pt x="0" y="444"/>
                </a:lnTo>
                <a:lnTo>
                  <a:pt x="508" y="0"/>
                </a:lnTo>
                <a:lnTo>
                  <a:pt x="1017" y="444"/>
                </a:lnTo>
                <a:lnTo>
                  <a:pt x="762" y="444"/>
                </a:lnTo>
                <a:lnTo>
                  <a:pt x="762" y="1779"/>
                </a:lnTo>
                <a:lnTo>
                  <a:pt x="254" y="1779"/>
                </a:lnTo>
              </a:path>
            </a:pathLst>
          </a:custGeom>
          <a:solidFill>
            <a:srgbClr val="81d41a"/>
          </a:solidFill>
          <a:ln>
            <a:solidFill>
              <a:srgbClr val="81d41a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5"/>
          <p:cNvSpPr/>
          <p:nvPr/>
        </p:nvSpPr>
        <p:spPr>
          <a:xfrm>
            <a:off x="4846320" y="5852160"/>
            <a:ext cx="365760" cy="640080"/>
          </a:xfrm>
          <a:custGeom>
            <a:avLst/>
            <a:gdLst/>
            <a:ahLst/>
            <a:rect l="0" t="0" r="r" b="b"/>
            <a:pathLst>
              <a:path w="1018" h="1780">
                <a:moveTo>
                  <a:pt x="254" y="1779"/>
                </a:moveTo>
                <a:lnTo>
                  <a:pt x="254" y="444"/>
                </a:lnTo>
                <a:lnTo>
                  <a:pt x="0" y="444"/>
                </a:lnTo>
                <a:lnTo>
                  <a:pt x="508" y="0"/>
                </a:lnTo>
                <a:lnTo>
                  <a:pt x="1017" y="444"/>
                </a:lnTo>
                <a:lnTo>
                  <a:pt x="762" y="444"/>
                </a:lnTo>
                <a:lnTo>
                  <a:pt x="762" y="1779"/>
                </a:lnTo>
                <a:lnTo>
                  <a:pt x="254" y="1779"/>
                </a:lnTo>
              </a:path>
            </a:pathLst>
          </a:custGeom>
          <a:solidFill>
            <a:srgbClr val="81d41a"/>
          </a:solidFill>
          <a:ln>
            <a:solidFill>
              <a:srgbClr val="81d41a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TextShape 6"/>
          <p:cNvSpPr txBox="1"/>
          <p:nvPr/>
        </p:nvSpPr>
        <p:spPr>
          <a:xfrm>
            <a:off x="7406640" y="2011680"/>
            <a:ext cx="4572000" cy="364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Vul secret rechtsonderaan in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Zorg dat de </a:t>
            </a:r>
            <a:r>
              <a:rPr b="0" lang="en-US" sz="1800" spc="-1" strike="noStrike">
                <a:latin typeface="Courier New"/>
              </a:rPr>
              <a:t>client_identifier</a:t>
            </a:r>
            <a:r>
              <a:rPr b="0" lang="en-US" sz="1800" spc="-1" strike="noStrike">
                <a:latin typeface="Arial"/>
              </a:rPr>
              <a:t> header aanwezig is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Je kan de payload vrij bewerken: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Vul de URLs naar je lokale statustypen in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Of gebruik de wildcard: </a:t>
            </a:r>
            <a:r>
              <a:rPr b="0" lang="en-US" sz="1800" spc="-1" strike="noStrike">
                <a:latin typeface="Courier New"/>
              </a:rPr>
              <a:t>[“*”]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spcBef>
                <a:spcPts val="14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latin typeface="Arial"/>
              </a:rPr>
              <a:t>Nieuwe encoded token kan gebruikt worden in </a:t>
            </a:r>
            <a:r>
              <a:rPr b="0" lang="en-US" sz="1800" spc="-1" strike="noStrike">
                <a:latin typeface="Courier New"/>
              </a:rPr>
              <a:t>Authorization: Bearer &lt;token&gt;</a:t>
            </a:r>
            <a:r>
              <a:rPr b="0" lang="en-US" sz="1800" spc="-1" strike="noStrike">
                <a:latin typeface="Arial"/>
              </a:rPr>
              <a:t> header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VNG_Realisatie</Template>
  <TotalTime>101492</TotalTime>
  <Application>LibreOffice/6.2.2.2$Linux_X86_64 LibreOffice_project/20$Build-2</Application>
  <Words>1439</Words>
  <Paragraphs>312</Paragraphs>
  <Company>Vereninging Nederlandse Gemeenten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2018-06-01T13:59:48Z</dcterms:created>
  <dc:creator>Wishal Gokoel</dc:creator>
  <dc:description/>
  <dc:language>en-US</dc:language>
  <cp:lastModifiedBy/>
  <cp:lastPrinted>2018-11-28T15:41:52Z</cp:lastPrinted>
  <dcterms:modified xsi:type="dcterms:W3CDTF">2019-04-11T17:50:18Z</dcterms:modified>
  <cp:revision>580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Vereninging Nederlandse Gemeenten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Breedbeeld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25</vt:i4>
  </property>
</Properties>
</file>