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5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6.jpeg" ContentType="image/jpeg"/>
  <Override PartName="/ppt/media/image1.jpeg" ContentType="image/jpeg"/>
  <Override PartName="/ppt/media/image3.jpeg" ContentType="image/jpeg"/>
  <Override PartName="/ppt/media/image39.png" ContentType="image/png"/>
  <Override PartName="/ppt/media/image14.png" ContentType="image/png"/>
  <Override PartName="/ppt/media/image4.jpeg" ContentType="image/jpeg"/>
  <Override PartName="/ppt/media/image5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FE3676B-12D8-4324-B57F-C98B18CCEF9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040"/>
          </a:xfrm>
          <a:prstGeom prst="rect">
            <a:avLst/>
          </a:prstGeom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348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Ik zeg soms “berichten” maar dat is synonym voor “notificaties”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7BB3854-6527-4B9C-87C1-2F9D0E359035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Privacy by Design: Informatie arme berichten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6B30707-7AE8-4FD3-9FF5-A0AD86A4B8CC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Magische eigenschappen </a:t>
            </a:r>
            <a:r>
              <a:rPr b="0" lang="en-US" sz="2000" spc="-1" strike="noStrike">
                <a:latin typeface="Wingdings"/>
              </a:rPr>
              <a:t>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4B0D21B-27D9-42E0-9D6D-D9237D680D3A}" type="slidenum">
              <a:rPr b="0" lang="en-US" sz="1200" spc="-1" strike="noStrike"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-7200" y="6415920"/>
            <a:ext cx="4948200" cy="447840"/>
            <a:chOff x="-7200" y="6415920"/>
            <a:chExt cx="4948200" cy="447840"/>
          </a:xfrm>
        </p:grpSpPr>
        <p:sp>
          <p:nvSpPr>
            <p:cNvPr id="1" name="CustomShape 2"/>
            <p:cNvSpPr/>
            <p:nvPr/>
          </p:nvSpPr>
          <p:spPr>
            <a:xfrm>
              <a:off x="-7200" y="6415920"/>
              <a:ext cx="2690640" cy="447840"/>
            </a:xfrm>
            <a:custGeom>
              <a:avLst/>
              <a:gdLst/>
              <a:ah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2250360" y="6415920"/>
              <a:ext cx="2690640" cy="447840"/>
            </a:xfrm>
            <a:custGeom>
              <a:avLst/>
              <a:gdLst/>
              <a:ah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" name="Afbeelding 2" descr=""/>
          <p:cNvPicPr/>
          <p:nvPr/>
        </p:nvPicPr>
        <p:blipFill>
          <a:blip r:embed="rId2"/>
          <a:srcRect l="12811" t="21643" r="45372" b="22005"/>
          <a:stretch/>
        </p:blipFill>
        <p:spPr>
          <a:xfrm>
            <a:off x="756720" y="246600"/>
            <a:ext cx="936000" cy="721080"/>
          </a:xfrm>
          <a:prstGeom prst="rect">
            <a:avLst/>
          </a:prstGeom>
          <a:ln>
            <a:noFill/>
          </a:ln>
        </p:spPr>
      </p:pic>
      <p:grpSp>
        <p:nvGrpSpPr>
          <p:cNvPr id="4" name="Group 4"/>
          <p:cNvGrpSpPr/>
          <p:nvPr/>
        </p:nvGrpSpPr>
        <p:grpSpPr>
          <a:xfrm>
            <a:off x="7348320" y="1871640"/>
            <a:ext cx="4842360" cy="4318560"/>
            <a:chOff x="7348320" y="1871640"/>
            <a:chExt cx="4842360" cy="4318560"/>
          </a:xfrm>
        </p:grpSpPr>
        <p:sp>
          <p:nvSpPr>
            <p:cNvPr id="5" name="CustomShape 5"/>
            <p:cNvSpPr/>
            <p:nvPr/>
          </p:nvSpPr>
          <p:spPr>
            <a:xfrm rot="10800000">
              <a:off x="7348320" y="1871640"/>
              <a:ext cx="4319640" cy="4318200"/>
            </a:xfrm>
            <a:prstGeom prst="flowChartDelay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CustomShape 6"/>
            <p:cNvSpPr/>
            <p:nvPr/>
          </p:nvSpPr>
          <p:spPr>
            <a:xfrm>
              <a:off x="11615760" y="1871640"/>
              <a:ext cx="574920" cy="4318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7" name="Afbeelding 5" descr=""/>
          <p:cNvPicPr/>
          <p:nvPr/>
        </p:nvPicPr>
        <p:blipFill>
          <a:blip r:embed="rId3"/>
          <a:stretch/>
        </p:blipFill>
        <p:spPr>
          <a:xfrm>
            <a:off x="6172200" y="4323240"/>
            <a:ext cx="2633400" cy="2526480"/>
          </a:xfrm>
          <a:prstGeom prst="rect">
            <a:avLst/>
          </a:prstGeom>
          <a:ln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"/>
          <p:cNvGrpSpPr/>
          <p:nvPr/>
        </p:nvGrpSpPr>
        <p:grpSpPr>
          <a:xfrm>
            <a:off x="-7200" y="6415920"/>
            <a:ext cx="4948200" cy="447840"/>
            <a:chOff x="-7200" y="6415920"/>
            <a:chExt cx="4948200" cy="447840"/>
          </a:xfrm>
        </p:grpSpPr>
        <p:sp>
          <p:nvSpPr>
            <p:cNvPr id="47" name="CustomShape 2"/>
            <p:cNvSpPr/>
            <p:nvPr/>
          </p:nvSpPr>
          <p:spPr>
            <a:xfrm>
              <a:off x="-7200" y="6415920"/>
              <a:ext cx="2690640" cy="447840"/>
            </a:xfrm>
            <a:custGeom>
              <a:avLst/>
              <a:gdLst/>
              <a:ah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3"/>
            <p:cNvSpPr/>
            <p:nvPr/>
          </p:nvSpPr>
          <p:spPr>
            <a:xfrm>
              <a:off x="2250360" y="6415920"/>
              <a:ext cx="2690640" cy="447840"/>
            </a:xfrm>
            <a:custGeom>
              <a:avLst/>
              <a:gdLst/>
              <a:ah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9" name="Afbeelding 2" descr=""/>
          <p:cNvPicPr/>
          <p:nvPr/>
        </p:nvPicPr>
        <p:blipFill>
          <a:blip r:embed="rId2"/>
          <a:srcRect l="12811" t="21643" r="45372" b="22005"/>
          <a:stretch/>
        </p:blipFill>
        <p:spPr>
          <a:xfrm>
            <a:off x="756720" y="246600"/>
            <a:ext cx="936000" cy="721080"/>
          </a:xfrm>
          <a:prstGeom prst="rect">
            <a:avLst/>
          </a:prstGeom>
          <a:ln>
            <a:noFill/>
          </a:ln>
        </p:spPr>
      </p:pic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-7200" y="6415920"/>
            <a:ext cx="4948920" cy="448560"/>
            <a:chOff x="-7200" y="6415920"/>
            <a:chExt cx="4948920" cy="448560"/>
          </a:xfrm>
        </p:grpSpPr>
        <p:sp>
          <p:nvSpPr>
            <p:cNvPr id="89" name="CustomShape 2"/>
            <p:cNvSpPr/>
            <p:nvPr/>
          </p:nvSpPr>
          <p:spPr>
            <a:xfrm>
              <a:off x="-7200" y="6415920"/>
              <a:ext cx="2691360" cy="448560"/>
            </a:xfrm>
            <a:custGeom>
              <a:avLst/>
              <a:gdLst/>
              <a:ah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3"/>
            <p:cNvSpPr/>
            <p:nvPr/>
          </p:nvSpPr>
          <p:spPr>
            <a:xfrm>
              <a:off x="2250360" y="6415920"/>
              <a:ext cx="2691360" cy="448560"/>
            </a:xfrm>
            <a:custGeom>
              <a:avLst/>
              <a:gdLst/>
              <a:ah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91" name="Afbeelding 2" descr=""/>
          <p:cNvPicPr/>
          <p:nvPr/>
        </p:nvPicPr>
        <p:blipFill>
          <a:blip r:embed="rId2"/>
          <a:srcRect l="12811" t="21643" r="45372" b="22005"/>
          <a:stretch/>
        </p:blipFill>
        <p:spPr>
          <a:xfrm>
            <a:off x="756720" y="246600"/>
            <a:ext cx="936720" cy="721800"/>
          </a:xfrm>
          <a:prstGeom prst="rect">
            <a:avLst/>
          </a:prstGeom>
          <a:ln>
            <a:noFill/>
          </a:ln>
        </p:spPr>
      </p:pic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"/>
          <p:cNvGrpSpPr/>
          <p:nvPr/>
        </p:nvGrpSpPr>
        <p:grpSpPr>
          <a:xfrm>
            <a:off x="-7200" y="6415920"/>
            <a:ext cx="4948920" cy="448560"/>
            <a:chOff x="-7200" y="6415920"/>
            <a:chExt cx="4948920" cy="448560"/>
          </a:xfrm>
        </p:grpSpPr>
        <p:sp>
          <p:nvSpPr>
            <p:cNvPr id="131" name="CustomShape 2"/>
            <p:cNvSpPr/>
            <p:nvPr/>
          </p:nvSpPr>
          <p:spPr>
            <a:xfrm>
              <a:off x="-7200" y="6415920"/>
              <a:ext cx="2691360" cy="448560"/>
            </a:xfrm>
            <a:custGeom>
              <a:avLst/>
              <a:gdLst/>
              <a:ah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3"/>
            <p:cNvSpPr/>
            <p:nvPr/>
          </p:nvSpPr>
          <p:spPr>
            <a:xfrm>
              <a:off x="2250360" y="6415920"/>
              <a:ext cx="2691360" cy="448560"/>
            </a:xfrm>
            <a:custGeom>
              <a:avLst/>
              <a:gdLst/>
              <a:ah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33" name="Afbeelding 2" descr=""/>
          <p:cNvPicPr/>
          <p:nvPr/>
        </p:nvPicPr>
        <p:blipFill>
          <a:blip r:embed="rId2"/>
          <a:srcRect l="12811" t="21643" r="45372" b="22005"/>
          <a:stretch/>
        </p:blipFill>
        <p:spPr>
          <a:xfrm>
            <a:off x="756720" y="246600"/>
            <a:ext cx="936720" cy="721800"/>
          </a:xfrm>
          <a:prstGeom prst="rect">
            <a:avLst/>
          </a:prstGeom>
          <a:ln>
            <a:noFill/>
          </a:ln>
        </p:spPr>
      </p:pic>
      <p:sp>
        <p:nvSpPr>
          <p:cNvPr id="13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"/>
          <p:cNvGrpSpPr/>
          <p:nvPr/>
        </p:nvGrpSpPr>
        <p:grpSpPr>
          <a:xfrm>
            <a:off x="-7200" y="6415920"/>
            <a:ext cx="4948920" cy="448560"/>
            <a:chOff x="-7200" y="6415920"/>
            <a:chExt cx="4948920" cy="448560"/>
          </a:xfrm>
        </p:grpSpPr>
        <p:sp>
          <p:nvSpPr>
            <p:cNvPr id="173" name="CustomShape 2"/>
            <p:cNvSpPr/>
            <p:nvPr/>
          </p:nvSpPr>
          <p:spPr>
            <a:xfrm>
              <a:off x="-7200" y="6415920"/>
              <a:ext cx="2691360" cy="448560"/>
            </a:xfrm>
            <a:custGeom>
              <a:avLst/>
              <a:gdLst/>
              <a:ah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3"/>
            <p:cNvSpPr/>
            <p:nvPr/>
          </p:nvSpPr>
          <p:spPr>
            <a:xfrm>
              <a:off x="2250360" y="6415920"/>
              <a:ext cx="2691360" cy="448560"/>
            </a:xfrm>
            <a:custGeom>
              <a:avLst/>
              <a:gdLst/>
              <a:ahLst/>
              <a:rect l="l" t="t" r="r" b="b"/>
              <a:pathLst>
                <a:path w="12672" h="2116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rgbClr val="f07e2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75" name="Afbeelding 2" descr=""/>
          <p:cNvPicPr/>
          <p:nvPr/>
        </p:nvPicPr>
        <p:blipFill>
          <a:blip r:embed="rId2"/>
          <a:srcRect l="12811" t="21643" r="45372" b="22005"/>
          <a:stretch/>
        </p:blipFill>
        <p:spPr>
          <a:xfrm>
            <a:off x="756720" y="246600"/>
            <a:ext cx="936720" cy="721800"/>
          </a:xfrm>
          <a:prstGeom prst="rect">
            <a:avLst/>
          </a:prstGeom>
          <a:ln>
            <a:noFill/>
          </a:ln>
        </p:spPr>
      </p:pic>
      <p:sp>
        <p:nvSpPr>
          <p:cNvPr id="17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ref.tst.vng.cloud/ontwikkelaars/tutorials/eenmalige-setup" TargetMode="External"/><Relationship Id="rId2" Type="http://schemas.openxmlformats.org/officeDocument/2006/relationships/hyperlink" Target="https://ref.tst.vng.cloud/tokens/generate-jwt/" TargetMode="External"/><Relationship Id="rId3" Type="http://schemas.openxmlformats.org/officeDocument/2006/relationships/hyperlink" Target="https://webhook.site/" TargetMode="External"/><Relationship Id="rId4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080000" y="1868760"/>
            <a:ext cx="6117120" cy="14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07e23"/>
                </a:solidFill>
                <a:latin typeface="Arial"/>
                <a:ea typeface="Arial"/>
              </a:rPr>
              <a:t>Notificeren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600" spc="-1" strike="noStrike">
                <a:solidFill>
                  <a:srgbClr val="000090"/>
                </a:solidFill>
                <a:latin typeface="Arial"/>
                <a:ea typeface="Arial"/>
              </a:rPr>
              <a:t>Tutorial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1080000" y="1080000"/>
            <a:ext cx="100324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a9f3"/>
                </a:solidFill>
                <a:latin typeface="Arial"/>
                <a:ea typeface="Arial"/>
              </a:rPr>
              <a:t>API specificatie: Abonnementen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1080000" y="1781280"/>
            <a:ext cx="11204280" cy="46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c20015"/>
                </a:solidFill>
                <a:latin typeface="Consolas"/>
                <a:ea typeface="ＭＳ Ｐゴシック"/>
              </a:rPr>
              <a:t>POST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235d97"/>
                </a:solidFill>
                <a:latin typeface="Consolas"/>
                <a:ea typeface="ＭＳ Ｐゴシック"/>
              </a:rPr>
              <a:t>http://&lt;ip&gt;:8004/api/v1/abonnementen </a:t>
            </a:r>
            <a:r>
              <a:rPr b="0" lang="en-US" sz="2000" spc="-1" strike="noStrike">
                <a:solidFill>
                  <a:srgbClr val="cccccc"/>
                </a:solidFill>
                <a:latin typeface="Consolas"/>
                <a:ea typeface="ＭＳ Ｐゴシック"/>
              </a:rPr>
              <a:t>HTTP/1.0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666666"/>
                </a:solidFill>
                <a:latin typeface="Consolas"/>
                <a:ea typeface="ＭＳ Ｐゴシック"/>
              </a:rPr>
              <a:t>Authorization: Bearer abcd1234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    </a:t>
            </a:r>
            <a:r>
              <a:rPr b="0" lang="en-US" sz="20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"callbackUrl"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: </a:t>
            </a:r>
            <a:r>
              <a:rPr b="0" lang="en-US" sz="20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"https://webhook.site/ea216914"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    </a:t>
            </a:r>
            <a:r>
              <a:rPr b="0" lang="en-US" sz="20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"auth"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: </a:t>
            </a:r>
            <a:r>
              <a:rPr b="0" lang="en-US" sz="20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"nvt"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    </a:t>
            </a:r>
            <a:r>
              <a:rPr b="0" lang="en-US" sz="20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"kanalen"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: [{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        </a:t>
            </a:r>
            <a:r>
              <a:rPr b="0" lang="en-US" sz="20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"naam"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: </a:t>
            </a:r>
            <a:r>
              <a:rPr b="0" lang="en-US" sz="20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"zaken"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        </a:t>
            </a:r>
            <a:r>
              <a:rPr b="0" lang="en-US" sz="20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"filters"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: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            </a:t>
            </a:r>
            <a:r>
              <a:rPr b="0" lang="en-US" sz="20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"bronorganisatie"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: </a:t>
            </a:r>
            <a:r>
              <a:rPr b="0" lang="en-US" sz="20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"082096752011"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            </a:t>
            </a:r>
            <a:r>
              <a:rPr b="0" lang="en-US" sz="20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"zaaktype"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: </a:t>
            </a:r>
            <a:r>
              <a:rPr b="0" lang="en-US" sz="20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"http://&lt;ip&gt;:8002/api/v1/zaaktypen/5aa5c"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            </a:t>
            </a:r>
            <a:r>
              <a:rPr b="0" lang="en-US" sz="20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"vertrouwelijkheidaanduiding"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: </a:t>
            </a:r>
            <a:r>
              <a:rPr b="0" lang="en-US" sz="20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"*"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}]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raphic 98" descr=""/>
          <p:cNvPicPr/>
          <p:nvPr/>
        </p:nvPicPr>
        <p:blipFill>
          <a:blip r:embed="rId1"/>
          <a:stretch/>
        </p:blipFill>
        <p:spPr>
          <a:xfrm>
            <a:off x="474120" y="164952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363" name="Graphic 99" descr=""/>
          <p:cNvPicPr/>
          <p:nvPr/>
        </p:nvPicPr>
        <p:blipFill>
          <a:blip r:embed="rId2"/>
          <a:stretch/>
        </p:blipFill>
        <p:spPr>
          <a:xfrm>
            <a:off x="9264600" y="167148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364" name="Graphic 100" descr=""/>
          <p:cNvPicPr/>
          <p:nvPr/>
        </p:nvPicPr>
        <p:blipFill>
          <a:blip r:embed="rId3"/>
          <a:stretch/>
        </p:blipFill>
        <p:spPr>
          <a:xfrm>
            <a:off x="10803600" y="166212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365" name="Graphic 103" descr=""/>
          <p:cNvPicPr/>
          <p:nvPr/>
        </p:nvPicPr>
        <p:blipFill>
          <a:blip r:embed="rId4"/>
          <a:stretch/>
        </p:blipFill>
        <p:spPr>
          <a:xfrm>
            <a:off x="3551760" y="1649520"/>
            <a:ext cx="913680" cy="913680"/>
          </a:xfrm>
          <a:prstGeom prst="rect">
            <a:avLst/>
          </a:prstGeom>
          <a:ln>
            <a:noFill/>
          </a:ln>
        </p:spPr>
      </p:pic>
      <p:pic>
        <p:nvPicPr>
          <p:cNvPr id="366" name="Graphic 107" descr=""/>
          <p:cNvPicPr/>
          <p:nvPr/>
        </p:nvPicPr>
        <p:blipFill>
          <a:blip r:embed="rId5"/>
          <a:stretch/>
        </p:blipFill>
        <p:spPr>
          <a:xfrm>
            <a:off x="4426920" y="4096080"/>
            <a:ext cx="498600" cy="498600"/>
          </a:xfrm>
          <a:prstGeom prst="rect">
            <a:avLst/>
          </a:prstGeom>
          <a:ln>
            <a:noFill/>
          </a:ln>
        </p:spPr>
      </p:pic>
      <p:pic>
        <p:nvPicPr>
          <p:cNvPr id="367" name="Graphic 109" descr=""/>
          <p:cNvPicPr/>
          <p:nvPr/>
        </p:nvPicPr>
        <p:blipFill>
          <a:blip r:embed="rId6"/>
          <a:stretch/>
        </p:blipFill>
        <p:spPr>
          <a:xfrm>
            <a:off x="7725960" y="167148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368" name="CustomShape 1"/>
          <p:cNvSpPr/>
          <p:nvPr/>
        </p:nvSpPr>
        <p:spPr>
          <a:xfrm>
            <a:off x="498960" y="2609640"/>
            <a:ext cx="8640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Burger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2020320" y="2609640"/>
            <a:ext cx="11001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MOR app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70" name="Graphic 112" descr=""/>
          <p:cNvPicPr/>
          <p:nvPr/>
        </p:nvPicPr>
        <p:blipFill>
          <a:blip r:embed="rId7"/>
          <a:stretch/>
        </p:blipFill>
        <p:spPr>
          <a:xfrm>
            <a:off x="2113200" y="166212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371" name="CustomShape 3"/>
          <p:cNvSpPr/>
          <p:nvPr/>
        </p:nvSpPr>
        <p:spPr>
          <a:xfrm>
            <a:off x="3423600" y="2609640"/>
            <a:ext cx="117036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MOR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applicatie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2" name="CustomShape 4"/>
          <p:cNvSpPr/>
          <p:nvPr/>
        </p:nvSpPr>
        <p:spPr>
          <a:xfrm>
            <a:off x="7482960" y="2609640"/>
            <a:ext cx="140040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Zaakbeheer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applicatie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CustomShape 5"/>
          <p:cNvSpPr/>
          <p:nvPr/>
        </p:nvSpPr>
        <p:spPr>
          <a:xfrm>
            <a:off x="9021600" y="2609640"/>
            <a:ext cx="140040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Zaakbeheer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UI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4" name="CustomShape 6"/>
          <p:cNvSpPr/>
          <p:nvPr/>
        </p:nvSpPr>
        <p:spPr>
          <a:xfrm>
            <a:off x="10605240" y="2609640"/>
            <a:ext cx="13104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Ambtenaar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375" name="Group 7"/>
          <p:cNvGrpSpPr/>
          <p:nvPr/>
        </p:nvGrpSpPr>
        <p:grpSpPr>
          <a:xfrm>
            <a:off x="4254120" y="1854720"/>
            <a:ext cx="334440" cy="147960"/>
            <a:chOff x="4254120" y="1854720"/>
            <a:chExt cx="334440" cy="147960"/>
          </a:xfrm>
        </p:grpSpPr>
        <p:sp>
          <p:nvSpPr>
            <p:cNvPr id="376" name="CustomShape 8"/>
            <p:cNvSpPr/>
            <p:nvPr/>
          </p:nvSpPr>
          <p:spPr>
            <a:xfrm>
              <a:off x="4440600" y="1854720"/>
              <a:ext cx="147960" cy="14796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77" name="Line 9"/>
            <p:cNvSpPr/>
            <p:nvPr/>
          </p:nvSpPr>
          <p:spPr>
            <a:xfrm>
              <a:off x="4254120" y="1928880"/>
              <a:ext cx="186120" cy="0"/>
            </a:xfrm>
            <a:prstGeom prst="line">
              <a:avLst/>
            </a:prstGeom>
            <a:ln w="2844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78" name="Group 10"/>
          <p:cNvGrpSpPr/>
          <p:nvPr/>
        </p:nvGrpSpPr>
        <p:grpSpPr>
          <a:xfrm>
            <a:off x="5375880" y="3038040"/>
            <a:ext cx="1440000" cy="1055880"/>
            <a:chOff x="5375880" y="3038040"/>
            <a:chExt cx="1440000" cy="1055880"/>
          </a:xfrm>
        </p:grpSpPr>
        <p:sp>
          <p:nvSpPr>
            <p:cNvPr id="379" name="CustomShape 11"/>
            <p:cNvSpPr/>
            <p:nvPr/>
          </p:nvSpPr>
          <p:spPr>
            <a:xfrm>
              <a:off x="5375880" y="3760560"/>
              <a:ext cx="14400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Zaken (ZRC)</a:t>
              </a:r>
              <a:endParaRPr b="0" lang="en-US" sz="1600" spc="-1" strike="noStrike">
                <a:latin typeface="Arial"/>
              </a:endParaRPr>
            </a:p>
          </p:txBody>
        </p:sp>
        <p:grpSp>
          <p:nvGrpSpPr>
            <p:cNvPr id="380" name="Group 12"/>
            <p:cNvGrpSpPr/>
            <p:nvPr/>
          </p:nvGrpSpPr>
          <p:grpSpPr>
            <a:xfrm>
              <a:off x="6021720" y="3038040"/>
              <a:ext cx="147960" cy="334080"/>
              <a:chOff x="6021720" y="3038040"/>
              <a:chExt cx="147960" cy="334080"/>
            </a:xfrm>
          </p:grpSpPr>
          <p:sp>
            <p:nvSpPr>
              <p:cNvPr id="381" name="CustomShape 13"/>
              <p:cNvSpPr/>
              <p:nvPr/>
            </p:nvSpPr>
            <p:spPr>
              <a:xfrm rot="16200000">
                <a:off x="6021720" y="3038040"/>
                <a:ext cx="147960" cy="14796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82" name="Line 14"/>
              <p:cNvSpPr/>
              <p:nvPr/>
            </p:nvSpPr>
            <p:spPr>
              <a:xfrm flipV="1">
                <a:off x="6095880" y="3186000"/>
                <a:ext cx="0" cy="186120"/>
              </a:xfrm>
              <a:prstGeom prst="line">
                <a:avLst/>
              </a:prstGeom>
              <a:ln w="2844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pic>
          <p:nvPicPr>
            <p:cNvPr id="383" name="Graphic 123" descr=""/>
            <p:cNvPicPr/>
            <p:nvPr/>
          </p:nvPicPr>
          <p:blipFill>
            <a:blip r:embed="rId8"/>
            <a:stretch/>
          </p:blipFill>
          <p:spPr>
            <a:xfrm>
              <a:off x="5638680" y="3091320"/>
              <a:ext cx="913680" cy="9136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84" name="Group 15"/>
          <p:cNvGrpSpPr/>
          <p:nvPr/>
        </p:nvGrpSpPr>
        <p:grpSpPr>
          <a:xfrm>
            <a:off x="4869000" y="4978800"/>
            <a:ext cx="2453400" cy="1037880"/>
            <a:chOff x="4869000" y="4978800"/>
            <a:chExt cx="2453400" cy="1037880"/>
          </a:xfrm>
        </p:grpSpPr>
        <p:sp>
          <p:nvSpPr>
            <p:cNvPr id="385" name="CustomShape 16"/>
            <p:cNvSpPr/>
            <p:nvPr/>
          </p:nvSpPr>
          <p:spPr>
            <a:xfrm>
              <a:off x="4869000" y="5683320"/>
              <a:ext cx="24534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328cff"/>
                  </a:solidFill>
                  <a:latin typeface="Calibri"/>
                  <a:ea typeface="ＭＳ Ｐゴシック"/>
                </a:rPr>
                <a:t>Notificatie Component</a:t>
              </a:r>
              <a:endParaRPr b="0" lang="en-US" sz="1600" spc="-1" strike="noStrike">
                <a:latin typeface="Arial"/>
              </a:endParaRPr>
            </a:p>
          </p:txBody>
        </p:sp>
        <p:grpSp>
          <p:nvGrpSpPr>
            <p:cNvPr id="386" name="Group 17"/>
            <p:cNvGrpSpPr/>
            <p:nvPr/>
          </p:nvGrpSpPr>
          <p:grpSpPr>
            <a:xfrm>
              <a:off x="6021720" y="4978800"/>
              <a:ext cx="147960" cy="334080"/>
              <a:chOff x="6021720" y="4978800"/>
              <a:chExt cx="147960" cy="334080"/>
            </a:xfrm>
          </p:grpSpPr>
          <p:sp>
            <p:nvSpPr>
              <p:cNvPr id="387" name="CustomShape 18"/>
              <p:cNvSpPr/>
              <p:nvPr/>
            </p:nvSpPr>
            <p:spPr>
              <a:xfrm rot="16200000">
                <a:off x="6021720" y="4978800"/>
                <a:ext cx="147960" cy="1479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88" name="Line 19"/>
              <p:cNvSpPr/>
              <p:nvPr/>
            </p:nvSpPr>
            <p:spPr>
              <a:xfrm flipV="1">
                <a:off x="6095880" y="5126760"/>
                <a:ext cx="0" cy="186120"/>
              </a:xfrm>
              <a:prstGeom prst="line">
                <a:avLst/>
              </a:prstGeom>
              <a:ln w="28440">
                <a:solidFill>
                  <a:schemeClr val="tx2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pic>
          <p:nvPicPr>
            <p:cNvPr id="389" name="Graphic 129" descr=""/>
            <p:cNvPicPr/>
            <p:nvPr/>
          </p:nvPicPr>
          <p:blipFill>
            <a:blip r:embed="rId9"/>
            <a:stretch/>
          </p:blipFill>
          <p:spPr>
            <a:xfrm>
              <a:off x="5638680" y="5035680"/>
              <a:ext cx="913680" cy="9136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90" name="Group 20"/>
          <p:cNvGrpSpPr/>
          <p:nvPr/>
        </p:nvGrpSpPr>
        <p:grpSpPr>
          <a:xfrm>
            <a:off x="7619040" y="2227320"/>
            <a:ext cx="335160" cy="147960"/>
            <a:chOff x="7619040" y="2227320"/>
            <a:chExt cx="335160" cy="147960"/>
          </a:xfrm>
        </p:grpSpPr>
        <p:sp>
          <p:nvSpPr>
            <p:cNvPr id="391" name="CustomShape 21"/>
            <p:cNvSpPr/>
            <p:nvPr/>
          </p:nvSpPr>
          <p:spPr>
            <a:xfrm flipH="1">
              <a:off x="7618680" y="2227320"/>
              <a:ext cx="147960" cy="14796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92" name="Line 22"/>
            <p:cNvSpPr/>
            <p:nvPr/>
          </p:nvSpPr>
          <p:spPr>
            <a:xfrm flipH="1">
              <a:off x="7768080" y="2301480"/>
              <a:ext cx="186120" cy="0"/>
            </a:xfrm>
            <a:prstGeom prst="line">
              <a:avLst/>
            </a:prstGeom>
            <a:ln w="28440"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393" name="CustomShape 23"/>
          <p:cNvSpPr/>
          <p:nvPr/>
        </p:nvSpPr>
        <p:spPr>
          <a:xfrm>
            <a:off x="2986920" y="2106720"/>
            <a:ext cx="60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88b5e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24"/>
          <p:cNvSpPr/>
          <p:nvPr/>
        </p:nvSpPr>
        <p:spPr>
          <a:xfrm>
            <a:off x="4228560" y="2356560"/>
            <a:ext cx="1704600" cy="65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88b5e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CustomShape 25"/>
          <p:cNvSpPr/>
          <p:nvPr/>
        </p:nvSpPr>
        <p:spPr>
          <a:xfrm>
            <a:off x="1448280" y="2106720"/>
            <a:ext cx="60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88b5e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CustomShape 26"/>
          <p:cNvSpPr/>
          <p:nvPr/>
        </p:nvSpPr>
        <p:spPr>
          <a:xfrm flipH="1">
            <a:off x="4970520" y="3636000"/>
            <a:ext cx="1368000" cy="1490400"/>
          </a:xfrm>
          <a:prstGeom prst="arc">
            <a:avLst>
              <a:gd name="adj1" fmla="val 16497789"/>
              <a:gd name="adj2" fmla="val 6770275"/>
            </a:avLst>
          </a:prstGeom>
          <a:noFill/>
          <a:ln w="57240">
            <a:solidFill>
              <a:srgbClr val="88b5e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27"/>
          <p:cNvSpPr/>
          <p:nvPr/>
        </p:nvSpPr>
        <p:spPr>
          <a:xfrm>
            <a:off x="6563880" y="2301840"/>
            <a:ext cx="931680" cy="3259440"/>
          </a:xfrm>
          <a:custGeom>
            <a:avLst/>
            <a:gdLst/>
            <a:ahLst/>
            <a:rect l="l" t="t" r="r" b="b"/>
            <a:pathLst>
              <a:path w="932507" h="4173647">
                <a:moveTo>
                  <a:pt x="0" y="4173647"/>
                </a:moveTo>
                <a:cubicBezTo>
                  <a:pt x="252743" y="4129134"/>
                  <a:pt x="505486" y="4084622"/>
                  <a:pt x="588476" y="3503691"/>
                </a:cubicBezTo>
                <a:cubicBezTo>
                  <a:pt x="671466" y="2922760"/>
                  <a:pt x="440603" y="1272011"/>
                  <a:pt x="497941" y="688063"/>
                </a:cubicBezTo>
                <a:cubicBezTo>
                  <a:pt x="555280" y="104114"/>
                  <a:pt x="837446" y="63374"/>
                  <a:pt x="932507" y="0"/>
                </a:cubicBezTo>
              </a:path>
            </a:pathLst>
          </a:custGeom>
          <a:noFill/>
          <a:ln w="57240">
            <a:solidFill>
              <a:schemeClr val="accent1"/>
            </a:solidFill>
            <a:round/>
            <a:tail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CustomShape 28"/>
          <p:cNvSpPr/>
          <p:nvPr/>
        </p:nvSpPr>
        <p:spPr>
          <a:xfrm>
            <a:off x="8567640" y="2120400"/>
            <a:ext cx="60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88b5e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29"/>
          <p:cNvSpPr/>
          <p:nvPr/>
        </p:nvSpPr>
        <p:spPr>
          <a:xfrm>
            <a:off x="10259640" y="2121120"/>
            <a:ext cx="60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88b5e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0" name="Graphic 142" descr=""/>
          <p:cNvPicPr/>
          <p:nvPr/>
        </p:nvPicPr>
        <p:blipFill>
          <a:blip r:embed="rId10"/>
          <a:stretch/>
        </p:blipFill>
        <p:spPr>
          <a:xfrm>
            <a:off x="7193880" y="3460320"/>
            <a:ext cx="498600" cy="498600"/>
          </a:xfrm>
          <a:prstGeom prst="rect">
            <a:avLst/>
          </a:prstGeom>
          <a:ln>
            <a:noFill/>
          </a:ln>
        </p:spPr>
      </p:pic>
      <p:sp>
        <p:nvSpPr>
          <p:cNvPr id="401" name="CustomShape 30"/>
          <p:cNvSpPr/>
          <p:nvPr/>
        </p:nvSpPr>
        <p:spPr>
          <a:xfrm>
            <a:off x="1181160" y="1638720"/>
            <a:ext cx="10926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235d97"/>
                </a:solidFill>
                <a:latin typeface="Calibri"/>
                <a:ea typeface="ＭＳ Ｐゴシック"/>
              </a:rPr>
              <a:t>Melding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2" name="CustomShape 31"/>
          <p:cNvSpPr/>
          <p:nvPr/>
        </p:nvSpPr>
        <p:spPr>
          <a:xfrm>
            <a:off x="2733480" y="1653480"/>
            <a:ext cx="109260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235d97"/>
                </a:solidFill>
                <a:latin typeface="Calibri"/>
                <a:ea typeface="ＭＳ Ｐゴシック"/>
              </a:rPr>
              <a:t>Melding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403" name="Graphic 145" descr=""/>
          <p:cNvPicPr/>
          <p:nvPr/>
        </p:nvPicPr>
        <p:blipFill>
          <a:blip r:embed="rId11"/>
          <a:stretch/>
        </p:blipFill>
        <p:spPr>
          <a:xfrm>
            <a:off x="8640360" y="1532520"/>
            <a:ext cx="420480" cy="565200"/>
          </a:xfrm>
          <a:prstGeom prst="rect">
            <a:avLst/>
          </a:prstGeom>
          <a:ln>
            <a:noFill/>
          </a:ln>
        </p:spPr>
      </p:pic>
      <p:pic>
        <p:nvPicPr>
          <p:cNvPr id="404" name="Graphic 146" descr=""/>
          <p:cNvPicPr/>
          <p:nvPr/>
        </p:nvPicPr>
        <p:blipFill>
          <a:blip r:embed="rId12"/>
          <a:stretch/>
        </p:blipFill>
        <p:spPr>
          <a:xfrm>
            <a:off x="10320840" y="1522440"/>
            <a:ext cx="420480" cy="565200"/>
          </a:xfrm>
          <a:prstGeom prst="rect">
            <a:avLst/>
          </a:prstGeom>
          <a:ln>
            <a:noFill/>
          </a:ln>
        </p:spPr>
      </p:pic>
      <p:sp>
        <p:nvSpPr>
          <p:cNvPr id="405" name="CustomShape 32"/>
          <p:cNvSpPr/>
          <p:nvPr/>
        </p:nvSpPr>
        <p:spPr>
          <a:xfrm>
            <a:off x="4692240" y="2329200"/>
            <a:ext cx="1983960" cy="33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235d97"/>
                </a:solidFill>
                <a:latin typeface="Calibri"/>
                <a:ea typeface="ＭＳ Ｐゴシック"/>
              </a:rPr>
              <a:t>Zaak aanmaken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6" name="CustomShape 33"/>
          <p:cNvSpPr/>
          <p:nvPr/>
        </p:nvSpPr>
        <p:spPr>
          <a:xfrm rot="1122000">
            <a:off x="11361600" y="1275120"/>
            <a:ext cx="4111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c20015"/>
                </a:solidFill>
                <a:latin typeface="Calibri"/>
                <a:ea typeface="ＭＳ Ｐゴシック"/>
              </a:rPr>
              <a:t>!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07" name="CustomShape 34"/>
          <p:cNvSpPr/>
          <p:nvPr/>
        </p:nvSpPr>
        <p:spPr>
          <a:xfrm>
            <a:off x="1080000" y="1080000"/>
            <a:ext cx="100324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a9f3"/>
                </a:solidFill>
                <a:latin typeface="Arial"/>
                <a:ea typeface="Arial"/>
              </a:rPr>
              <a:t>Stap 3: Berichten routeren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408" name="Group 35"/>
          <p:cNvGrpSpPr/>
          <p:nvPr/>
        </p:nvGrpSpPr>
        <p:grpSpPr>
          <a:xfrm>
            <a:off x="5794920" y="1415880"/>
            <a:ext cx="2569320" cy="1580760"/>
            <a:chOff x="5794920" y="1415880"/>
            <a:chExt cx="2569320" cy="1580760"/>
          </a:xfrm>
        </p:grpSpPr>
        <p:sp>
          <p:nvSpPr>
            <p:cNvPr id="409" name="CustomShape 36"/>
            <p:cNvSpPr/>
            <p:nvPr/>
          </p:nvSpPr>
          <p:spPr>
            <a:xfrm>
              <a:off x="6290640" y="1785600"/>
              <a:ext cx="1704600" cy="1211040"/>
            </a:xfrm>
            <a:custGeom>
              <a:avLst/>
              <a:gdLst/>
              <a:ahLst/>
              <a:rect l="l" t="t" r="r" b="b"/>
              <a:pathLst>
                <a:path w="1574800" h="1211636">
                  <a:moveTo>
                    <a:pt x="1574800" y="17836"/>
                  </a:moveTo>
                  <a:cubicBezTo>
                    <a:pt x="1293283" y="-6153"/>
                    <a:pt x="1011767" y="-30142"/>
                    <a:pt x="812800" y="119436"/>
                  </a:cubicBezTo>
                  <a:cubicBezTo>
                    <a:pt x="613833" y="269014"/>
                    <a:pt x="516467" y="733270"/>
                    <a:pt x="381000" y="915303"/>
                  </a:cubicBezTo>
                  <a:cubicBezTo>
                    <a:pt x="245533" y="1097336"/>
                    <a:pt x="122766" y="1154486"/>
                    <a:pt x="0" y="1211636"/>
                  </a:cubicBezTo>
                </a:path>
              </a:pathLst>
            </a:custGeom>
            <a:noFill/>
            <a:ln w="57240">
              <a:solidFill>
                <a:srgbClr val="88b5e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0" name="CustomShape 37"/>
            <p:cNvSpPr/>
            <p:nvPr/>
          </p:nvSpPr>
          <p:spPr>
            <a:xfrm>
              <a:off x="5794920" y="1415880"/>
              <a:ext cx="256932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235d97"/>
                  </a:solidFill>
                  <a:latin typeface="Calibri"/>
                  <a:ea typeface="ＭＳ Ｐゴシック"/>
                </a:rPr>
                <a:t>Zaak details ophalen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411" name="CustomShape 38"/>
          <p:cNvSpPr/>
          <p:nvPr/>
        </p:nvSpPr>
        <p:spPr>
          <a:xfrm>
            <a:off x="2837160" y="3252600"/>
            <a:ext cx="2405520" cy="1579320"/>
          </a:xfrm>
          <a:prstGeom prst="wedgeRectCallout">
            <a:avLst>
              <a:gd name="adj1" fmla="val 65295"/>
              <a:gd name="adj2" fmla="val -23017"/>
            </a:avLst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Heeft kanaal "zaken" aangemaakt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2" name="CustomShape 39"/>
          <p:cNvSpPr/>
          <p:nvPr/>
        </p:nvSpPr>
        <p:spPr>
          <a:xfrm>
            <a:off x="7521120" y="69120"/>
            <a:ext cx="2697120" cy="1248480"/>
          </a:xfrm>
          <a:prstGeom prst="wedgeRectCallout">
            <a:avLst>
              <a:gd name="adj1" fmla="val -21028"/>
              <a:gd name="adj2" fmla="val 69453"/>
            </a:avLst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Is geabonneerd op kanaal "zaken"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413" name="Group 40"/>
          <p:cNvGrpSpPr/>
          <p:nvPr/>
        </p:nvGrpSpPr>
        <p:grpSpPr>
          <a:xfrm>
            <a:off x="6470640" y="5113080"/>
            <a:ext cx="1207800" cy="394920"/>
            <a:chOff x="6470640" y="5113080"/>
            <a:chExt cx="1207800" cy="394920"/>
          </a:xfrm>
        </p:grpSpPr>
        <p:sp>
          <p:nvSpPr>
            <p:cNvPr id="414" name="CustomShape 41"/>
            <p:cNvSpPr/>
            <p:nvPr/>
          </p:nvSpPr>
          <p:spPr>
            <a:xfrm>
              <a:off x="6470640" y="5160600"/>
              <a:ext cx="304200" cy="3042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415" name="CustomShape 42"/>
            <p:cNvSpPr/>
            <p:nvPr/>
          </p:nvSpPr>
          <p:spPr>
            <a:xfrm>
              <a:off x="6752160" y="5113080"/>
              <a:ext cx="92628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zaken</a:t>
              </a:r>
              <a:endParaRPr b="0" lang="en-US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80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1080000" y="1080000"/>
            <a:ext cx="100324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a9f3"/>
                </a:solidFill>
                <a:latin typeface="Arial"/>
                <a:ea typeface="Arial"/>
              </a:rPr>
              <a:t>API specificatie: Berichten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1092600" y="1557720"/>
            <a:ext cx="10977120" cy="50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c20015"/>
                </a:solidFill>
                <a:latin typeface="Consolas"/>
                <a:ea typeface="ＭＳ Ｐゴシック"/>
              </a:rPr>
              <a:t>POST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 </a:t>
            </a:r>
            <a:r>
              <a:rPr b="0" lang="en-US" sz="2200" spc="-1" strike="noStrike">
                <a:solidFill>
                  <a:srgbClr val="235d97"/>
                </a:solidFill>
                <a:latin typeface="Consolas"/>
                <a:ea typeface="ＭＳ Ｐゴシック"/>
              </a:rPr>
              <a:t>http://&lt;ip&gt;:8004/api/v1/notificaties </a:t>
            </a:r>
            <a:r>
              <a:rPr b="0" lang="en-US" sz="2000" spc="-1" strike="noStrike">
                <a:solidFill>
                  <a:srgbClr val="cccccc"/>
                </a:solidFill>
                <a:latin typeface="Consolas"/>
                <a:ea typeface="ＭＳ Ｐゴシック"/>
              </a:rPr>
              <a:t>HTTP/1.0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666666"/>
                </a:solidFill>
                <a:latin typeface="Consolas"/>
                <a:ea typeface="ＭＳ Ｐゴシック"/>
              </a:rPr>
              <a:t>Authorization: Bearer abcd1234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    </a:t>
            </a:r>
            <a:r>
              <a:rPr b="0" lang="en-US" sz="22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"kanaal"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: </a:t>
            </a:r>
            <a:r>
              <a:rPr b="0" lang="en-US" sz="22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"zaken"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    </a:t>
            </a:r>
            <a:r>
              <a:rPr b="0" lang="en-US" sz="22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"hoofdObject"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: </a:t>
            </a:r>
            <a:r>
              <a:rPr b="0" lang="en-US" sz="22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"http://&lt;ip&gt;:8000/api/v1/zaken/d7a22"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    </a:t>
            </a:r>
            <a:r>
              <a:rPr b="0" lang="en-US" sz="22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"resource": "status"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    </a:t>
            </a:r>
            <a:r>
              <a:rPr b="0" lang="en-US" sz="22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"resourceUrl"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: </a:t>
            </a:r>
            <a:r>
              <a:rPr b="0" lang="en-US" sz="22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"https://&lt;ip&gt;:8000/api/v1/statussen/721c9"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    </a:t>
            </a:r>
            <a:r>
              <a:rPr b="0" lang="en-US" sz="22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"actie"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: </a:t>
            </a:r>
            <a:r>
              <a:rPr b="0" lang="en-US" sz="22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"create"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    </a:t>
            </a:r>
            <a:r>
              <a:rPr b="0" lang="en-US" sz="22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"aanmaakdatum"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: </a:t>
            </a:r>
            <a:r>
              <a:rPr b="0" lang="en-US" sz="22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"2018-01-01T17:00:00Z"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    </a:t>
            </a:r>
            <a:r>
              <a:rPr b="0" lang="en-US" sz="22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"kenmerken"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: 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        </a:t>
            </a:r>
            <a:r>
              <a:rPr b="0" lang="en-US" sz="22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"bronorganisatie"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: </a:t>
            </a:r>
            <a:r>
              <a:rPr b="0" lang="en-US" sz="22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"082096752011"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        </a:t>
            </a:r>
            <a:r>
              <a:rPr b="0" lang="en-US" sz="22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"zaaktype"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: </a:t>
            </a:r>
            <a:r>
              <a:rPr b="0" lang="en-US" sz="22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"http://&lt;ip&gt;:8002/api/v1/zaaktypen/5aa5c"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        </a:t>
            </a:r>
            <a:r>
              <a:rPr b="0" lang="en-US" sz="22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"vertrouwelijkheidaanduiding"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: </a:t>
            </a:r>
            <a:r>
              <a:rPr b="0" lang="en-US" sz="22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"openbaar"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080000" y="1080000"/>
            <a:ext cx="1003176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a9f3"/>
                </a:solidFill>
                <a:latin typeface="Arial"/>
                <a:ea typeface="Arial"/>
              </a:rPr>
              <a:t>Notificaties: flow?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079640" y="1800720"/>
            <a:ext cx="10032120" cy="45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68200" indent="-26748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Als Consumer-A wil ik geïnformeerd worden als een Zaak/Document gewijzigd wordt door Consumer-B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6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6"/>
              </a:spcBef>
            </a:pPr>
            <a:endParaRPr b="0" lang="en-US" sz="2400" spc="-1" strike="noStrike">
              <a:latin typeface="Arial"/>
            </a:endParaRPr>
          </a:p>
        </p:txBody>
      </p:sp>
      <p:grpSp>
        <p:nvGrpSpPr>
          <p:cNvPr id="223" name="Group 3"/>
          <p:cNvGrpSpPr/>
          <p:nvPr/>
        </p:nvGrpSpPr>
        <p:grpSpPr>
          <a:xfrm>
            <a:off x="3300840" y="3031200"/>
            <a:ext cx="5590080" cy="2453400"/>
            <a:chOff x="3300840" y="3031200"/>
            <a:chExt cx="5590080" cy="2453400"/>
          </a:xfrm>
        </p:grpSpPr>
        <p:pic>
          <p:nvPicPr>
            <p:cNvPr id="224" name="Graphic 110" descr=""/>
            <p:cNvPicPr/>
            <p:nvPr/>
          </p:nvPicPr>
          <p:blipFill>
            <a:blip r:embed="rId1"/>
            <a:stretch/>
          </p:blipFill>
          <p:spPr>
            <a:xfrm>
              <a:off x="3551760" y="3031200"/>
              <a:ext cx="913680" cy="913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5" name="Graphic 112" descr=""/>
            <p:cNvPicPr/>
            <p:nvPr/>
          </p:nvPicPr>
          <p:blipFill>
            <a:blip r:embed="rId2"/>
            <a:stretch/>
          </p:blipFill>
          <p:spPr>
            <a:xfrm>
              <a:off x="7725960" y="3053160"/>
              <a:ext cx="913680" cy="913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6" name="CustomShape 4"/>
            <p:cNvSpPr/>
            <p:nvPr/>
          </p:nvSpPr>
          <p:spPr>
            <a:xfrm>
              <a:off x="3300840" y="3990960"/>
              <a:ext cx="141552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Consumer B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27" name="CustomShape 5"/>
            <p:cNvSpPr/>
            <p:nvPr/>
          </p:nvSpPr>
          <p:spPr>
            <a:xfrm>
              <a:off x="7475400" y="3990960"/>
              <a:ext cx="141552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Consumer A</a:t>
              </a:r>
              <a:endParaRPr b="0" lang="en-US" sz="1600" spc="-1" strike="noStrike">
                <a:latin typeface="Arial"/>
              </a:endParaRPr>
            </a:p>
          </p:txBody>
        </p:sp>
        <p:grpSp>
          <p:nvGrpSpPr>
            <p:cNvPr id="228" name="Group 6"/>
            <p:cNvGrpSpPr/>
            <p:nvPr/>
          </p:nvGrpSpPr>
          <p:grpSpPr>
            <a:xfrm>
              <a:off x="4254120" y="3236400"/>
              <a:ext cx="334440" cy="147960"/>
              <a:chOff x="4254120" y="3236400"/>
              <a:chExt cx="334440" cy="147960"/>
            </a:xfrm>
          </p:grpSpPr>
          <p:sp>
            <p:nvSpPr>
              <p:cNvPr id="229" name="CustomShape 7"/>
              <p:cNvSpPr/>
              <p:nvPr/>
            </p:nvSpPr>
            <p:spPr>
              <a:xfrm>
                <a:off x="4440600" y="3236400"/>
                <a:ext cx="147960" cy="14796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30" name="Line 8"/>
              <p:cNvSpPr/>
              <p:nvPr/>
            </p:nvSpPr>
            <p:spPr>
              <a:xfrm>
                <a:off x="4254120" y="3310560"/>
                <a:ext cx="186120" cy="0"/>
              </a:xfrm>
              <a:prstGeom prst="line">
                <a:avLst/>
              </a:prstGeom>
              <a:ln w="2844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grpSp>
          <p:nvGrpSpPr>
            <p:cNvPr id="231" name="Group 9"/>
            <p:cNvGrpSpPr/>
            <p:nvPr/>
          </p:nvGrpSpPr>
          <p:grpSpPr>
            <a:xfrm>
              <a:off x="5384520" y="4429080"/>
              <a:ext cx="1440000" cy="1055520"/>
              <a:chOff x="5384520" y="4429080"/>
              <a:chExt cx="1440000" cy="1055520"/>
            </a:xfrm>
          </p:grpSpPr>
          <p:sp>
            <p:nvSpPr>
              <p:cNvPr id="232" name="CustomShape 10"/>
              <p:cNvSpPr/>
              <p:nvPr/>
            </p:nvSpPr>
            <p:spPr>
              <a:xfrm>
                <a:off x="5384520" y="5151240"/>
                <a:ext cx="1440000" cy="33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Calibri"/>
                    <a:ea typeface="ＭＳ Ｐゴシック"/>
                  </a:rPr>
                  <a:t>Zaken (ZRC)</a:t>
                </a:r>
                <a:endParaRPr b="0" lang="en-US" sz="1600" spc="-1" strike="noStrike">
                  <a:latin typeface="Arial"/>
                </a:endParaRPr>
              </a:p>
            </p:txBody>
          </p:sp>
          <p:grpSp>
            <p:nvGrpSpPr>
              <p:cNvPr id="233" name="Group 11"/>
              <p:cNvGrpSpPr/>
              <p:nvPr/>
            </p:nvGrpSpPr>
            <p:grpSpPr>
              <a:xfrm>
                <a:off x="6030360" y="4429080"/>
                <a:ext cx="147960" cy="334080"/>
                <a:chOff x="6030360" y="4429080"/>
                <a:chExt cx="147960" cy="334080"/>
              </a:xfrm>
            </p:grpSpPr>
            <p:sp>
              <p:nvSpPr>
                <p:cNvPr id="234" name="CustomShape 12"/>
                <p:cNvSpPr/>
                <p:nvPr/>
              </p:nvSpPr>
              <p:spPr>
                <a:xfrm rot="16200000">
                  <a:off x="6030360" y="4429080"/>
                  <a:ext cx="147960" cy="147960"/>
                </a:xfrm>
                <a:prstGeom prst="ellipse">
                  <a:avLst/>
                </a:prstGeom>
                <a:ln>
                  <a:round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235" name="Line 13"/>
                <p:cNvSpPr/>
                <p:nvPr/>
              </p:nvSpPr>
              <p:spPr>
                <a:xfrm flipV="1">
                  <a:off x="6104520" y="4576680"/>
                  <a:ext cx="0" cy="186480"/>
                </a:xfrm>
                <a:prstGeom prst="line">
                  <a:avLst/>
                </a:prstGeom>
                <a:ln w="28440"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/>
              </p:style>
            </p:sp>
          </p:grpSp>
          <p:pic>
            <p:nvPicPr>
              <p:cNvPr id="236" name="Graphic 126" descr=""/>
              <p:cNvPicPr/>
              <p:nvPr/>
            </p:nvPicPr>
            <p:blipFill>
              <a:blip r:embed="rId3"/>
              <a:stretch/>
            </p:blipFill>
            <p:spPr>
              <a:xfrm>
                <a:off x="5647320" y="4482000"/>
                <a:ext cx="913680" cy="91368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37" name="Group 14"/>
            <p:cNvGrpSpPr/>
            <p:nvPr/>
          </p:nvGrpSpPr>
          <p:grpSpPr>
            <a:xfrm>
              <a:off x="7619040" y="3609000"/>
              <a:ext cx="335160" cy="147960"/>
              <a:chOff x="7619040" y="3609000"/>
              <a:chExt cx="335160" cy="147960"/>
            </a:xfrm>
          </p:grpSpPr>
          <p:sp>
            <p:nvSpPr>
              <p:cNvPr id="238" name="CustomShape 15"/>
              <p:cNvSpPr/>
              <p:nvPr/>
            </p:nvSpPr>
            <p:spPr>
              <a:xfrm flipH="1">
                <a:off x="7618680" y="3609000"/>
                <a:ext cx="147960" cy="14796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39" name="Line 16"/>
              <p:cNvSpPr/>
              <p:nvPr/>
            </p:nvSpPr>
            <p:spPr>
              <a:xfrm flipH="1">
                <a:off x="7768080" y="3683160"/>
                <a:ext cx="186120" cy="0"/>
              </a:xfrm>
              <a:prstGeom prst="line">
                <a:avLst/>
              </a:prstGeom>
              <a:ln w="2844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40" name="CustomShape 17"/>
            <p:cNvSpPr/>
            <p:nvPr/>
          </p:nvSpPr>
          <p:spPr>
            <a:xfrm>
              <a:off x="4228560" y="3738960"/>
              <a:ext cx="1704600" cy="653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88b5e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" name="CustomShape 18"/>
            <p:cNvSpPr/>
            <p:nvPr/>
          </p:nvSpPr>
          <p:spPr>
            <a:xfrm>
              <a:off x="4692240" y="3728880"/>
              <a:ext cx="19839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8ebae5"/>
                  </a:solidFill>
                  <a:latin typeface="Calibri"/>
                  <a:ea typeface="ＭＳ Ｐゴシック"/>
                </a:rPr>
                <a:t>Zaak aanmaken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42" name="CustomShape 19"/>
            <p:cNvSpPr/>
            <p:nvPr/>
          </p:nvSpPr>
          <p:spPr>
            <a:xfrm flipV="1">
              <a:off x="6473160" y="3738240"/>
              <a:ext cx="1112040" cy="1062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88b5e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CustomShape 20"/>
            <p:cNvSpPr/>
            <p:nvPr/>
          </p:nvSpPr>
          <p:spPr>
            <a:xfrm>
              <a:off x="6636960" y="4477680"/>
              <a:ext cx="137592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8ebae5"/>
                  </a:solidFill>
                  <a:latin typeface="Calibri"/>
                  <a:ea typeface="ＭＳ Ｐゴシック"/>
                </a:rPr>
                <a:t>Notificatie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44" name="Group 21"/>
          <p:cNvGrpSpPr/>
          <p:nvPr/>
        </p:nvGrpSpPr>
        <p:grpSpPr>
          <a:xfrm>
            <a:off x="439920" y="2609640"/>
            <a:ext cx="11434320" cy="1714680"/>
            <a:chOff x="439920" y="2609640"/>
            <a:chExt cx="11434320" cy="1714680"/>
          </a:xfrm>
        </p:grpSpPr>
        <p:pic>
          <p:nvPicPr>
            <p:cNvPr id="245" name="Graphic 149" descr=""/>
            <p:cNvPicPr/>
            <p:nvPr/>
          </p:nvPicPr>
          <p:blipFill>
            <a:blip r:embed="rId4"/>
            <a:stretch/>
          </p:blipFill>
          <p:spPr>
            <a:xfrm>
              <a:off x="474120" y="3031200"/>
              <a:ext cx="913680" cy="913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6" name="Graphic 150" descr=""/>
            <p:cNvPicPr/>
            <p:nvPr/>
          </p:nvPicPr>
          <p:blipFill>
            <a:blip r:embed="rId5"/>
            <a:stretch/>
          </p:blipFill>
          <p:spPr>
            <a:xfrm>
              <a:off x="9264600" y="3053160"/>
              <a:ext cx="913680" cy="913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7" name="Graphic 151" descr=""/>
            <p:cNvPicPr/>
            <p:nvPr/>
          </p:nvPicPr>
          <p:blipFill>
            <a:blip r:embed="rId6"/>
            <a:stretch/>
          </p:blipFill>
          <p:spPr>
            <a:xfrm>
              <a:off x="10803600" y="3043800"/>
              <a:ext cx="913680" cy="913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8" name="CustomShape 22"/>
            <p:cNvSpPr/>
            <p:nvPr/>
          </p:nvSpPr>
          <p:spPr>
            <a:xfrm>
              <a:off x="439920" y="3990960"/>
              <a:ext cx="9828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Persoon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49" name="CustomShape 23"/>
            <p:cNvSpPr/>
            <p:nvPr/>
          </p:nvSpPr>
          <p:spPr>
            <a:xfrm>
              <a:off x="2376720" y="3990960"/>
              <a:ext cx="3870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UI</a:t>
              </a:r>
              <a:endParaRPr b="0" lang="en-US" sz="1600" spc="-1" strike="noStrike">
                <a:latin typeface="Arial"/>
              </a:endParaRPr>
            </a:p>
          </p:txBody>
        </p:sp>
        <p:pic>
          <p:nvPicPr>
            <p:cNvPr id="250" name="Graphic 154" descr=""/>
            <p:cNvPicPr/>
            <p:nvPr/>
          </p:nvPicPr>
          <p:blipFill>
            <a:blip r:embed="rId7"/>
            <a:stretch/>
          </p:blipFill>
          <p:spPr>
            <a:xfrm>
              <a:off x="2113200" y="3043800"/>
              <a:ext cx="913680" cy="913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1" name="CustomShape 24"/>
            <p:cNvSpPr/>
            <p:nvPr/>
          </p:nvSpPr>
          <p:spPr>
            <a:xfrm>
              <a:off x="9528480" y="3990960"/>
              <a:ext cx="3870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UI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52" name="CustomShape 25"/>
            <p:cNvSpPr/>
            <p:nvPr/>
          </p:nvSpPr>
          <p:spPr>
            <a:xfrm>
              <a:off x="10769400" y="3990960"/>
              <a:ext cx="9828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Persoon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53" name="CustomShape 26"/>
            <p:cNvSpPr/>
            <p:nvPr/>
          </p:nvSpPr>
          <p:spPr>
            <a:xfrm>
              <a:off x="2986920" y="3488400"/>
              <a:ext cx="604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88b5e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" name="CustomShape 27"/>
            <p:cNvSpPr/>
            <p:nvPr/>
          </p:nvSpPr>
          <p:spPr>
            <a:xfrm>
              <a:off x="1448280" y="3488400"/>
              <a:ext cx="604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88b5e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CustomShape 28"/>
            <p:cNvSpPr/>
            <p:nvPr/>
          </p:nvSpPr>
          <p:spPr>
            <a:xfrm>
              <a:off x="8567640" y="3501720"/>
              <a:ext cx="604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88b5e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6" name="CustomShape 29"/>
            <p:cNvSpPr/>
            <p:nvPr/>
          </p:nvSpPr>
          <p:spPr>
            <a:xfrm>
              <a:off x="10259640" y="3502440"/>
              <a:ext cx="604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240">
              <a:solidFill>
                <a:srgbClr val="88b5e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7" name="CustomShape 30"/>
            <p:cNvSpPr/>
            <p:nvPr/>
          </p:nvSpPr>
          <p:spPr>
            <a:xfrm>
              <a:off x="1346400" y="3020400"/>
              <a:ext cx="7617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8ebae5"/>
                  </a:solidFill>
                  <a:latin typeface="Calibri"/>
                  <a:ea typeface="ＭＳ Ｐゴシック"/>
                </a:rPr>
                <a:t>Actie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258" name="CustomShape 31"/>
            <p:cNvSpPr/>
            <p:nvPr/>
          </p:nvSpPr>
          <p:spPr>
            <a:xfrm>
              <a:off x="2898720" y="3035160"/>
              <a:ext cx="76176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8ebae5"/>
                  </a:solidFill>
                  <a:latin typeface="Calibri"/>
                  <a:ea typeface="ＭＳ Ｐゴシック"/>
                </a:rPr>
                <a:t>Actie</a:t>
              </a:r>
              <a:endParaRPr b="0" lang="en-US" sz="1600" spc="-1" strike="noStrike">
                <a:latin typeface="Arial"/>
              </a:endParaRPr>
            </a:p>
          </p:txBody>
        </p:sp>
        <p:pic>
          <p:nvPicPr>
            <p:cNvPr id="259" name="Graphic 163" descr=""/>
            <p:cNvPicPr/>
            <p:nvPr/>
          </p:nvPicPr>
          <p:blipFill>
            <a:blip r:embed="rId8"/>
            <a:stretch/>
          </p:blipFill>
          <p:spPr>
            <a:xfrm>
              <a:off x="8640360" y="2914200"/>
              <a:ext cx="420480" cy="565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0" name="Graphic 164" descr=""/>
            <p:cNvPicPr/>
            <p:nvPr/>
          </p:nvPicPr>
          <p:blipFill>
            <a:blip r:embed="rId9"/>
            <a:stretch/>
          </p:blipFill>
          <p:spPr>
            <a:xfrm>
              <a:off x="10320840" y="2903760"/>
              <a:ext cx="420480" cy="565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1" name="CustomShape 32"/>
            <p:cNvSpPr/>
            <p:nvPr/>
          </p:nvSpPr>
          <p:spPr>
            <a:xfrm rot="1122000">
              <a:off x="11361600" y="2656800"/>
              <a:ext cx="411120" cy="699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4000" spc="-1" strike="noStrike">
                  <a:solidFill>
                    <a:srgbClr val="c20015"/>
                  </a:solidFill>
                  <a:latin typeface="Calibri"/>
                  <a:ea typeface="ＭＳ Ｐゴシック"/>
                </a:rPr>
                <a:t>!</a:t>
              </a:r>
              <a:endParaRPr b="0" lang="en-US" sz="4000" spc="-1" strike="noStrike">
                <a:latin typeface="Arial"/>
              </a:endParaRPr>
            </a:p>
          </p:txBody>
        </p:sp>
      </p:grpSp>
      <p:sp>
        <p:nvSpPr>
          <p:cNvPr id="262" name="CustomShape 33"/>
          <p:cNvSpPr/>
          <p:nvPr/>
        </p:nvSpPr>
        <p:spPr>
          <a:xfrm>
            <a:off x="3291840" y="2560320"/>
            <a:ext cx="5851800" cy="3108600"/>
          </a:xfrm>
          <a:prstGeom prst="rect">
            <a:avLst/>
          </a:prstGeom>
          <a:noFill/>
          <a:ln w="19080">
            <a:solidFill>
              <a:srgbClr val="d63a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1080000" y="1080000"/>
            <a:ext cx="100324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a9f3"/>
                </a:solidFill>
                <a:latin typeface="Arial"/>
                <a:ea typeface="Arial"/>
              </a:rPr>
              <a:t>Notificatie Routering Component (NRC)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1079640" y="1800360"/>
            <a:ext cx="10417680" cy="45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spcBef>
                <a:spcPts val="476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Een component moet een bericht kunnen sturen die andere componenten kunnen ontvangen zodat zij hierop kunnen acteren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  <a:ea typeface="Arial"/>
              </a:rPr>
              <a:t> (indien dit een interessant bericht is voor het betreffende ontvangende component)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6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6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Functionaliteiten:</a:t>
            </a:r>
            <a:endParaRPr b="0" lang="en-US" sz="2400" spc="-1" strike="noStrike">
              <a:latin typeface="Arial"/>
            </a:endParaRPr>
          </a:p>
          <a:p>
            <a:pPr marL="268200" indent="-26748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registreren van abonnees (=componenten die berichten willen ontvangen)</a:t>
            </a:r>
            <a:endParaRPr b="0" lang="en-US" sz="2400" spc="-1" strike="noStrike">
              <a:latin typeface="Arial"/>
            </a:endParaRPr>
          </a:p>
          <a:p>
            <a:pPr marL="268200" indent="-26748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ontvangen van berichten die gerouteerd moeten worden</a:t>
            </a:r>
            <a:endParaRPr b="0" lang="en-US" sz="2400" spc="-1" strike="noStrike">
              <a:latin typeface="Arial"/>
            </a:endParaRPr>
          </a:p>
          <a:p>
            <a:pPr marL="268200" indent="-26748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distribueren van berichten naar de abonnees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6"/>
              </a:spcBef>
            </a:pPr>
            <a:endParaRPr b="0" lang="en-US" sz="2400" spc="-1" strike="noStrike">
              <a:latin typeface="Arial"/>
            </a:endParaRPr>
          </a:p>
        </p:txBody>
      </p:sp>
      <p:grpSp>
        <p:nvGrpSpPr>
          <p:cNvPr id="265" name="Group 3"/>
          <p:cNvGrpSpPr/>
          <p:nvPr/>
        </p:nvGrpSpPr>
        <p:grpSpPr>
          <a:xfrm>
            <a:off x="4869000" y="4978800"/>
            <a:ext cx="2453400" cy="1037880"/>
            <a:chOff x="4869000" y="4978800"/>
            <a:chExt cx="2453400" cy="1037880"/>
          </a:xfrm>
        </p:grpSpPr>
        <p:sp>
          <p:nvSpPr>
            <p:cNvPr id="266" name="CustomShape 4"/>
            <p:cNvSpPr/>
            <p:nvPr/>
          </p:nvSpPr>
          <p:spPr>
            <a:xfrm>
              <a:off x="4869000" y="5683320"/>
              <a:ext cx="24534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328cff"/>
                  </a:solidFill>
                  <a:latin typeface="Calibri"/>
                  <a:ea typeface="ＭＳ Ｐゴシック"/>
                </a:rPr>
                <a:t>Notificatie Component</a:t>
              </a:r>
              <a:endParaRPr b="0" lang="en-US" sz="1600" spc="-1" strike="noStrike">
                <a:latin typeface="Arial"/>
              </a:endParaRPr>
            </a:p>
          </p:txBody>
        </p:sp>
        <p:grpSp>
          <p:nvGrpSpPr>
            <p:cNvPr id="267" name="Group 5"/>
            <p:cNvGrpSpPr/>
            <p:nvPr/>
          </p:nvGrpSpPr>
          <p:grpSpPr>
            <a:xfrm>
              <a:off x="6021720" y="4978800"/>
              <a:ext cx="147960" cy="334080"/>
              <a:chOff x="6021720" y="4978800"/>
              <a:chExt cx="147960" cy="334080"/>
            </a:xfrm>
          </p:grpSpPr>
          <p:sp>
            <p:nvSpPr>
              <p:cNvPr id="268" name="CustomShape 6"/>
              <p:cNvSpPr/>
              <p:nvPr/>
            </p:nvSpPr>
            <p:spPr>
              <a:xfrm rot="16200000">
                <a:off x="6021720" y="4978800"/>
                <a:ext cx="147960" cy="1479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69" name="Line 7"/>
              <p:cNvSpPr/>
              <p:nvPr/>
            </p:nvSpPr>
            <p:spPr>
              <a:xfrm flipV="1">
                <a:off x="6095880" y="5126760"/>
                <a:ext cx="0" cy="186120"/>
              </a:xfrm>
              <a:prstGeom prst="line">
                <a:avLst/>
              </a:prstGeom>
              <a:ln w="28440">
                <a:solidFill>
                  <a:schemeClr val="tx2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pic>
          <p:nvPicPr>
            <p:cNvPr id="270" name="Graphic 9" descr=""/>
            <p:cNvPicPr/>
            <p:nvPr/>
          </p:nvPicPr>
          <p:blipFill>
            <a:blip r:embed="rId1"/>
            <a:stretch/>
          </p:blipFill>
          <p:spPr>
            <a:xfrm>
              <a:off x="5638680" y="5035680"/>
              <a:ext cx="913680" cy="9136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71" name="CustomShape 8"/>
          <p:cNvSpPr/>
          <p:nvPr/>
        </p:nvSpPr>
        <p:spPr>
          <a:xfrm rot="752400">
            <a:off x="6462720" y="4969440"/>
            <a:ext cx="227880" cy="2026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72" name="CustomShape 9"/>
          <p:cNvSpPr/>
          <p:nvPr/>
        </p:nvSpPr>
        <p:spPr>
          <a:xfrm rot="20791200">
            <a:off x="5637960" y="4859280"/>
            <a:ext cx="348480" cy="343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273" name="CustomShape 10"/>
          <p:cNvSpPr/>
          <p:nvPr/>
        </p:nvSpPr>
        <p:spPr>
          <a:xfrm rot="20791200">
            <a:off x="6225120" y="5940360"/>
            <a:ext cx="300960" cy="2592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2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3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nodeType="after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080000" y="1080000"/>
            <a:ext cx="100324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a9f3"/>
                </a:solidFill>
                <a:latin typeface="Arial"/>
                <a:ea typeface="Arial"/>
              </a:rPr>
              <a:t>Stap 0: Eenmalige setup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1079640" y="2560320"/>
            <a:ext cx="10032120" cy="21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90000"/>
              </a:lnSpc>
              <a:spcBef>
                <a:spcPts val="476"/>
              </a:spcBef>
            </a:pPr>
            <a:r>
              <a:rPr b="0" lang="en-US" sz="2400" spc="-1" strike="noStrike" u="sng">
                <a:solidFill>
                  <a:srgbClr val="00b9f1"/>
                </a:solidFill>
                <a:uFillTx/>
                <a:latin typeface="Arial"/>
                <a:ea typeface="Arial"/>
                <a:hlinkClick r:id="rId1"/>
              </a:rPr>
              <a:t>https://ref.tst.vng.cloud/ontwikkelaars/tutorials/eenmalige-setup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6"/>
              </a:spcBef>
            </a:pPr>
            <a:endParaRPr b="0" lang="en-US" sz="2400" spc="-1" strike="noStrike">
              <a:latin typeface="Arial"/>
            </a:endParaRPr>
          </a:p>
          <a:p>
            <a:pPr marL="268200" indent="-26748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Opstarten van containers</a:t>
            </a:r>
            <a:endParaRPr b="0" lang="en-US" sz="2400" spc="-1" strike="noStrike">
              <a:latin typeface="Arial"/>
            </a:endParaRPr>
          </a:p>
          <a:p>
            <a:pPr marL="268200" indent="-26748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Aanmaken supergebruikers</a:t>
            </a:r>
            <a:endParaRPr b="0" lang="en-US" sz="2400" spc="-1" strike="noStrike">
              <a:latin typeface="Arial"/>
            </a:endParaRPr>
          </a:p>
          <a:p>
            <a:pPr marL="268200" indent="-26748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Configureren van autorisaties en services</a:t>
            </a:r>
            <a:endParaRPr b="0" lang="en-US" sz="2400" spc="-1" strike="noStrike">
              <a:latin typeface="Arial"/>
            </a:endParaRPr>
          </a:p>
          <a:p>
            <a:pPr marL="268200" indent="-26748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00b9f1"/>
                </a:solidFill>
                <a:latin typeface="Arial"/>
                <a:ea typeface="Arial"/>
                <a:hlinkClick r:id="rId2"/>
              </a:rPr>
              <a:t>https://ref.tst.vng.cloud/tokens/generate-jwt/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voor scopes/token</a:t>
            </a:r>
            <a:endParaRPr b="0" lang="en-US" sz="2400" spc="-1" strike="noStrike">
              <a:latin typeface="Arial"/>
            </a:endParaRPr>
          </a:p>
          <a:p>
            <a:pPr marL="268200" indent="-26748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00b9f1"/>
                </a:solidFill>
                <a:latin typeface="Arial"/>
                <a:ea typeface="Arial"/>
                <a:hlinkClick r:id="rId3"/>
              </a:rPr>
              <a:t>https://webhook.site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voor een dummy callback URL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080000" y="1080000"/>
            <a:ext cx="100324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a9f3"/>
                </a:solidFill>
                <a:latin typeface="Arial"/>
                <a:ea typeface="Arial"/>
              </a:rPr>
              <a:t>Stap 1: Bron registreert kanaal bij NC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1079640" y="1800360"/>
            <a:ext cx="10032120" cy="45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68200" indent="-26748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Een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bron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is een ons geval gelijk aan een component</a:t>
            </a:r>
            <a:endParaRPr b="0" lang="en-US" sz="2400" spc="-1" strike="noStrike">
              <a:latin typeface="Arial"/>
            </a:endParaRPr>
          </a:p>
          <a:p>
            <a:pPr lvl="1" marL="539640" indent="-269280">
              <a:lnSpc>
                <a:spcPct val="90000"/>
              </a:lnSpc>
              <a:spcBef>
                <a:spcPts val="439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Bijvoorbeeld: ZRC, DRC, BRC, ZTC, etc.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6"/>
              </a:spcBef>
            </a:pPr>
            <a:endParaRPr b="0" lang="en-US" sz="2200" spc="-1" strike="noStrike">
              <a:latin typeface="Arial"/>
            </a:endParaRPr>
          </a:p>
          <a:p>
            <a:pPr marL="268200" indent="-26748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Elke bron registreert een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kanaal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(Exchange in AMQP)</a:t>
            </a:r>
            <a:endParaRPr b="0" lang="en-US" sz="2400" spc="-1" strike="noStrike">
              <a:latin typeface="Arial"/>
            </a:endParaRPr>
          </a:p>
          <a:p>
            <a:pPr lvl="1" marL="539640" indent="-269280">
              <a:lnSpc>
                <a:spcPct val="90000"/>
              </a:lnSpc>
              <a:spcBef>
                <a:spcPts val="439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ZRC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registreert kanaal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zaken</a:t>
            </a:r>
            <a:endParaRPr b="0" lang="en-US" sz="2200" spc="-1" strike="noStrike">
              <a:latin typeface="Arial"/>
            </a:endParaRPr>
          </a:p>
          <a:p>
            <a:pPr lvl="1" marL="539640" indent="-269280">
              <a:lnSpc>
                <a:spcPct val="90000"/>
              </a:lnSpc>
              <a:spcBef>
                <a:spcPts val="439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DRC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registreert kanaal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documenten</a:t>
            </a:r>
            <a:endParaRPr b="0" lang="en-US" sz="2200" spc="-1" strike="noStrike">
              <a:latin typeface="Arial"/>
            </a:endParaRPr>
          </a:p>
          <a:p>
            <a:pPr lvl="1" marL="539640" indent="-269280">
              <a:lnSpc>
                <a:spcPct val="90000"/>
              </a:lnSpc>
              <a:spcBef>
                <a:spcPts val="439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grpSp>
        <p:nvGrpSpPr>
          <p:cNvPr id="278" name="Group 3"/>
          <p:cNvGrpSpPr/>
          <p:nvPr/>
        </p:nvGrpSpPr>
        <p:grpSpPr>
          <a:xfrm>
            <a:off x="4869000" y="4978800"/>
            <a:ext cx="2453400" cy="1037880"/>
            <a:chOff x="4869000" y="4978800"/>
            <a:chExt cx="2453400" cy="1037880"/>
          </a:xfrm>
        </p:grpSpPr>
        <p:sp>
          <p:nvSpPr>
            <p:cNvPr id="279" name="CustomShape 4"/>
            <p:cNvSpPr/>
            <p:nvPr/>
          </p:nvSpPr>
          <p:spPr>
            <a:xfrm>
              <a:off x="4869000" y="5683320"/>
              <a:ext cx="24534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328cff"/>
                  </a:solidFill>
                  <a:latin typeface="Calibri"/>
                  <a:ea typeface="ＭＳ Ｐゴシック"/>
                </a:rPr>
                <a:t>Notificatie Component</a:t>
              </a:r>
              <a:endParaRPr b="0" lang="en-US" sz="1600" spc="-1" strike="noStrike">
                <a:latin typeface="Arial"/>
              </a:endParaRPr>
            </a:p>
          </p:txBody>
        </p:sp>
        <p:grpSp>
          <p:nvGrpSpPr>
            <p:cNvPr id="280" name="Group 5"/>
            <p:cNvGrpSpPr/>
            <p:nvPr/>
          </p:nvGrpSpPr>
          <p:grpSpPr>
            <a:xfrm>
              <a:off x="6021720" y="4978800"/>
              <a:ext cx="147960" cy="334080"/>
              <a:chOff x="6021720" y="4978800"/>
              <a:chExt cx="147960" cy="334080"/>
            </a:xfrm>
          </p:grpSpPr>
          <p:sp>
            <p:nvSpPr>
              <p:cNvPr id="281" name="CustomShape 6"/>
              <p:cNvSpPr/>
              <p:nvPr/>
            </p:nvSpPr>
            <p:spPr>
              <a:xfrm rot="16200000">
                <a:off x="6021720" y="4978800"/>
                <a:ext cx="147960" cy="1479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82" name="Line 7"/>
              <p:cNvSpPr/>
              <p:nvPr/>
            </p:nvSpPr>
            <p:spPr>
              <a:xfrm flipV="1">
                <a:off x="6095880" y="5126760"/>
                <a:ext cx="0" cy="186120"/>
              </a:xfrm>
              <a:prstGeom prst="line">
                <a:avLst/>
              </a:prstGeom>
              <a:ln w="28440">
                <a:solidFill>
                  <a:schemeClr val="tx2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pic>
          <p:nvPicPr>
            <p:cNvPr id="283" name="Graphic 86" descr=""/>
            <p:cNvPicPr/>
            <p:nvPr/>
          </p:nvPicPr>
          <p:blipFill>
            <a:blip r:embed="rId1"/>
            <a:stretch/>
          </p:blipFill>
          <p:spPr>
            <a:xfrm>
              <a:off x="5638680" y="5035680"/>
              <a:ext cx="913680" cy="91368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1080000" y="1080000"/>
            <a:ext cx="100324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a9f3"/>
                </a:solidFill>
                <a:latin typeface="Arial"/>
                <a:ea typeface="Arial"/>
              </a:rPr>
              <a:t>Stap 1: Bron registreert kanaal bij NC (2)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874800" y="2527560"/>
            <a:ext cx="6257160" cy="1866240"/>
          </a:xfrm>
          <a:prstGeom prst="rect">
            <a:avLst/>
          </a:prstGeom>
          <a:ln>
            <a:noFill/>
          </a:ln>
        </p:spPr>
      </p:pic>
      <p:grpSp>
        <p:nvGrpSpPr>
          <p:cNvPr id="286" name="Group 2"/>
          <p:cNvGrpSpPr/>
          <p:nvPr/>
        </p:nvGrpSpPr>
        <p:grpSpPr>
          <a:xfrm>
            <a:off x="9236160" y="3587040"/>
            <a:ext cx="2453400" cy="1037880"/>
            <a:chOff x="9236160" y="3587040"/>
            <a:chExt cx="2453400" cy="1037880"/>
          </a:xfrm>
        </p:grpSpPr>
        <p:sp>
          <p:nvSpPr>
            <p:cNvPr id="287" name="CustomShape 3"/>
            <p:cNvSpPr/>
            <p:nvPr/>
          </p:nvSpPr>
          <p:spPr>
            <a:xfrm>
              <a:off x="9236160" y="4291560"/>
              <a:ext cx="24534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328cff"/>
                  </a:solidFill>
                  <a:latin typeface="Calibri"/>
                  <a:ea typeface="ＭＳ Ｐゴシック"/>
                </a:rPr>
                <a:t>Notificatie Component</a:t>
              </a:r>
              <a:endParaRPr b="0" lang="en-US" sz="1600" spc="-1" strike="noStrike">
                <a:latin typeface="Arial"/>
              </a:endParaRPr>
            </a:p>
          </p:txBody>
        </p:sp>
        <p:grpSp>
          <p:nvGrpSpPr>
            <p:cNvPr id="288" name="Group 4"/>
            <p:cNvGrpSpPr/>
            <p:nvPr/>
          </p:nvGrpSpPr>
          <p:grpSpPr>
            <a:xfrm>
              <a:off x="10388880" y="3587040"/>
              <a:ext cx="147960" cy="334080"/>
              <a:chOff x="10388880" y="3587040"/>
              <a:chExt cx="147960" cy="334080"/>
            </a:xfrm>
          </p:grpSpPr>
          <p:sp>
            <p:nvSpPr>
              <p:cNvPr id="289" name="CustomShape 5"/>
              <p:cNvSpPr/>
              <p:nvPr/>
            </p:nvSpPr>
            <p:spPr>
              <a:xfrm rot="16200000">
                <a:off x="10388880" y="3587040"/>
                <a:ext cx="147960" cy="1479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90" name="Line 6"/>
              <p:cNvSpPr/>
              <p:nvPr/>
            </p:nvSpPr>
            <p:spPr>
              <a:xfrm flipV="1">
                <a:off x="10463040" y="3735000"/>
                <a:ext cx="0" cy="186120"/>
              </a:xfrm>
              <a:prstGeom prst="line">
                <a:avLst/>
              </a:prstGeom>
              <a:ln w="28440">
                <a:solidFill>
                  <a:schemeClr val="tx2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pic>
          <p:nvPicPr>
            <p:cNvPr id="291" name="Graphic 86" descr=""/>
            <p:cNvPicPr/>
            <p:nvPr/>
          </p:nvPicPr>
          <p:blipFill>
            <a:blip r:embed="rId2"/>
            <a:stretch/>
          </p:blipFill>
          <p:spPr>
            <a:xfrm>
              <a:off x="10005840" y="3643920"/>
              <a:ext cx="913680" cy="9136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92" name="Group 7"/>
          <p:cNvGrpSpPr/>
          <p:nvPr/>
        </p:nvGrpSpPr>
        <p:grpSpPr>
          <a:xfrm>
            <a:off x="9743040" y="1646280"/>
            <a:ext cx="1440000" cy="1055880"/>
            <a:chOff x="9743040" y="1646280"/>
            <a:chExt cx="1440000" cy="1055880"/>
          </a:xfrm>
        </p:grpSpPr>
        <p:sp>
          <p:nvSpPr>
            <p:cNvPr id="293" name="CustomShape 8"/>
            <p:cNvSpPr/>
            <p:nvPr/>
          </p:nvSpPr>
          <p:spPr>
            <a:xfrm>
              <a:off x="9743040" y="2368800"/>
              <a:ext cx="14400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Zaken (ZRC)</a:t>
              </a:r>
              <a:endParaRPr b="0" lang="en-US" sz="1600" spc="-1" strike="noStrike">
                <a:latin typeface="Arial"/>
              </a:endParaRPr>
            </a:p>
          </p:txBody>
        </p:sp>
        <p:grpSp>
          <p:nvGrpSpPr>
            <p:cNvPr id="294" name="Group 9"/>
            <p:cNvGrpSpPr/>
            <p:nvPr/>
          </p:nvGrpSpPr>
          <p:grpSpPr>
            <a:xfrm>
              <a:off x="10388880" y="1646280"/>
              <a:ext cx="147960" cy="334080"/>
              <a:chOff x="10388880" y="1646280"/>
              <a:chExt cx="147960" cy="334080"/>
            </a:xfrm>
          </p:grpSpPr>
          <p:sp>
            <p:nvSpPr>
              <p:cNvPr id="295" name="CustomShape 10"/>
              <p:cNvSpPr/>
              <p:nvPr/>
            </p:nvSpPr>
            <p:spPr>
              <a:xfrm rot="16200000">
                <a:off x="10388880" y="1646280"/>
                <a:ext cx="147960" cy="14796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96" name="Line 11"/>
              <p:cNvSpPr/>
              <p:nvPr/>
            </p:nvSpPr>
            <p:spPr>
              <a:xfrm flipV="1">
                <a:off x="10463040" y="1794240"/>
                <a:ext cx="0" cy="186120"/>
              </a:xfrm>
              <a:prstGeom prst="line">
                <a:avLst/>
              </a:prstGeom>
              <a:ln w="2844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pic>
          <p:nvPicPr>
            <p:cNvPr id="297" name="Graphic 42" descr=""/>
            <p:cNvPicPr/>
            <p:nvPr/>
          </p:nvPicPr>
          <p:blipFill>
            <a:blip r:embed="rId3"/>
            <a:stretch/>
          </p:blipFill>
          <p:spPr>
            <a:xfrm>
              <a:off x="10005840" y="1699560"/>
              <a:ext cx="913680" cy="9136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98" name="CustomShape 12"/>
          <p:cNvSpPr/>
          <p:nvPr/>
        </p:nvSpPr>
        <p:spPr>
          <a:xfrm flipH="1">
            <a:off x="9337680" y="2244240"/>
            <a:ext cx="1368000" cy="1490400"/>
          </a:xfrm>
          <a:prstGeom prst="arc">
            <a:avLst>
              <a:gd name="adj1" fmla="val 16497789"/>
              <a:gd name="adj2" fmla="val 6770275"/>
            </a:avLst>
          </a:prstGeom>
          <a:noFill/>
          <a:ln w="57240">
            <a:solidFill>
              <a:srgbClr val="88b5e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9" name="Group 13"/>
          <p:cNvGrpSpPr/>
          <p:nvPr/>
        </p:nvGrpSpPr>
        <p:grpSpPr>
          <a:xfrm>
            <a:off x="10837800" y="3721320"/>
            <a:ext cx="1207800" cy="394920"/>
            <a:chOff x="10837800" y="3721320"/>
            <a:chExt cx="1207800" cy="394920"/>
          </a:xfrm>
        </p:grpSpPr>
        <p:sp>
          <p:nvSpPr>
            <p:cNvPr id="300" name="CustomShape 14"/>
            <p:cNvSpPr/>
            <p:nvPr/>
          </p:nvSpPr>
          <p:spPr>
            <a:xfrm>
              <a:off x="10837800" y="3768840"/>
              <a:ext cx="304200" cy="3042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301" name="CustomShape 15"/>
            <p:cNvSpPr/>
            <p:nvPr/>
          </p:nvSpPr>
          <p:spPr>
            <a:xfrm>
              <a:off x="11119320" y="3721320"/>
              <a:ext cx="92628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zaken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302" name="CustomShape 16"/>
          <p:cNvSpPr/>
          <p:nvPr/>
        </p:nvSpPr>
        <p:spPr>
          <a:xfrm>
            <a:off x="7406640" y="2697120"/>
            <a:ext cx="22111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235d97"/>
                </a:solidFill>
                <a:latin typeface="Calibri"/>
                <a:ea typeface="ＭＳ Ｐゴシック"/>
              </a:rPr>
              <a:t>Registreer kanaal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235d97"/>
                </a:solidFill>
                <a:latin typeface="Calibri"/>
                <a:ea typeface="ＭＳ Ｐゴシック"/>
              </a:rPr>
              <a:t>“</a:t>
            </a:r>
            <a:r>
              <a:rPr b="1" lang="en-US" sz="1600" spc="-1" strike="noStrike">
                <a:solidFill>
                  <a:srgbClr val="235d97"/>
                </a:solidFill>
                <a:latin typeface="Calibri"/>
                <a:ea typeface="ＭＳ Ｐゴシック"/>
              </a:rPr>
              <a:t>zaken”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080000" y="1080000"/>
            <a:ext cx="100324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a9f3"/>
                </a:solidFill>
                <a:latin typeface="Arial"/>
                <a:ea typeface="Arial"/>
              </a:rPr>
              <a:t>API specificatie: Kanalen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1078920" y="1800000"/>
            <a:ext cx="11111400" cy="411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c20015"/>
                </a:solidFill>
                <a:latin typeface="Consolas"/>
                <a:ea typeface="ＭＳ Ｐゴシック"/>
              </a:rPr>
              <a:t>POST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 </a:t>
            </a:r>
            <a:r>
              <a:rPr b="0" lang="en-US" sz="2200" spc="-1" strike="noStrike">
                <a:solidFill>
                  <a:srgbClr val="235d97"/>
                </a:solidFill>
                <a:latin typeface="Consolas"/>
                <a:ea typeface="ＭＳ Ｐゴシック"/>
              </a:rPr>
              <a:t>http://&lt;ip&gt;:8004/api/v1/kanalen </a:t>
            </a:r>
            <a:r>
              <a:rPr b="0" lang="en-US" sz="2200" spc="-1" strike="noStrike">
                <a:solidFill>
                  <a:srgbClr val="cccccc"/>
                </a:solidFill>
                <a:latin typeface="Consolas"/>
                <a:ea typeface="ＭＳ Ｐゴシック"/>
              </a:rPr>
              <a:t>HTTP/1.0</a:t>
            </a:r>
            <a:br/>
            <a:r>
              <a:rPr b="0" lang="en-US" sz="2200" spc="-1" strike="noStrike">
                <a:solidFill>
                  <a:srgbClr val="666666"/>
                </a:solidFill>
                <a:latin typeface="Consolas"/>
                <a:ea typeface="ＭＳ Ｐゴシック"/>
              </a:rPr>
              <a:t>Authorization: Bearer abcd1234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    </a:t>
            </a:r>
            <a:r>
              <a:rPr b="0" lang="en-US" sz="22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"naam"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:</a:t>
            </a:r>
            <a:r>
              <a:rPr b="0" lang="en-US" sz="22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 "zaken"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    </a:t>
            </a:r>
            <a:r>
              <a:rPr b="0" lang="en-US" sz="22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"documentatieLink"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:</a:t>
            </a:r>
            <a:r>
              <a:rPr b="0" lang="en-US" sz="22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 "https://example.com/docs/"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    </a:t>
            </a:r>
            <a:r>
              <a:rPr b="0" lang="en-US" sz="22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"filters"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: [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        </a:t>
            </a:r>
            <a:r>
              <a:rPr b="0" lang="en-US" sz="22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"bronorganisatie"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        </a:t>
            </a:r>
            <a:r>
              <a:rPr b="0" lang="en-US" sz="22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"zaaktype"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        </a:t>
            </a:r>
            <a:r>
              <a:rPr b="0" lang="en-US" sz="2200" spc="-1" strike="noStrike">
                <a:solidFill>
                  <a:srgbClr val="00853c"/>
                </a:solidFill>
                <a:latin typeface="Consolas"/>
                <a:ea typeface="ＭＳ Ｐゴシック"/>
              </a:rPr>
              <a:t>"vertrouwelijkheidaanduiding"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]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ＭＳ Ｐゴシック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1080000" y="1080000"/>
            <a:ext cx="100324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a9f3"/>
                </a:solidFill>
                <a:latin typeface="Arial"/>
                <a:ea typeface="Arial"/>
              </a:rPr>
              <a:t>Stap 2: Applicatie abonneert zich op kanaal bij NC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1079640" y="1800360"/>
            <a:ext cx="6234840" cy="45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68200" indent="-26748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Een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abonnement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op een kanaal zorgt ervoor dat berichten op dat kanaal bij de abonnee terecht komen.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6"/>
              </a:spcBef>
            </a:pPr>
            <a:endParaRPr b="0" lang="en-US" sz="2400" spc="-1" strike="noStrike">
              <a:latin typeface="Arial"/>
            </a:endParaRPr>
          </a:p>
          <a:p>
            <a:pPr marL="268200" indent="-26748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Door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filters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mee te geven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stuurt het NC alleen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berichten door die voldoen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aan het filter.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307" name="Group 3"/>
          <p:cNvGrpSpPr/>
          <p:nvPr/>
        </p:nvGrpSpPr>
        <p:grpSpPr>
          <a:xfrm>
            <a:off x="4869000" y="4978800"/>
            <a:ext cx="2453400" cy="1037880"/>
            <a:chOff x="4869000" y="4978800"/>
            <a:chExt cx="2453400" cy="1037880"/>
          </a:xfrm>
        </p:grpSpPr>
        <p:sp>
          <p:nvSpPr>
            <p:cNvPr id="308" name="CustomShape 4"/>
            <p:cNvSpPr/>
            <p:nvPr/>
          </p:nvSpPr>
          <p:spPr>
            <a:xfrm>
              <a:off x="4869000" y="5683320"/>
              <a:ext cx="24534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328cff"/>
                  </a:solidFill>
                  <a:latin typeface="Calibri"/>
                  <a:ea typeface="ＭＳ Ｐゴシック"/>
                </a:rPr>
                <a:t>Notificatie Component</a:t>
              </a:r>
              <a:endParaRPr b="0" lang="en-US" sz="1600" spc="-1" strike="noStrike">
                <a:latin typeface="Arial"/>
              </a:endParaRPr>
            </a:p>
          </p:txBody>
        </p:sp>
        <p:grpSp>
          <p:nvGrpSpPr>
            <p:cNvPr id="309" name="Group 5"/>
            <p:cNvGrpSpPr/>
            <p:nvPr/>
          </p:nvGrpSpPr>
          <p:grpSpPr>
            <a:xfrm>
              <a:off x="6021720" y="4978800"/>
              <a:ext cx="147960" cy="334080"/>
              <a:chOff x="6021720" y="4978800"/>
              <a:chExt cx="147960" cy="334080"/>
            </a:xfrm>
          </p:grpSpPr>
          <p:sp>
            <p:nvSpPr>
              <p:cNvPr id="310" name="CustomShape 6"/>
              <p:cNvSpPr/>
              <p:nvPr/>
            </p:nvSpPr>
            <p:spPr>
              <a:xfrm rot="16200000">
                <a:off x="6021720" y="4978800"/>
                <a:ext cx="147960" cy="1479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11" name="Line 7"/>
              <p:cNvSpPr/>
              <p:nvPr/>
            </p:nvSpPr>
            <p:spPr>
              <a:xfrm flipV="1">
                <a:off x="6095880" y="5126760"/>
                <a:ext cx="0" cy="186120"/>
              </a:xfrm>
              <a:prstGeom prst="line">
                <a:avLst/>
              </a:prstGeom>
              <a:ln w="28440">
                <a:solidFill>
                  <a:schemeClr val="tx2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pic>
          <p:nvPicPr>
            <p:cNvPr id="312" name="Graphic 86" descr=""/>
            <p:cNvPicPr/>
            <p:nvPr/>
          </p:nvPicPr>
          <p:blipFill>
            <a:blip r:embed="rId1"/>
            <a:stretch/>
          </p:blipFill>
          <p:spPr>
            <a:xfrm>
              <a:off x="5638680" y="5035680"/>
              <a:ext cx="913680" cy="9136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13" name="Group 8"/>
          <p:cNvGrpSpPr/>
          <p:nvPr/>
        </p:nvGrpSpPr>
        <p:grpSpPr>
          <a:xfrm>
            <a:off x="5375880" y="3038040"/>
            <a:ext cx="1440000" cy="1055880"/>
            <a:chOff x="5375880" y="3038040"/>
            <a:chExt cx="1440000" cy="1055880"/>
          </a:xfrm>
        </p:grpSpPr>
        <p:sp>
          <p:nvSpPr>
            <p:cNvPr id="314" name="CustomShape 9"/>
            <p:cNvSpPr/>
            <p:nvPr/>
          </p:nvSpPr>
          <p:spPr>
            <a:xfrm>
              <a:off x="5375880" y="3760560"/>
              <a:ext cx="14400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Zaken (ZRC)</a:t>
              </a:r>
              <a:endParaRPr b="0" lang="en-US" sz="1600" spc="-1" strike="noStrike">
                <a:latin typeface="Arial"/>
              </a:endParaRPr>
            </a:p>
          </p:txBody>
        </p:sp>
        <p:grpSp>
          <p:nvGrpSpPr>
            <p:cNvPr id="315" name="Group 10"/>
            <p:cNvGrpSpPr/>
            <p:nvPr/>
          </p:nvGrpSpPr>
          <p:grpSpPr>
            <a:xfrm>
              <a:off x="6021720" y="3038040"/>
              <a:ext cx="147960" cy="334080"/>
              <a:chOff x="6021720" y="3038040"/>
              <a:chExt cx="147960" cy="334080"/>
            </a:xfrm>
          </p:grpSpPr>
          <p:sp>
            <p:nvSpPr>
              <p:cNvPr id="316" name="CustomShape 11"/>
              <p:cNvSpPr/>
              <p:nvPr/>
            </p:nvSpPr>
            <p:spPr>
              <a:xfrm rot="16200000">
                <a:off x="6021720" y="3038040"/>
                <a:ext cx="147960" cy="14796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17" name="Line 12"/>
              <p:cNvSpPr/>
              <p:nvPr/>
            </p:nvSpPr>
            <p:spPr>
              <a:xfrm flipV="1">
                <a:off x="6095880" y="3186000"/>
                <a:ext cx="0" cy="186120"/>
              </a:xfrm>
              <a:prstGeom prst="line">
                <a:avLst/>
              </a:prstGeom>
              <a:ln w="2844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pic>
          <p:nvPicPr>
            <p:cNvPr id="318" name="Graphic 42" descr=""/>
            <p:cNvPicPr/>
            <p:nvPr/>
          </p:nvPicPr>
          <p:blipFill>
            <a:blip r:embed="rId2"/>
            <a:stretch/>
          </p:blipFill>
          <p:spPr>
            <a:xfrm>
              <a:off x="5638680" y="3091320"/>
              <a:ext cx="913680" cy="9136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19" name="Group 13"/>
          <p:cNvGrpSpPr/>
          <p:nvPr/>
        </p:nvGrpSpPr>
        <p:grpSpPr>
          <a:xfrm>
            <a:off x="6470640" y="5113080"/>
            <a:ext cx="1207800" cy="394920"/>
            <a:chOff x="6470640" y="5113080"/>
            <a:chExt cx="1207800" cy="394920"/>
          </a:xfrm>
        </p:grpSpPr>
        <p:sp>
          <p:nvSpPr>
            <p:cNvPr id="320" name="CustomShape 14"/>
            <p:cNvSpPr/>
            <p:nvPr/>
          </p:nvSpPr>
          <p:spPr>
            <a:xfrm>
              <a:off x="6470640" y="5160600"/>
              <a:ext cx="304200" cy="3042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321" name="CustomShape 15"/>
            <p:cNvSpPr/>
            <p:nvPr/>
          </p:nvSpPr>
          <p:spPr>
            <a:xfrm>
              <a:off x="6752160" y="5113080"/>
              <a:ext cx="92628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zaken</a:t>
              </a:r>
              <a:endParaRPr b="0" lang="en-US" sz="2000" spc="-1" strike="noStrike">
                <a:latin typeface="Arial"/>
              </a:endParaRPr>
            </a:p>
          </p:txBody>
        </p:sp>
      </p:grpSp>
      <p:pic>
        <p:nvPicPr>
          <p:cNvPr id="322" name="Graphic 18" descr=""/>
          <p:cNvPicPr/>
          <p:nvPr/>
        </p:nvPicPr>
        <p:blipFill>
          <a:blip r:embed="rId3"/>
          <a:stretch/>
        </p:blipFill>
        <p:spPr>
          <a:xfrm>
            <a:off x="7725960" y="167148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323" name="CustomShape 16"/>
          <p:cNvSpPr/>
          <p:nvPr/>
        </p:nvSpPr>
        <p:spPr>
          <a:xfrm>
            <a:off x="7482960" y="2609640"/>
            <a:ext cx="140040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Zaakbeheer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applicatie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324" name="Group 17"/>
          <p:cNvGrpSpPr/>
          <p:nvPr/>
        </p:nvGrpSpPr>
        <p:grpSpPr>
          <a:xfrm>
            <a:off x="7619040" y="2227320"/>
            <a:ext cx="335160" cy="147960"/>
            <a:chOff x="7619040" y="2227320"/>
            <a:chExt cx="335160" cy="147960"/>
          </a:xfrm>
        </p:grpSpPr>
        <p:sp>
          <p:nvSpPr>
            <p:cNvPr id="325" name="CustomShape 18"/>
            <p:cNvSpPr/>
            <p:nvPr/>
          </p:nvSpPr>
          <p:spPr>
            <a:xfrm flipH="1">
              <a:off x="7618680" y="2227320"/>
              <a:ext cx="147960" cy="1479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26" name="Line 19"/>
            <p:cNvSpPr/>
            <p:nvPr/>
          </p:nvSpPr>
          <p:spPr>
            <a:xfrm flipH="1">
              <a:off x="7768080" y="2301480"/>
              <a:ext cx="18612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327" name="CustomShape 20"/>
          <p:cNvSpPr/>
          <p:nvPr/>
        </p:nvSpPr>
        <p:spPr>
          <a:xfrm>
            <a:off x="7149600" y="3548520"/>
            <a:ext cx="24685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235d97"/>
                </a:solidFill>
                <a:latin typeface="Calibri"/>
                <a:ea typeface="ＭＳ Ｐゴシック"/>
              </a:rPr>
              <a:t>Abonneer op kanaal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235d97"/>
                </a:solidFill>
                <a:latin typeface="Calibri"/>
                <a:ea typeface="ＭＳ Ｐゴシック"/>
              </a:rPr>
              <a:t>“</a:t>
            </a:r>
            <a:r>
              <a:rPr b="1" lang="en-US" sz="1600" spc="-1" strike="noStrike">
                <a:solidFill>
                  <a:srgbClr val="235d97"/>
                </a:solidFill>
                <a:latin typeface="Calibri"/>
                <a:ea typeface="ＭＳ Ｐゴシック"/>
              </a:rPr>
              <a:t>zaken”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8" name="CustomShape 21"/>
          <p:cNvSpPr/>
          <p:nvPr/>
        </p:nvSpPr>
        <p:spPr>
          <a:xfrm>
            <a:off x="6816240" y="1927800"/>
            <a:ext cx="1094040" cy="3249720"/>
          </a:xfrm>
          <a:custGeom>
            <a:avLst/>
            <a:gdLst/>
            <a:ahLst/>
            <a:rect l="l" t="t" r="r" b="b"/>
            <a:pathLst>
              <a:path w="1072452" h="4161453">
                <a:moveTo>
                  <a:pt x="0" y="4161453"/>
                </a:moveTo>
                <a:cubicBezTo>
                  <a:pt x="252743" y="4116940"/>
                  <a:pt x="505486" y="4072428"/>
                  <a:pt x="588476" y="3491497"/>
                </a:cubicBezTo>
                <a:cubicBezTo>
                  <a:pt x="671466" y="2910566"/>
                  <a:pt x="417278" y="1257785"/>
                  <a:pt x="497941" y="675869"/>
                </a:cubicBezTo>
                <a:cubicBezTo>
                  <a:pt x="578604" y="93953"/>
                  <a:pt x="846776" y="51180"/>
                  <a:pt x="1072452" y="0"/>
                </a:cubicBezTo>
              </a:path>
            </a:pathLst>
          </a:custGeom>
          <a:noFill/>
          <a:ln w="57240">
            <a:solidFill>
              <a:schemeClr val="accent1"/>
            </a:solidFill>
            <a:round/>
            <a:head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22"/>
          <p:cNvSpPr/>
          <p:nvPr/>
        </p:nvSpPr>
        <p:spPr>
          <a:xfrm flipH="1" rot="20337000">
            <a:off x="6530760" y="5046840"/>
            <a:ext cx="304560" cy="281880"/>
          </a:xfrm>
          <a:prstGeom prst="lightningBol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1080000" y="1080000"/>
            <a:ext cx="100324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a9f3"/>
                </a:solidFill>
                <a:latin typeface="Arial"/>
                <a:ea typeface="Arial"/>
              </a:rPr>
              <a:t>Stap 2: Applicatie abonneert zich op kanaal bij NC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1079640" y="1800360"/>
            <a:ext cx="6234840" cy="45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68200" indent="-26748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Een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abonnement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op een kanaal zorgt ervoor dat berichten op dat kanaal bij de abonnee terecht komen.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6"/>
              </a:spcBef>
            </a:pPr>
            <a:endParaRPr b="0" lang="en-US" sz="2400" spc="-1" strike="noStrike">
              <a:latin typeface="Arial"/>
            </a:endParaRPr>
          </a:p>
          <a:p>
            <a:pPr marL="268200" indent="-26748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Door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filters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mee te geven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stuurt het NC alleen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berichten door die voldoen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aan het filter.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6"/>
              </a:spcBef>
            </a:pPr>
            <a:endParaRPr b="0" lang="en-US" sz="2400" spc="-1" strike="noStrike">
              <a:latin typeface="Arial"/>
            </a:endParaRPr>
          </a:p>
          <a:p>
            <a:pPr marL="268200" indent="-267480">
              <a:lnSpc>
                <a:spcPct val="90000"/>
              </a:lnSpc>
              <a:spcBef>
                <a:spcPts val="476"/>
              </a:spcBef>
              <a:buClr>
                <a:srgbClr val="00a9f3"/>
              </a:buClr>
              <a:buSzPct val="80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callback URL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is de plek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waar de berichten heen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moeten (      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grpSp>
        <p:nvGrpSpPr>
          <p:cNvPr id="332" name="Group 3"/>
          <p:cNvGrpSpPr/>
          <p:nvPr/>
        </p:nvGrpSpPr>
        <p:grpSpPr>
          <a:xfrm>
            <a:off x="4869000" y="4978800"/>
            <a:ext cx="2453400" cy="1037880"/>
            <a:chOff x="4869000" y="4978800"/>
            <a:chExt cx="2453400" cy="1037880"/>
          </a:xfrm>
        </p:grpSpPr>
        <p:sp>
          <p:nvSpPr>
            <p:cNvPr id="333" name="CustomShape 4"/>
            <p:cNvSpPr/>
            <p:nvPr/>
          </p:nvSpPr>
          <p:spPr>
            <a:xfrm>
              <a:off x="4869000" y="5683320"/>
              <a:ext cx="24534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328cff"/>
                  </a:solidFill>
                  <a:latin typeface="Calibri"/>
                  <a:ea typeface="ＭＳ Ｐゴシック"/>
                </a:rPr>
                <a:t>Notificatie Component</a:t>
              </a:r>
              <a:endParaRPr b="0" lang="en-US" sz="1600" spc="-1" strike="noStrike">
                <a:latin typeface="Arial"/>
              </a:endParaRPr>
            </a:p>
          </p:txBody>
        </p:sp>
        <p:grpSp>
          <p:nvGrpSpPr>
            <p:cNvPr id="334" name="Group 5"/>
            <p:cNvGrpSpPr/>
            <p:nvPr/>
          </p:nvGrpSpPr>
          <p:grpSpPr>
            <a:xfrm>
              <a:off x="6021720" y="4978800"/>
              <a:ext cx="147960" cy="334080"/>
              <a:chOff x="6021720" y="4978800"/>
              <a:chExt cx="147960" cy="334080"/>
            </a:xfrm>
          </p:grpSpPr>
          <p:sp>
            <p:nvSpPr>
              <p:cNvPr id="335" name="CustomShape 6"/>
              <p:cNvSpPr/>
              <p:nvPr/>
            </p:nvSpPr>
            <p:spPr>
              <a:xfrm rot="16200000">
                <a:off x="6021720" y="4978800"/>
                <a:ext cx="147960" cy="1479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36" name="Line 7"/>
              <p:cNvSpPr/>
              <p:nvPr/>
            </p:nvSpPr>
            <p:spPr>
              <a:xfrm flipV="1">
                <a:off x="6095880" y="5126760"/>
                <a:ext cx="0" cy="186120"/>
              </a:xfrm>
              <a:prstGeom prst="line">
                <a:avLst/>
              </a:prstGeom>
              <a:ln w="28440">
                <a:solidFill>
                  <a:schemeClr val="tx2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pic>
          <p:nvPicPr>
            <p:cNvPr id="337" name="Graphic 86" descr=""/>
            <p:cNvPicPr/>
            <p:nvPr/>
          </p:nvPicPr>
          <p:blipFill>
            <a:blip r:embed="rId1"/>
            <a:stretch/>
          </p:blipFill>
          <p:spPr>
            <a:xfrm>
              <a:off x="5638680" y="5035680"/>
              <a:ext cx="913680" cy="9136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38" name="Group 8"/>
          <p:cNvGrpSpPr/>
          <p:nvPr/>
        </p:nvGrpSpPr>
        <p:grpSpPr>
          <a:xfrm>
            <a:off x="5375880" y="3038040"/>
            <a:ext cx="1440000" cy="1055880"/>
            <a:chOff x="5375880" y="3038040"/>
            <a:chExt cx="1440000" cy="1055880"/>
          </a:xfrm>
        </p:grpSpPr>
        <p:sp>
          <p:nvSpPr>
            <p:cNvPr id="339" name="CustomShape 9"/>
            <p:cNvSpPr/>
            <p:nvPr/>
          </p:nvSpPr>
          <p:spPr>
            <a:xfrm>
              <a:off x="5375880" y="3760560"/>
              <a:ext cx="1440000" cy="33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Zaken (ZRC)</a:t>
              </a:r>
              <a:endParaRPr b="0" lang="en-US" sz="1600" spc="-1" strike="noStrike">
                <a:latin typeface="Arial"/>
              </a:endParaRPr>
            </a:p>
          </p:txBody>
        </p:sp>
        <p:grpSp>
          <p:nvGrpSpPr>
            <p:cNvPr id="340" name="Group 10"/>
            <p:cNvGrpSpPr/>
            <p:nvPr/>
          </p:nvGrpSpPr>
          <p:grpSpPr>
            <a:xfrm>
              <a:off x="6021720" y="3038040"/>
              <a:ext cx="147960" cy="334080"/>
              <a:chOff x="6021720" y="3038040"/>
              <a:chExt cx="147960" cy="334080"/>
            </a:xfrm>
          </p:grpSpPr>
          <p:sp>
            <p:nvSpPr>
              <p:cNvPr id="341" name="CustomShape 11"/>
              <p:cNvSpPr/>
              <p:nvPr/>
            </p:nvSpPr>
            <p:spPr>
              <a:xfrm rot="16200000">
                <a:off x="6021720" y="3038040"/>
                <a:ext cx="147960" cy="147960"/>
              </a:xfrm>
              <a:prstGeom prst="ellipse">
                <a:avLst/>
              </a:prstGeom>
              <a:ln>
                <a:round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42" name="Line 12"/>
              <p:cNvSpPr/>
              <p:nvPr/>
            </p:nvSpPr>
            <p:spPr>
              <a:xfrm flipV="1">
                <a:off x="6095880" y="3186000"/>
                <a:ext cx="0" cy="186120"/>
              </a:xfrm>
              <a:prstGeom prst="line">
                <a:avLst/>
              </a:prstGeom>
              <a:ln w="28440"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  <p:pic>
          <p:nvPicPr>
            <p:cNvPr id="343" name="Graphic 42" descr=""/>
            <p:cNvPicPr/>
            <p:nvPr/>
          </p:nvPicPr>
          <p:blipFill>
            <a:blip r:embed="rId2"/>
            <a:stretch/>
          </p:blipFill>
          <p:spPr>
            <a:xfrm>
              <a:off x="5638680" y="3091320"/>
              <a:ext cx="913680" cy="9136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44" name="Group 13"/>
          <p:cNvGrpSpPr/>
          <p:nvPr/>
        </p:nvGrpSpPr>
        <p:grpSpPr>
          <a:xfrm>
            <a:off x="6470640" y="5113080"/>
            <a:ext cx="1207800" cy="394920"/>
            <a:chOff x="6470640" y="5113080"/>
            <a:chExt cx="1207800" cy="394920"/>
          </a:xfrm>
        </p:grpSpPr>
        <p:sp>
          <p:nvSpPr>
            <p:cNvPr id="345" name="CustomShape 14"/>
            <p:cNvSpPr/>
            <p:nvPr/>
          </p:nvSpPr>
          <p:spPr>
            <a:xfrm>
              <a:off x="6470640" y="5160600"/>
              <a:ext cx="304200" cy="3042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346" name="CustomShape 15"/>
            <p:cNvSpPr/>
            <p:nvPr/>
          </p:nvSpPr>
          <p:spPr>
            <a:xfrm>
              <a:off x="6752160" y="5113080"/>
              <a:ext cx="926280" cy="394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zaken</a:t>
              </a:r>
              <a:endParaRPr b="0" lang="en-US" sz="2000" spc="-1" strike="noStrike">
                <a:latin typeface="Arial"/>
              </a:endParaRPr>
            </a:p>
          </p:txBody>
        </p:sp>
      </p:grpSp>
      <p:pic>
        <p:nvPicPr>
          <p:cNvPr id="347" name="Graphic 18" descr=""/>
          <p:cNvPicPr/>
          <p:nvPr/>
        </p:nvPicPr>
        <p:blipFill>
          <a:blip r:embed="rId3"/>
          <a:stretch/>
        </p:blipFill>
        <p:spPr>
          <a:xfrm>
            <a:off x="7725960" y="1671480"/>
            <a:ext cx="913680" cy="913680"/>
          </a:xfrm>
          <a:prstGeom prst="rect">
            <a:avLst/>
          </a:prstGeom>
          <a:ln>
            <a:noFill/>
          </a:ln>
        </p:spPr>
      </p:pic>
      <p:sp>
        <p:nvSpPr>
          <p:cNvPr id="348" name="CustomShape 16"/>
          <p:cNvSpPr/>
          <p:nvPr/>
        </p:nvSpPr>
        <p:spPr>
          <a:xfrm>
            <a:off x="7482960" y="2609640"/>
            <a:ext cx="140040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Zaakbeheer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applicatie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349" name="Group 17"/>
          <p:cNvGrpSpPr/>
          <p:nvPr/>
        </p:nvGrpSpPr>
        <p:grpSpPr>
          <a:xfrm>
            <a:off x="7619040" y="2227320"/>
            <a:ext cx="335160" cy="147960"/>
            <a:chOff x="7619040" y="2227320"/>
            <a:chExt cx="335160" cy="147960"/>
          </a:xfrm>
        </p:grpSpPr>
        <p:sp>
          <p:nvSpPr>
            <p:cNvPr id="350" name="CustomShape 18"/>
            <p:cNvSpPr/>
            <p:nvPr/>
          </p:nvSpPr>
          <p:spPr>
            <a:xfrm flipH="1">
              <a:off x="7618680" y="2227320"/>
              <a:ext cx="147960" cy="14796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51" name="Line 19"/>
            <p:cNvSpPr/>
            <p:nvPr/>
          </p:nvSpPr>
          <p:spPr>
            <a:xfrm flipH="1">
              <a:off x="7768080" y="2301480"/>
              <a:ext cx="18612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52" name="Group 20"/>
          <p:cNvGrpSpPr/>
          <p:nvPr/>
        </p:nvGrpSpPr>
        <p:grpSpPr>
          <a:xfrm>
            <a:off x="2618280" y="5767200"/>
            <a:ext cx="335160" cy="147960"/>
            <a:chOff x="2618280" y="5767200"/>
            <a:chExt cx="335160" cy="147960"/>
          </a:xfrm>
        </p:grpSpPr>
        <p:sp>
          <p:nvSpPr>
            <p:cNvPr id="353" name="CustomShape 21"/>
            <p:cNvSpPr/>
            <p:nvPr/>
          </p:nvSpPr>
          <p:spPr>
            <a:xfrm flipH="1">
              <a:off x="2617920" y="5767200"/>
              <a:ext cx="147960" cy="14796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54" name="Line 22"/>
            <p:cNvSpPr/>
            <p:nvPr/>
          </p:nvSpPr>
          <p:spPr>
            <a:xfrm flipH="1">
              <a:off x="2767320" y="5841360"/>
              <a:ext cx="186120" cy="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355" name="CustomShape 23"/>
          <p:cNvSpPr/>
          <p:nvPr/>
        </p:nvSpPr>
        <p:spPr>
          <a:xfrm>
            <a:off x="7149600" y="3548520"/>
            <a:ext cx="2468520" cy="57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d9d9d9"/>
                </a:solidFill>
                <a:latin typeface="Calibri"/>
                <a:ea typeface="ＭＳ Ｐゴシック"/>
              </a:rPr>
              <a:t>Abonneer op kanaal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d9d9d9"/>
                </a:solidFill>
                <a:latin typeface="Calibri"/>
                <a:ea typeface="ＭＳ Ｐゴシック"/>
              </a:rPr>
              <a:t>“</a:t>
            </a:r>
            <a:r>
              <a:rPr b="1" lang="en-US" sz="1600" spc="-1" strike="noStrike">
                <a:solidFill>
                  <a:srgbClr val="d9d9d9"/>
                </a:solidFill>
                <a:latin typeface="Calibri"/>
                <a:ea typeface="ＭＳ Ｐゴシック"/>
              </a:rPr>
              <a:t>zaken”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6" name="CustomShape 24"/>
          <p:cNvSpPr/>
          <p:nvPr/>
        </p:nvSpPr>
        <p:spPr>
          <a:xfrm>
            <a:off x="6816240" y="1927800"/>
            <a:ext cx="1094040" cy="3249720"/>
          </a:xfrm>
          <a:custGeom>
            <a:avLst/>
            <a:gdLst/>
            <a:ahLst/>
            <a:rect l="l" t="t" r="r" b="b"/>
            <a:pathLst>
              <a:path w="1072452" h="4161453">
                <a:moveTo>
                  <a:pt x="0" y="4161453"/>
                </a:moveTo>
                <a:cubicBezTo>
                  <a:pt x="252743" y="4116940"/>
                  <a:pt x="505486" y="4072428"/>
                  <a:pt x="588476" y="3491497"/>
                </a:cubicBezTo>
                <a:cubicBezTo>
                  <a:pt x="671466" y="2910566"/>
                  <a:pt x="417278" y="1257785"/>
                  <a:pt x="497941" y="675869"/>
                </a:cubicBezTo>
                <a:cubicBezTo>
                  <a:pt x="578604" y="93953"/>
                  <a:pt x="846776" y="51180"/>
                  <a:pt x="1072452" y="0"/>
                </a:cubicBezTo>
              </a:path>
            </a:pathLst>
          </a:custGeom>
          <a:noFill/>
          <a:ln w="57240">
            <a:solidFill>
              <a:schemeClr val="bg1">
                <a:lumMod val="85000"/>
              </a:schemeClr>
            </a:solidFill>
            <a:round/>
            <a:head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25"/>
          <p:cNvSpPr/>
          <p:nvPr/>
        </p:nvSpPr>
        <p:spPr>
          <a:xfrm flipV="1">
            <a:off x="6775560" y="2455920"/>
            <a:ext cx="843120" cy="265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88b5e1"/>
            </a:solidFill>
            <a:prstDash val="sysDash"/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8" name="Graphic 33" descr=""/>
          <p:cNvPicPr/>
          <p:nvPr/>
        </p:nvPicPr>
        <p:blipFill>
          <a:blip r:embed="rId4"/>
          <a:stretch/>
        </p:blipFill>
        <p:spPr>
          <a:xfrm>
            <a:off x="6709320" y="3261240"/>
            <a:ext cx="498600" cy="498600"/>
          </a:xfrm>
          <a:prstGeom prst="rect">
            <a:avLst/>
          </a:prstGeom>
          <a:ln>
            <a:noFill/>
          </a:ln>
        </p:spPr>
      </p:pic>
      <p:sp>
        <p:nvSpPr>
          <p:cNvPr id="359" name="CustomShape 26"/>
          <p:cNvSpPr/>
          <p:nvPr/>
        </p:nvSpPr>
        <p:spPr>
          <a:xfrm flipH="1" rot="20337000">
            <a:off x="6530760" y="5046840"/>
            <a:ext cx="304560" cy="281880"/>
          </a:xfrm>
          <a:prstGeom prst="lightningBolt">
            <a:avLst/>
          </a:prstGeom>
          <a:ln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3c"/>
      </a:accent5>
      <a:accent6>
        <a:srgbClr val="c20015"/>
      </a:accent6>
      <a:hlink>
        <a:srgbClr val="999999"/>
      </a:hlink>
      <a:folHlink>
        <a:srgbClr val="cccc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3c"/>
      </a:accent5>
      <a:accent6>
        <a:srgbClr val="c20015"/>
      </a:accent6>
      <a:hlink>
        <a:srgbClr val="999999"/>
      </a:hlink>
      <a:folHlink>
        <a:srgbClr val="cccc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3c"/>
      </a:accent5>
      <a:accent6>
        <a:srgbClr val="c20015"/>
      </a:accent6>
      <a:hlink>
        <a:srgbClr val="999999"/>
      </a:hlink>
      <a:folHlink>
        <a:srgbClr val="cccc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3c"/>
      </a:accent5>
      <a:accent6>
        <a:srgbClr val="c20015"/>
      </a:accent6>
      <a:hlink>
        <a:srgbClr val="999999"/>
      </a:hlink>
      <a:folHlink>
        <a:srgbClr val="cccc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3c"/>
      </a:accent5>
      <a:accent6>
        <a:srgbClr val="c20015"/>
      </a:accent6>
      <a:hlink>
        <a:srgbClr val="999999"/>
      </a:hlink>
      <a:folHlink>
        <a:srgbClr val="cccc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3c"/>
      </a:accent5>
      <a:accent6>
        <a:srgbClr val="c20015"/>
      </a:accent6>
      <a:hlink>
        <a:srgbClr val="999999"/>
      </a:hlink>
      <a:folHlink>
        <a:srgbClr val="cccc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VNG_Realisatie</Template>
  <TotalTime>101519</TotalTime>
  <Application>LibreOffice/6.2.2.2$Linux_X86_64 LibreOffice_project/20$Build-2</Application>
  <Words>1439</Words>
  <Paragraphs>312</Paragraphs>
  <Company>Vereninging Nederlandse Gemeenten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2018-06-01T13:59:48Z</dcterms:created>
  <dc:creator>Wishal Gokoel</dc:creator>
  <dc:description/>
  <dc:language>en-US</dc:language>
  <cp:lastModifiedBy/>
  <cp:lastPrinted>2018-11-28T15:41:52Z</cp:lastPrinted>
  <dcterms:modified xsi:type="dcterms:W3CDTF">2019-04-16T12:15:46Z</dcterms:modified>
  <cp:revision>602</cp:revision>
  <dc:subject/>
  <dc:title>PowerPoint-presentatie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Vereninging Nederlandse Gemeenten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10</vt:i4>
  </property>
  <property fmtid="{D5CDD505-2E9C-101B-9397-08002B2CF9AE}" pid="9" name="PresentationFormat">
    <vt:lpwstr>Breedbeeld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25</vt:i4>
  </property>
</Properties>
</file>