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EA9460-8CA3-4D0E-BA19-F741C5EF60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Capstone Project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2BFF5-03A2-4DAE-8FFF-FEE354C500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8CAB5-6689-4138-9FDF-8956D3C0BC6A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29104-A421-43EA-9FA0-3849789F00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214D3-ABDD-4E39-A4B1-C5A87EE0CF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C0E75-4777-4FCE-9371-0D8214525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6761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Capstone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7A3-1814-4160-9E8B-6360627EC006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60DC8-C76B-42D2-B08F-7AA56E3FA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601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D22C-4749-445A-832D-23AA97F11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B27C2-638C-483E-92CE-A827E6D9E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4C75-A6DC-4CC8-B922-27D54D32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088C-DE0E-40DC-AF5A-89B32E28901F}" type="datetime1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6086-FEB6-420B-85E9-8DF0E8B4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7BDC-52F6-42BC-B74C-BBBE8AC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8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B88E-8F74-49DD-8633-FB8C7A27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9A319-8122-41D7-904A-6C2FC2A5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8601-7AB4-447C-B64B-8B4D3EE0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B9C1-ACD2-40D0-A0DC-99B633CCFA69}" type="datetime1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2917-A741-4DF9-B398-18F885A2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093E-E9A8-4FC5-97C6-D90EAE86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6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CC050-2B7C-4ED3-B2A2-7DA552E43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4BB7D-3ABA-440E-9F8D-3DFB75B36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7331-29BD-4CAD-81E8-52A4AE70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BD4-7936-45CF-A5A2-EF510A5EEB92}" type="datetime1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77F0-4A8C-475C-8402-EC6A0F6F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683F-BC08-4653-915C-BD23816B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1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1557-346B-4916-917B-9285FFDE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14F3-D185-4BC0-B9B2-CD82303F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8F0A-0E79-457F-822A-A05A90B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277C-2EEF-4187-86EE-A62E14EE8413}" type="datetime1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57BF-FC95-4F16-B939-F5959E8E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BC31-5B57-4DFB-92B3-07B9DB5A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7543-F332-45DA-B715-D51AD80D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F2C9-55F5-420E-9EE9-0C2DD0FD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F0A21-C276-4DD6-AD8D-3B4C3F36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7B8B-4E60-4EA0-B834-C1406F368B68}" type="datetime1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0A1E-7B04-4485-9B97-F7B7A68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E0373-4E4C-4748-9BFF-CB4F016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38DF-7356-47BD-A881-1C533A4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7932-91F0-460F-B7BC-0362B20F5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6D9F5-C546-47B3-9237-D4C5D639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31ADB-9056-4504-AD52-904355AF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806B-0ABC-4E6E-800B-7E71D2A9742F}" type="datetime1">
              <a:rPr lang="en-GB" smtClean="0"/>
              <a:t>21/03/2020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BA10-061B-45E5-966F-25284CCB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CD8E-14B5-43A3-9D68-0C2199FF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5A77-41AF-4CA3-8C1C-E83BABD4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AE16-91AF-4532-A04F-E7D1658E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C399E-4C1E-41D8-AE2D-DE365BAD9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2008-949D-47F2-A82B-BBEE85960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D545A-9212-4221-A0FD-82E7D769E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FE516-9DBA-4476-97F7-529FA995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16BF-5454-4459-BDEB-95FE40DA007B}" type="datetime1">
              <a:rPr lang="en-GB" smtClean="0"/>
              <a:t>21/03/2020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75481-FEA2-4705-98E2-203487C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77808-DA5D-4014-A2FC-3678AE5E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A5D-FD16-420E-A9B5-08BA636F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887B-4A61-4530-A347-84E779F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0B41-9352-405D-B0BD-41E33D115DA8}" type="datetime1">
              <a:rPr lang="en-GB" smtClean="0"/>
              <a:t>21/03/2020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3498A-7F14-4FB9-97D5-DE04DF89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0F2E0-3EC0-4A0D-B5DE-02535C5D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1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66EA9-8510-4BD5-8859-EA86A195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D05-852F-4C9D-BEB6-E251F1D75A46}" type="datetime1">
              <a:rPr lang="en-GB" smtClean="0"/>
              <a:t>21/03/2020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44B83-279F-47B7-B647-6807F345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7B72D-F1E9-4DEE-BC41-8684A4DB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CE2B-9C98-459C-B36F-7A8281B8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55C8-6851-4DF3-AE10-5DA20B52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98872-FE35-4BF5-9530-C27B5DCD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4138-8E48-445B-AD62-A6719E4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77-87DE-42F1-B3EE-8457332242B3}" type="datetime1">
              <a:rPr lang="en-GB" smtClean="0"/>
              <a:t>21/03/2020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67C4E-7731-4D1B-A759-1F36F2F7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E0B75-168A-40D8-A7E2-65D8B068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1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8FD6-A606-4F06-80CB-5A76EC2E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60D2B-FDAF-4491-A577-807362EAB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7DD58-3F7C-44B9-A27B-55F88C4F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434E1-07D5-4D90-BE5E-E422EBD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01C7-0076-4D7E-9C1B-333B3AC6A1EA}" type="datetime1">
              <a:rPr lang="en-GB" smtClean="0"/>
              <a:t>21/03/2020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ACA-0414-4217-B67E-14C111A3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B6B2-2962-40D1-BCD3-E995BFD6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10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885C2-747C-4A2D-9146-740A3A1B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4BB6-3869-44B7-A462-B2962EA56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FEFA-8990-4FF4-8098-10B57E554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F8CD-CD85-4101-AF62-7C41F3A50663}" type="datetime1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698B-95F0-4236-820B-E4F6F921E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IBM Data Science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D52C-6E5B-41B2-9D63-C366C9DD7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F925-AE2A-4DB9-A85C-F3CF3828F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search/manhattan+subway+metro+stations/@40.7837297,-74.1033043,11z/data=!3m1!4b1" TargetMode="External"/><Relationship Id="rId2" Type="http://schemas.openxmlformats.org/officeDocument/2006/relationships/hyperlink" Target="https://en.wikipedia.org/wiki/List_of_New_York_City_Subway_stations_in_Manhatta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ealtor.com/apartments/Manhattan_NY" TargetMode="External"/><Relationship Id="rId4" Type="http://schemas.openxmlformats.org/officeDocument/2006/relationships/hyperlink" Target="http://www.rentmanhattan.com/index.cfm?page=search&amp;state=resul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3077B8-92E7-49DA-9AA7-81038FD3F810}"/>
              </a:ext>
            </a:extLst>
          </p:cNvPr>
          <p:cNvCxnSpPr>
            <a:cxnSpLocks/>
          </p:cNvCxnSpPr>
          <p:nvPr/>
        </p:nvCxnSpPr>
        <p:spPr>
          <a:xfrm>
            <a:off x="451338" y="445477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172E-3272-4ACB-830D-E4DC74B39A20}"/>
              </a:ext>
            </a:extLst>
          </p:cNvPr>
          <p:cNvCxnSpPr>
            <a:cxnSpLocks/>
          </p:cNvCxnSpPr>
          <p:nvPr/>
        </p:nvCxnSpPr>
        <p:spPr>
          <a:xfrm>
            <a:off x="451338" y="6400809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31A6-D6C0-485B-A9BE-2C8A7382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0D5F7-FA3B-41C3-A2A6-B0001C12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1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0664A-600F-42D6-BB4F-487744B7835C}"/>
              </a:ext>
            </a:extLst>
          </p:cNvPr>
          <p:cNvSpPr txBox="1"/>
          <p:nvPr/>
        </p:nvSpPr>
        <p:spPr>
          <a:xfrm>
            <a:off x="10158046" y="73807"/>
            <a:ext cx="219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Capstone Project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4E225-1C8A-4329-9FB1-E65FE9438C81}"/>
              </a:ext>
            </a:extLst>
          </p:cNvPr>
          <p:cNvSpPr/>
          <p:nvPr/>
        </p:nvSpPr>
        <p:spPr>
          <a:xfrm>
            <a:off x="3181700" y="1331429"/>
            <a:ext cx="5192447" cy="824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8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Times New Roman" panose="02020603050405020304" pitchFamily="18" charset="0"/>
                <a:cs typeface="Times New Roman" panose="02020603050405020304" pitchFamily="18" charset="0"/>
              </a:rPr>
              <a:t>Neighbourhood Comparison</a:t>
            </a:r>
            <a:endParaRPr lang="en-GB" sz="2800" b="1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0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3077B8-92E7-49DA-9AA7-81038FD3F810}"/>
              </a:ext>
            </a:extLst>
          </p:cNvPr>
          <p:cNvCxnSpPr>
            <a:cxnSpLocks/>
          </p:cNvCxnSpPr>
          <p:nvPr/>
        </p:nvCxnSpPr>
        <p:spPr>
          <a:xfrm>
            <a:off x="451338" y="445477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172E-3272-4ACB-830D-E4DC74B39A20}"/>
              </a:ext>
            </a:extLst>
          </p:cNvPr>
          <p:cNvCxnSpPr>
            <a:cxnSpLocks/>
          </p:cNvCxnSpPr>
          <p:nvPr/>
        </p:nvCxnSpPr>
        <p:spPr>
          <a:xfrm>
            <a:off x="451338" y="6400809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31A6-D6C0-485B-A9BE-2C8A7382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0D5F7-FA3B-41C3-A2A6-B0001C12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2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0664A-600F-42D6-BB4F-487744B7835C}"/>
              </a:ext>
            </a:extLst>
          </p:cNvPr>
          <p:cNvSpPr txBox="1"/>
          <p:nvPr/>
        </p:nvSpPr>
        <p:spPr>
          <a:xfrm>
            <a:off x="10158046" y="73807"/>
            <a:ext cx="219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Capstone Project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01E0F-FBB7-4BC2-8235-8560250079F9}"/>
              </a:ext>
            </a:extLst>
          </p:cNvPr>
          <p:cNvSpPr/>
          <p:nvPr/>
        </p:nvSpPr>
        <p:spPr>
          <a:xfrm>
            <a:off x="451338" y="1316447"/>
            <a:ext cx="11289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In this project we will compare how similar or dissimilar are Downtown Singapore and Manhattan, with the goal to find a rental apartment in Manhattan which meets the following demands:</a:t>
            </a:r>
          </a:p>
          <a:p>
            <a:endParaRPr lang="en-GB" sz="16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apartment must be 2 or 3 bedrooms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desired location is near a metro station in the Manhattan area and within 1.5 mile radius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rent price should not exceed 8.000$ per month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top amenities in the selected neighbourhood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desirable to have venues such as coffee shops, restaurants, wine stores, gym and food shops</a:t>
            </a:r>
          </a:p>
          <a:p>
            <a:endParaRPr lang="en-GB" sz="16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06DB3-C91B-4FBE-8A52-5A6BC18826B1}"/>
              </a:ext>
            </a:extLst>
          </p:cNvPr>
          <p:cNvSpPr txBox="1"/>
          <p:nvPr/>
        </p:nvSpPr>
        <p:spPr>
          <a:xfrm>
            <a:off x="451338" y="773703"/>
            <a:ext cx="475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3820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3077B8-92E7-49DA-9AA7-81038FD3F810}"/>
              </a:ext>
            </a:extLst>
          </p:cNvPr>
          <p:cNvCxnSpPr>
            <a:cxnSpLocks/>
          </p:cNvCxnSpPr>
          <p:nvPr/>
        </p:nvCxnSpPr>
        <p:spPr>
          <a:xfrm>
            <a:off x="451338" y="445477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172E-3272-4ACB-830D-E4DC74B39A20}"/>
              </a:ext>
            </a:extLst>
          </p:cNvPr>
          <p:cNvCxnSpPr>
            <a:cxnSpLocks/>
          </p:cNvCxnSpPr>
          <p:nvPr/>
        </p:nvCxnSpPr>
        <p:spPr>
          <a:xfrm>
            <a:off x="451338" y="6400809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31A6-D6C0-485B-A9BE-2C8A7382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0D5F7-FA3B-41C3-A2A6-B0001C12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3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0664A-600F-42D6-BB4F-487744B7835C}"/>
              </a:ext>
            </a:extLst>
          </p:cNvPr>
          <p:cNvSpPr txBox="1"/>
          <p:nvPr/>
        </p:nvSpPr>
        <p:spPr>
          <a:xfrm>
            <a:off x="10158046" y="73807"/>
            <a:ext cx="219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Capstone Project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01E0F-FBB7-4BC2-8235-8560250079F9}"/>
              </a:ext>
            </a:extLst>
          </p:cNvPr>
          <p:cNvSpPr/>
          <p:nvPr/>
        </p:nvSpPr>
        <p:spPr>
          <a:xfrm>
            <a:off x="451338" y="1316447"/>
            <a:ext cx="112893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order to make a good choice for an apartment in Manhattan, the following data is required: </a:t>
            </a:r>
          </a:p>
          <a:p>
            <a:endParaRPr lang="en-GB" sz="16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 of neighbourhoods in Manhattan with their Geodata (latitude and longitude)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 of the subway metro stations in Manhattan with geodata </a:t>
            </a:r>
            <a:r>
              <a:rPr lang="en-GB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https://en.wikipedia.org/wiki/List_of_New_York_City_Subway_stations_in_Manhattan</a:t>
            </a:r>
            <a:r>
              <a:rPr lang="en-GB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&amp; </a:t>
            </a:r>
            <a:r>
              <a:rPr lang="en-GB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https://www.google.com/maps/search/manhattan+subway+metro+stations/@40.7837297,-74.1033043,11z/data=!3m1!4b1</a:t>
            </a:r>
            <a:r>
              <a:rPr lang="en-GB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n-GB" sz="1600" b="1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 of apartments for rent in Manhattan with descriptions (number of beds, price, location, address etc.) </a:t>
            </a:r>
            <a:r>
              <a:rPr lang="en-GB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http://www.rentmanhattan.com/index.cfm?page=search&amp;state=results</a:t>
            </a:r>
            <a:r>
              <a:rPr lang="en-GB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&amp; </a:t>
            </a:r>
            <a:r>
              <a:rPr lang="en-GB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https://www.realtor.com/apartments/Manhattan_NY</a:t>
            </a:r>
            <a:endParaRPr lang="en-GB" sz="14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Venues and amenities in the neighbourhoods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06DB3-C91B-4FBE-8A52-5A6BC18826B1}"/>
              </a:ext>
            </a:extLst>
          </p:cNvPr>
          <p:cNvSpPr txBox="1"/>
          <p:nvPr/>
        </p:nvSpPr>
        <p:spPr>
          <a:xfrm>
            <a:off x="451338" y="773703"/>
            <a:ext cx="475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3ECDC-3A53-48E5-B7FD-780BE93AC13F}"/>
              </a:ext>
            </a:extLst>
          </p:cNvPr>
          <p:cNvSpPr/>
          <p:nvPr/>
        </p:nvSpPr>
        <p:spPr>
          <a:xfrm>
            <a:off x="451338" y="4772667"/>
            <a:ext cx="112893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methodology is based on mapping the data in different ways, thus allowing throughout the use of a visual approach, i.e. by means of maps with popups labels, a quick identification of apartments according to the demands</a:t>
            </a:r>
            <a:endParaRPr lang="en-GB" sz="14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E5637-6FD8-4490-96E5-A1886386E49E}"/>
              </a:ext>
            </a:extLst>
          </p:cNvPr>
          <p:cNvSpPr txBox="1"/>
          <p:nvPr/>
        </p:nvSpPr>
        <p:spPr>
          <a:xfrm>
            <a:off x="451338" y="4175636"/>
            <a:ext cx="475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3451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3077B8-92E7-49DA-9AA7-81038FD3F810}"/>
              </a:ext>
            </a:extLst>
          </p:cNvPr>
          <p:cNvCxnSpPr>
            <a:cxnSpLocks/>
          </p:cNvCxnSpPr>
          <p:nvPr/>
        </p:nvCxnSpPr>
        <p:spPr>
          <a:xfrm>
            <a:off x="451338" y="445477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172E-3272-4ACB-830D-E4DC74B39A20}"/>
              </a:ext>
            </a:extLst>
          </p:cNvPr>
          <p:cNvCxnSpPr>
            <a:cxnSpLocks/>
          </p:cNvCxnSpPr>
          <p:nvPr/>
        </p:nvCxnSpPr>
        <p:spPr>
          <a:xfrm>
            <a:off x="451338" y="6400809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31A6-D6C0-485B-A9BE-2C8A7382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0D5F7-FA3B-41C3-A2A6-B0001C12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4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0664A-600F-42D6-BB4F-487744B7835C}"/>
              </a:ext>
            </a:extLst>
          </p:cNvPr>
          <p:cNvSpPr txBox="1"/>
          <p:nvPr/>
        </p:nvSpPr>
        <p:spPr>
          <a:xfrm>
            <a:off x="10158046" y="73807"/>
            <a:ext cx="219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Capstone Project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1AECB7-DC1C-4102-AD56-3F341C3FAE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266235"/>
            <a:ext cx="4306765" cy="2371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0729BE-7F3F-4270-8B0F-D4B61AB101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04" y="1348960"/>
            <a:ext cx="4565238" cy="2205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A8968E-1155-4E5D-A95C-4ECE98A66131}"/>
              </a:ext>
            </a:extLst>
          </p:cNvPr>
          <p:cNvSpPr txBox="1"/>
          <p:nvPr/>
        </p:nvSpPr>
        <p:spPr>
          <a:xfrm>
            <a:off x="385960" y="625221"/>
            <a:ext cx="711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Venues of the neighbourhood in Singapore and in Manhattan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2AD5B7-A5CD-4E26-8E03-66ADCAF8BD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3991952"/>
            <a:ext cx="6078416" cy="2043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CF7BAD-D732-4C98-8B76-CC30B2B7126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3744286"/>
            <a:ext cx="2379784" cy="26342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6D6515-46EA-40D8-8586-D1305738EF99}"/>
              </a:ext>
            </a:extLst>
          </p:cNvPr>
          <p:cNvSpPr txBox="1"/>
          <p:nvPr/>
        </p:nvSpPr>
        <p:spPr>
          <a:xfrm>
            <a:off x="7982962" y="4769044"/>
            <a:ext cx="3757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Manhattan’s cluster 2 is the one which is most similar to Singapore</a:t>
            </a:r>
          </a:p>
        </p:txBody>
      </p:sp>
    </p:spTree>
    <p:extLst>
      <p:ext uri="{BB962C8B-B14F-4D97-AF65-F5344CB8AC3E}">
        <p14:creationId xmlns:p14="http://schemas.microsoft.com/office/powerpoint/2010/main" val="116038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3077B8-92E7-49DA-9AA7-81038FD3F810}"/>
              </a:ext>
            </a:extLst>
          </p:cNvPr>
          <p:cNvCxnSpPr>
            <a:cxnSpLocks/>
          </p:cNvCxnSpPr>
          <p:nvPr/>
        </p:nvCxnSpPr>
        <p:spPr>
          <a:xfrm>
            <a:off x="451338" y="445477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172E-3272-4ACB-830D-E4DC74B39A20}"/>
              </a:ext>
            </a:extLst>
          </p:cNvPr>
          <p:cNvCxnSpPr>
            <a:cxnSpLocks/>
          </p:cNvCxnSpPr>
          <p:nvPr/>
        </p:nvCxnSpPr>
        <p:spPr>
          <a:xfrm>
            <a:off x="451338" y="6400809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31A6-D6C0-485B-A9BE-2C8A7382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0D5F7-FA3B-41C3-A2A6-B0001C12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5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0664A-600F-42D6-BB4F-487744B7835C}"/>
              </a:ext>
            </a:extLst>
          </p:cNvPr>
          <p:cNvSpPr txBox="1"/>
          <p:nvPr/>
        </p:nvSpPr>
        <p:spPr>
          <a:xfrm>
            <a:off x="10158046" y="73807"/>
            <a:ext cx="219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Capstone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8968E-1155-4E5D-A95C-4ECE98A66131}"/>
              </a:ext>
            </a:extLst>
          </p:cNvPr>
          <p:cNvSpPr txBox="1"/>
          <p:nvPr/>
        </p:nvSpPr>
        <p:spPr>
          <a:xfrm>
            <a:off x="385960" y="625221"/>
            <a:ext cx="711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Rent prices in Manhattan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083455-BFE2-422E-8AFD-E0D0017032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18" y="1151967"/>
            <a:ext cx="4352974" cy="2634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D5C8C6-079F-48E4-8025-4C91B5C3E3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61" y="3736871"/>
            <a:ext cx="4509770" cy="26345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109371-1E3F-49AE-BB3C-3C75BE78D6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66" y="1174296"/>
            <a:ext cx="4047882" cy="25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8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3077B8-92E7-49DA-9AA7-81038FD3F810}"/>
              </a:ext>
            </a:extLst>
          </p:cNvPr>
          <p:cNvCxnSpPr>
            <a:cxnSpLocks/>
          </p:cNvCxnSpPr>
          <p:nvPr/>
        </p:nvCxnSpPr>
        <p:spPr>
          <a:xfrm>
            <a:off x="451338" y="445477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172E-3272-4ACB-830D-E4DC74B39A20}"/>
              </a:ext>
            </a:extLst>
          </p:cNvPr>
          <p:cNvCxnSpPr>
            <a:cxnSpLocks/>
          </p:cNvCxnSpPr>
          <p:nvPr/>
        </p:nvCxnSpPr>
        <p:spPr>
          <a:xfrm>
            <a:off x="451338" y="6400809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31A6-D6C0-485B-A9BE-2C8A7382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0D5F7-FA3B-41C3-A2A6-B0001C12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6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0664A-600F-42D6-BB4F-487744B7835C}"/>
              </a:ext>
            </a:extLst>
          </p:cNvPr>
          <p:cNvSpPr txBox="1"/>
          <p:nvPr/>
        </p:nvSpPr>
        <p:spPr>
          <a:xfrm>
            <a:off x="10158046" y="73807"/>
            <a:ext cx="219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Capstone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8968E-1155-4E5D-A95C-4ECE98A66131}"/>
              </a:ext>
            </a:extLst>
          </p:cNvPr>
          <p:cNvSpPr txBox="1"/>
          <p:nvPr/>
        </p:nvSpPr>
        <p:spPr>
          <a:xfrm>
            <a:off x="385959" y="625221"/>
            <a:ext cx="1135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Map of Manhattan showing places with prices (blue dots), subways (red dots) and cluster of venues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78EFE1-382D-4A3B-B6DF-5E3D8E1EC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1" y="1328260"/>
            <a:ext cx="7877909" cy="4649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AE180-CB0A-4B3B-A11B-6A86AA3F7203}"/>
              </a:ext>
            </a:extLst>
          </p:cNvPr>
          <p:cNvSpPr txBox="1"/>
          <p:nvPr/>
        </p:nvSpPr>
        <p:spPr>
          <a:xfrm>
            <a:off x="8751277" y="5270584"/>
            <a:ext cx="3440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This map allows me to quickly check the best apartments based on my demands</a:t>
            </a:r>
          </a:p>
        </p:txBody>
      </p:sp>
    </p:spTree>
    <p:extLst>
      <p:ext uri="{BB962C8B-B14F-4D97-AF65-F5344CB8AC3E}">
        <p14:creationId xmlns:p14="http://schemas.microsoft.com/office/powerpoint/2010/main" val="196977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3077B8-92E7-49DA-9AA7-81038FD3F810}"/>
              </a:ext>
            </a:extLst>
          </p:cNvPr>
          <p:cNvCxnSpPr>
            <a:cxnSpLocks/>
          </p:cNvCxnSpPr>
          <p:nvPr/>
        </p:nvCxnSpPr>
        <p:spPr>
          <a:xfrm>
            <a:off x="451338" y="445477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172E-3272-4ACB-830D-E4DC74B39A20}"/>
              </a:ext>
            </a:extLst>
          </p:cNvPr>
          <p:cNvCxnSpPr>
            <a:cxnSpLocks/>
          </p:cNvCxnSpPr>
          <p:nvPr/>
        </p:nvCxnSpPr>
        <p:spPr>
          <a:xfrm>
            <a:off x="451338" y="6400809"/>
            <a:ext cx="1128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31A6-D6C0-485B-A9BE-2C8A7382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IBM Data Science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0D5F7-FA3B-41C3-A2A6-B0001C12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925-AE2A-4DB9-A85C-F3CF3828F50D}" type="slidenum">
              <a:rPr lang="en-GB" smtClean="0"/>
              <a:t>7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0664A-600F-42D6-BB4F-487744B7835C}"/>
              </a:ext>
            </a:extLst>
          </p:cNvPr>
          <p:cNvSpPr txBox="1"/>
          <p:nvPr/>
        </p:nvSpPr>
        <p:spPr>
          <a:xfrm>
            <a:off x="10158046" y="73807"/>
            <a:ext cx="219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Capstone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8968E-1155-4E5D-A95C-4ECE98A66131}"/>
              </a:ext>
            </a:extLst>
          </p:cNvPr>
          <p:cNvSpPr txBox="1"/>
          <p:nvPr/>
        </p:nvSpPr>
        <p:spPr>
          <a:xfrm>
            <a:off x="451338" y="1317372"/>
            <a:ext cx="113547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From the map showed above I was able to quickly select the apartments best fitted my needs. </a:t>
            </a:r>
          </a:p>
          <a:p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Apartment on 305 East 63rd Street in the Sutton Place Neighbourhood and near 'subway 59th Street' station, Cluster # 2 Monthly rent : 7500 Dollars</a:t>
            </a:r>
          </a:p>
          <a:p>
            <a:endParaRPr lang="en-GB" sz="16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methodology use allows for a quick and easy selection of apartments while using an interactive map.</a:t>
            </a:r>
          </a:p>
          <a:p>
            <a:r>
              <a:rPr lang="en-GB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Also, it allowed me to compare the similarity of neighbourhoods in different cities. </a:t>
            </a:r>
          </a:p>
          <a:p>
            <a:endParaRPr lang="en-GB" sz="16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2E185-0107-4BC7-89FD-AF76CBCDBB8F}"/>
              </a:ext>
            </a:extLst>
          </p:cNvPr>
          <p:cNvSpPr txBox="1"/>
          <p:nvPr/>
        </p:nvSpPr>
        <p:spPr>
          <a:xfrm>
            <a:off x="451338" y="773703"/>
            <a:ext cx="475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Results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1400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477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Microsoft JhengHei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Bojan Vasilev</dc:creator>
  <cp:lastModifiedBy>Bojan Vasilev</cp:lastModifiedBy>
  <cp:revision>12</cp:revision>
  <dcterms:created xsi:type="dcterms:W3CDTF">2020-03-21T21:18:01Z</dcterms:created>
  <dcterms:modified xsi:type="dcterms:W3CDTF">2020-03-22T00:22:52Z</dcterms:modified>
</cp:coreProperties>
</file>