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3" r:id="rId4"/>
    <p:sldId id="264" r:id="rId5"/>
    <p:sldId id="285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9" r:id="rId20"/>
    <p:sldId id="305" r:id="rId21"/>
    <p:sldId id="306" r:id="rId22"/>
    <p:sldId id="308" r:id="rId23"/>
    <p:sldId id="307" r:id="rId24"/>
    <p:sldId id="257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Lin" initials="WL" lastIdx="0" clrIdx="0">
    <p:extLst>
      <p:ext uri="{19B8F6BF-5375-455C-9EA6-DF929625EA0E}">
        <p15:presenceInfo xmlns:p15="http://schemas.microsoft.com/office/powerpoint/2012/main" userId="1e904068014c15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370"/>
    <a:srgbClr val="D0CDD5"/>
    <a:srgbClr val="B1B3C1"/>
    <a:srgbClr val="EAEAEA"/>
    <a:srgbClr val="E6E6E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0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2FA59-A30F-4479-892A-6405E9F0ED52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AD509-40CA-4FE7-ACB5-6A190A1C4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2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0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1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3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3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952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14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63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69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60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9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8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38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53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40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68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5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5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97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5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71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10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6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6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0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2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9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8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1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7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8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C959B-36DA-44CA-926B-D3617CCBB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2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6" Type="http://schemas.openxmlformats.org/officeDocument/2006/relationships/slide" Target="slide4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13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Wikipedia:%E8%AA%B0%E5%9C%A8%E5%AF%AB%E7%B6%AD%E5%9F%BA%E7%99%BE%E7%A7%91" TargetMode="Externa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zh.wikipedia.org/wiki/Wikipedia:%E7%89%88%E6%9D%83%E4%BF%A1%E6%81%AF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zh.wikipedia.org/wiki/Wikipedia:%E7%BB%B4%E5%9F%BA%E7%99%BE%E7%A7%91%E8%AF%AD%E8%A8%80%E5%88%97%E8%A1%A8" TargetMode="External"/><Relationship Id="rId5" Type="http://schemas.openxmlformats.org/officeDocument/2006/relationships/hyperlink" Target="https://zh.wikipedia.org/wiki/Wikipedia:%E5%85%B3%E4%BA%8E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960" y="997235"/>
            <a:ext cx="10374080" cy="48635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5240" y="1330379"/>
            <a:ext cx="9483998" cy="43487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PA_文本框 4"/>
          <p:cNvSpPr txBox="1"/>
          <p:nvPr>
            <p:custDataLst>
              <p:tags r:id="rId2"/>
            </p:custDataLst>
          </p:nvPr>
        </p:nvSpPr>
        <p:spPr>
          <a:xfrm>
            <a:off x="2817149" y="2136337"/>
            <a:ext cx="6557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將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dirty="0">
                <a:latin typeface="微软雅黑 Light (本文)"/>
                <a:ea typeface="微軟正黑體" panose="020B0604030504040204" pitchFamily="34" charset="-120"/>
              </a:rPr>
              <a:t>Wikipedia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5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文本內容匯出成 </a:t>
            </a:r>
            <a:r>
              <a:rPr lang="en-US" altLang="zh-TW" sz="5400" dirty="0">
                <a:latin typeface="微软雅黑 Light (本文)"/>
                <a:ea typeface="微軟正黑體" panose="020B0604030504040204" pitchFamily="34" charset="-120"/>
              </a:rPr>
              <a:t>DocuXML</a:t>
            </a:r>
            <a:endParaRPr lang="zh-CN" altLang="en-US" sz="5400" spc="600" dirty="0">
              <a:latin typeface="微软雅黑 Light (本文)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0105" y="4012586"/>
            <a:ext cx="2489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微软雅黑 Light (本文)"/>
                <a:ea typeface="微軟正黑體" panose="020B0604030504040204" pitchFamily="34" charset="-120"/>
                <a:cs typeface="Times New Roman" panose="02020603050405020304" pitchFamily="18" charset="0"/>
              </a:rPr>
              <a:t>2018/11/06</a:t>
            </a:r>
          </a:p>
          <a:p>
            <a:r>
              <a:rPr lang="en-US" altLang="zh-TW" sz="1600" dirty="0" smtClean="0">
                <a:latin typeface="微软雅黑 Light (本文)"/>
                <a:ea typeface="微軟正黑體" panose="020B0604030504040204" pitchFamily="34" charset="-120"/>
                <a:cs typeface="Times New Roman" panose="02020603050405020304" pitchFamily="18" charset="0"/>
              </a:rPr>
              <a:t>r06922086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資工所 林凡</a:t>
            </a:r>
            <a:r>
              <a:rPr lang="zh-TW" altLang="en-US" sz="1600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煒</a:t>
            </a:r>
            <a:r>
              <a:rPr lang="en-US" altLang="zh-TW" sz="1600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lang="en-US" altLang="zh-TW" sz="1600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1600" dirty="0">
                <a:latin typeface="微软雅黑 Light (本文)"/>
                <a:cs typeface="Times New Roman" panose="02020603050405020304" pitchFamily="18" charset="0"/>
              </a:rPr>
              <a:t>r06922024</a:t>
            </a:r>
            <a:r>
              <a:rPr lang="en-US" altLang="zh-TW" sz="1600" dirty="0"/>
              <a:t> </a:t>
            </a:r>
            <a:r>
              <a:rPr lang="zh-TW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資工所 </a:t>
            </a:r>
            <a:r>
              <a:rPr lang="zh-TW" altLang="zh-TW" sz="16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宋品賢</a:t>
            </a:r>
            <a:endParaRPr lang="en-US" altLang="zh-TW" sz="16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sz="1600" dirty="0">
                <a:latin typeface="微软雅黑 Light (本文)"/>
                <a:ea typeface="微軟正黑體" panose="020B0604030504040204" pitchFamily="34" charset="-120"/>
                <a:cs typeface="Times New Roman" panose="02020603050405020304" pitchFamily="18" charset="0"/>
              </a:rPr>
              <a:t>r07922037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資工所 陳泓文 </a:t>
            </a:r>
          </a:p>
          <a:p>
            <a:r>
              <a:rPr lang="en-US" altLang="zh-TW" sz="1600" dirty="0">
                <a:latin typeface="微软雅黑 Light (本文)"/>
                <a:ea typeface="微軟正黑體" panose="020B0604030504040204" pitchFamily="34" charset="-120"/>
                <a:cs typeface="Times New Roman" panose="02020603050405020304" pitchFamily="18" charset="0"/>
              </a:rPr>
              <a:t>r07922167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資工所 李冠緯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sz="1600" dirty="0" smtClean="0">
                <a:latin typeface="微软雅黑 Light (本文)"/>
                <a:ea typeface="微軟正黑體" panose="020B0604030504040204" pitchFamily="34" charset="-120"/>
                <a:cs typeface="Times New Roman" panose="02020603050405020304" pitchFamily="18" charset="0"/>
              </a:rPr>
              <a:t>r07944037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1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網媒所 陳</a:t>
            </a:r>
            <a:r>
              <a:rPr lang="zh-TW" altLang="zh-TW" sz="16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耀</a:t>
            </a:r>
            <a:endParaRPr lang="zh-CN" altLang="en-US" sz="1600" dirty="0">
              <a:latin typeface="新細明體" panose="02020500000000000000" pitchFamily="18" charset="-120"/>
              <a:ea typeface="新細明體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2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spc="600" dirty="0" smtClean="0">
                <a:cs typeface="+mn-ea"/>
                <a:sym typeface="+mn-lt"/>
              </a:rPr>
              <a:t>DocuXML(1)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57492" y="1089164"/>
            <a:ext cx="100274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DocuXML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DocuSky</a:t>
            </a:r>
            <a:r>
              <a:rPr lang="zh-TW" altLang="en-US" dirty="0" smtClean="0"/>
              <a:t> 建構資料庫的一種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文件格式。</a:t>
            </a:r>
            <a:endParaRPr lang="en-US" altLang="zh-TW" dirty="0" smtClean="0"/>
          </a:p>
          <a:p>
            <a:r>
              <a:rPr lang="zh-TW" altLang="en-US" dirty="0" smtClean="0"/>
              <a:t>基本結構：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b="1" dirty="0" smtClean="0">
                <a:solidFill>
                  <a:srgbClr val="FFC000"/>
                </a:solidFill>
              </a:rPr>
              <a:t>&lt;</a:t>
            </a:r>
            <a:r>
              <a:rPr lang="en-US" altLang="zh-TW" b="1" dirty="0" err="1" smtClean="0">
                <a:solidFill>
                  <a:srgbClr val="FFC000"/>
                </a:solidFill>
              </a:rPr>
              <a:t>ThdlPrototypeExport</a:t>
            </a:r>
            <a:r>
              <a:rPr lang="en-US" altLang="zh-TW" b="1" dirty="0" smtClean="0">
                <a:solidFill>
                  <a:srgbClr val="FFC000"/>
                </a:solidFill>
              </a:rPr>
              <a:t>&gt;</a:t>
            </a:r>
          </a:p>
          <a:p>
            <a:r>
              <a:rPr lang="en-US" altLang="zh-TW" b="1" dirty="0" smtClean="0">
                <a:solidFill>
                  <a:srgbClr val="002060"/>
                </a:solidFill>
              </a:rPr>
              <a:t>		&lt;</a:t>
            </a:r>
            <a:r>
              <a:rPr lang="en-US" altLang="zh-TW" b="1" dirty="0" smtClean="0">
                <a:solidFill>
                  <a:srgbClr val="002060"/>
                </a:solidFill>
              </a:rPr>
              <a:t>corpus name=[CORPUS_NAME]&gt;</a:t>
            </a:r>
            <a:r>
              <a:rPr lang="zh-TW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</a:rPr>
              <a:t>#</a:t>
            </a:r>
            <a:r>
              <a:rPr lang="zh-TW" altLang="en-US" b="1" dirty="0" smtClean="0">
                <a:solidFill>
                  <a:srgbClr val="002060"/>
                </a:solidFill>
              </a:rPr>
              <a:t> 文獻集詮釋資料</a:t>
            </a:r>
            <a:endParaRPr lang="en-US" altLang="zh-TW" b="1" dirty="0" smtClean="0">
              <a:solidFill>
                <a:srgbClr val="002060"/>
              </a:solidFill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</a:rPr>
              <a:t>			&lt;</a:t>
            </a:r>
            <a:r>
              <a:rPr lang="en-US" altLang="zh-TW" b="1" dirty="0" err="1" smtClean="0">
                <a:solidFill>
                  <a:srgbClr val="002060"/>
                </a:solidFill>
              </a:rPr>
              <a:t>metadata_filed_settings</a:t>
            </a:r>
            <a:r>
              <a:rPr lang="en-US" altLang="zh-TW" b="1" dirty="0" smtClean="0">
                <a:solidFill>
                  <a:srgbClr val="002060"/>
                </a:solidFill>
              </a:rPr>
              <a:t>/&gt;</a:t>
            </a:r>
            <a:r>
              <a:rPr lang="zh-TW" altLang="en-US" b="1" dirty="0" smtClean="0">
                <a:solidFill>
                  <a:srgbClr val="002060"/>
                </a:solidFill>
              </a:rPr>
              <a:t> </a:t>
            </a:r>
            <a:r>
              <a:rPr lang="en-US" altLang="zh-TW" b="1" dirty="0" smtClean="0">
                <a:solidFill>
                  <a:srgbClr val="002060"/>
                </a:solidFill>
              </a:rPr>
              <a:t># </a:t>
            </a:r>
            <a:r>
              <a:rPr lang="zh-TW" altLang="en-US" b="1" dirty="0" smtClean="0">
                <a:solidFill>
                  <a:srgbClr val="002060"/>
                </a:solidFill>
              </a:rPr>
              <a:t>文獻集下詮釋資料的名稱</a:t>
            </a:r>
            <a:endParaRPr lang="en-US" altLang="zh-TW" b="1" dirty="0" smtClean="0">
              <a:solidFill>
                <a:srgbClr val="002060"/>
              </a:solidFill>
            </a:endParaRPr>
          </a:p>
          <a:p>
            <a:r>
              <a:rPr lang="en-US" altLang="zh-TW" b="1" dirty="0" smtClean="0">
                <a:solidFill>
                  <a:srgbClr val="002060"/>
                </a:solidFill>
              </a:rPr>
              <a:t>			&lt;</a:t>
            </a:r>
            <a:r>
              <a:rPr lang="en-US" altLang="zh-TW" b="1" dirty="0" err="1" smtClean="0">
                <a:solidFill>
                  <a:srgbClr val="002060"/>
                </a:solidFill>
              </a:rPr>
              <a:t>feature_analysis</a:t>
            </a:r>
            <a:r>
              <a:rPr lang="en-US" altLang="zh-TW" b="1" dirty="0" smtClean="0">
                <a:solidFill>
                  <a:srgbClr val="002060"/>
                </a:solidFill>
              </a:rPr>
              <a:t>/&gt;	#</a:t>
            </a:r>
            <a:r>
              <a:rPr lang="zh-TW" altLang="en-US" b="1" dirty="0">
                <a:solidFill>
                  <a:srgbClr val="002060"/>
                </a:solidFill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</a:rPr>
              <a:t>使用者自訂標籤 </a:t>
            </a:r>
            <a:r>
              <a:rPr lang="en-US" altLang="zh-TW" b="1" dirty="0" err="1" smtClean="0">
                <a:solidFill>
                  <a:srgbClr val="002060"/>
                </a:solidFill>
              </a:rPr>
              <a:t>Udef</a:t>
            </a:r>
            <a:r>
              <a:rPr lang="en-US" altLang="zh-TW" b="1" dirty="0" smtClean="0">
                <a:solidFill>
                  <a:srgbClr val="002060"/>
                </a:solidFill>
              </a:rPr>
              <a:t>_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b="1" dirty="0" smtClean="0">
                <a:solidFill>
                  <a:srgbClr val="002060"/>
                </a:solidFill>
              </a:rPr>
              <a:t>	&lt;/corpus&gt;</a:t>
            </a:r>
          </a:p>
          <a:p>
            <a:r>
              <a:rPr lang="en-US" altLang="zh-TW" b="1" dirty="0">
                <a:solidFill>
                  <a:srgbClr val="002060"/>
                </a:solidFill>
              </a:rPr>
              <a:t>	</a:t>
            </a:r>
            <a:r>
              <a:rPr lang="en-US" altLang="zh-TW" b="1" dirty="0" smtClean="0">
                <a:solidFill>
                  <a:srgbClr val="002060"/>
                </a:solidFill>
              </a:rPr>
              <a:t>	…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	</a:t>
            </a:r>
            <a:r>
              <a:rPr lang="en-US" altLang="zh-TW" b="1" dirty="0" smtClean="0">
                <a:solidFill>
                  <a:srgbClr val="C00000"/>
                </a:solidFill>
              </a:rPr>
              <a:t>	&lt;documents&gt;</a:t>
            </a:r>
            <a:r>
              <a:rPr lang="zh-TW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#</a:t>
            </a:r>
            <a:r>
              <a:rPr lang="zh-TW" altLang="en-US" b="1" dirty="0" smtClean="0">
                <a:solidFill>
                  <a:srgbClr val="C00000"/>
                </a:solidFill>
              </a:rPr>
              <a:t> 文件資料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en-US" altLang="zh-TW" b="1" dirty="0">
                <a:solidFill>
                  <a:srgbClr val="C00000"/>
                </a:solidFill>
              </a:rPr>
              <a:t>	</a:t>
            </a:r>
            <a:r>
              <a:rPr lang="en-US" altLang="zh-TW" b="1" dirty="0" smtClean="0">
                <a:solidFill>
                  <a:srgbClr val="C00000"/>
                </a:solidFill>
              </a:rPr>
              <a:t>		&lt;</a:t>
            </a:r>
            <a:r>
              <a:rPr lang="en-US" altLang="zh-TW" b="1" dirty="0" smtClean="0">
                <a:solidFill>
                  <a:srgbClr val="C00000"/>
                </a:solidFill>
              </a:rPr>
              <a:t>document filename=[DOC_FILENAME]&gt; </a:t>
            </a:r>
            <a:r>
              <a:rPr lang="en-US" altLang="zh-TW" b="1" dirty="0" smtClean="0">
                <a:solidFill>
                  <a:srgbClr val="C00000"/>
                </a:solidFill>
              </a:rPr>
              <a:t>#</a:t>
            </a:r>
            <a:r>
              <a:rPr lang="zh-TW" altLang="en-US" b="1" dirty="0" smtClean="0">
                <a:solidFill>
                  <a:srgbClr val="C00000"/>
                </a:solidFill>
              </a:rPr>
              <a:t>單一文件資料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				&lt;corpus/&gt; #</a:t>
            </a:r>
            <a:r>
              <a:rPr lang="zh-TW" altLang="en-US" b="1" dirty="0" smtClean="0">
                <a:solidFill>
                  <a:srgbClr val="C00000"/>
                </a:solidFill>
              </a:rPr>
              <a:t> 文獻集名稱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en-US" altLang="zh-TW" b="1" dirty="0">
                <a:solidFill>
                  <a:srgbClr val="C00000"/>
                </a:solidFill>
              </a:rPr>
              <a:t>	</a:t>
            </a:r>
            <a:r>
              <a:rPr lang="en-US" altLang="zh-TW" b="1" dirty="0" smtClean="0">
                <a:solidFill>
                  <a:srgbClr val="C00000"/>
                </a:solidFill>
              </a:rPr>
              <a:t>			&lt;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doc_content</a:t>
            </a:r>
            <a:r>
              <a:rPr lang="en-US" altLang="zh-TW" b="1" dirty="0" smtClean="0">
                <a:solidFill>
                  <a:srgbClr val="C00000"/>
                </a:solidFill>
              </a:rPr>
              <a:t>/&gt;</a:t>
            </a:r>
            <a:r>
              <a:rPr lang="zh-TW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#</a:t>
            </a:r>
            <a:r>
              <a:rPr lang="zh-TW" altLang="en-US" b="1" dirty="0" smtClean="0">
                <a:solidFill>
                  <a:srgbClr val="C00000"/>
                </a:solidFill>
              </a:rPr>
              <a:t> 文本內容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en-US" altLang="zh-TW" b="1" dirty="0">
                <a:solidFill>
                  <a:srgbClr val="C00000"/>
                </a:solidFill>
              </a:rPr>
              <a:t>	</a:t>
            </a:r>
            <a:r>
              <a:rPr lang="en-US" altLang="zh-TW" b="1" dirty="0" smtClean="0">
                <a:solidFill>
                  <a:srgbClr val="C00000"/>
                </a:solidFill>
              </a:rPr>
              <a:t>			&lt;</a:t>
            </a:r>
            <a:r>
              <a:rPr lang="en-US" altLang="zh-TW" b="1" dirty="0" err="1" smtClean="0">
                <a:solidFill>
                  <a:srgbClr val="C00000"/>
                </a:solidFill>
              </a:rPr>
              <a:t>xml_metadata</a:t>
            </a:r>
            <a:r>
              <a:rPr lang="en-US" altLang="zh-TW" b="1" dirty="0" smtClean="0">
                <a:solidFill>
                  <a:srgbClr val="C00000"/>
                </a:solidFill>
              </a:rPr>
              <a:t>/&gt; # </a:t>
            </a:r>
            <a:r>
              <a:rPr lang="zh-TW" altLang="en-US" b="1" dirty="0" smtClean="0">
                <a:solidFill>
                  <a:srgbClr val="C00000"/>
                </a:solidFill>
              </a:rPr>
              <a:t>使用者自定義詮釋資料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				==================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				&lt;!–- </a:t>
            </a:r>
            <a:r>
              <a:rPr lang="zh-TW" altLang="en-US" b="1" dirty="0" smtClean="0">
                <a:solidFill>
                  <a:srgbClr val="C00000"/>
                </a:solidFill>
              </a:rPr>
              <a:t>其他詮釋資料欄位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--&gt;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				==================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			&lt;/document&gt;</a:t>
            </a:r>
          </a:p>
          <a:p>
            <a:r>
              <a:rPr lang="en-US" altLang="zh-TW" b="1" dirty="0">
                <a:solidFill>
                  <a:srgbClr val="C00000"/>
                </a:solidFill>
              </a:rPr>
              <a:t>	</a:t>
            </a:r>
            <a:r>
              <a:rPr lang="en-US" altLang="zh-TW" b="1" dirty="0" smtClean="0">
                <a:solidFill>
                  <a:srgbClr val="C00000"/>
                </a:solidFill>
              </a:rPr>
              <a:t>		…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		&lt;/documents&gt;</a:t>
            </a:r>
            <a:endParaRPr lang="en-US" altLang="zh-TW" b="1" dirty="0">
              <a:solidFill>
                <a:srgbClr val="C00000"/>
              </a:solidFill>
            </a:endParaRPr>
          </a:p>
          <a:p>
            <a:r>
              <a:rPr lang="en-US" altLang="zh-TW" dirty="0" smtClean="0"/>
              <a:t>	</a:t>
            </a:r>
            <a:r>
              <a:rPr lang="en-US" altLang="zh-TW" dirty="0" smtClean="0">
                <a:solidFill>
                  <a:srgbClr val="FFC000"/>
                </a:solidFill>
              </a:rPr>
              <a:t>&lt;/</a:t>
            </a:r>
            <a:r>
              <a:rPr lang="en-US" altLang="zh-TW" dirty="0" err="1" smtClean="0">
                <a:solidFill>
                  <a:srgbClr val="FFC000"/>
                </a:solidFill>
              </a:rPr>
              <a:t>ThdlPrototypeExport</a:t>
            </a:r>
            <a:r>
              <a:rPr lang="en-US" altLang="zh-TW" dirty="0" smtClean="0">
                <a:solidFill>
                  <a:srgbClr val="FFC000"/>
                </a:solidFill>
              </a:rPr>
              <a:t>&gt;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904283" y="254295"/>
            <a:ext cx="366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reference: </a:t>
            </a:r>
            <a:r>
              <a:rPr lang="en-US" altLang="zh-TW" dirty="0" smtClean="0"/>
              <a:t>DocuXML </a:t>
            </a:r>
            <a:r>
              <a:rPr lang="en-US" altLang="zh-TW" dirty="0"/>
              <a:t>2.0 Scheme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2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spc="600" dirty="0" smtClean="0">
                <a:cs typeface="+mn-ea"/>
                <a:sym typeface="+mn-lt"/>
              </a:rPr>
              <a:t>DocuXML(2)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57492" y="1089164"/>
            <a:ext cx="100274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文獻集詮釋資料標籤 </a:t>
            </a:r>
            <a:r>
              <a:rPr lang="en-US" altLang="zh-TW" b="1" dirty="0" smtClean="0"/>
              <a:t>( &lt;</a:t>
            </a:r>
            <a:r>
              <a:rPr lang="en-US" altLang="zh-TW" b="1" dirty="0" smtClean="0"/>
              <a:t>corpus name=[CORPUS_NAME</a:t>
            </a:r>
            <a:r>
              <a:rPr lang="en-US" altLang="zh-TW" b="1" dirty="0" smtClean="0"/>
              <a:t>]</a:t>
            </a:r>
            <a:r>
              <a:rPr lang="en-US" altLang="zh-TW" b="1" dirty="0" smtClean="0"/>
              <a:t>&gt;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) </a:t>
            </a:r>
            <a:r>
              <a:rPr lang="zh-TW" altLang="en-US" b="1" dirty="0" smtClean="0"/>
              <a:t>主要包含兩種標籤 </a:t>
            </a:r>
            <a:r>
              <a:rPr lang="en-US" altLang="zh-TW" b="1" dirty="0" smtClean="0"/>
              <a:t>(tag)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一、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feature_analysis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1. </a:t>
            </a:r>
            <a:r>
              <a:rPr lang="zh-TW" altLang="en-US" dirty="0" smtClean="0"/>
              <a:t>此標籤包含了屬於該 </a:t>
            </a:r>
            <a:r>
              <a:rPr lang="en-US" altLang="zh-TW" dirty="0" smtClean="0"/>
              <a:t>corpus</a:t>
            </a:r>
            <a:r>
              <a:rPr lang="zh-TW" altLang="en-US" dirty="0" smtClean="0"/>
              <a:t> 的文獻所含有的使用者</a:t>
            </a:r>
            <a:r>
              <a:rPr lang="zh-TW" altLang="en-US" dirty="0" smtClean="0">
                <a:solidFill>
                  <a:srgbClr val="FF0000"/>
                </a:solidFill>
              </a:rPr>
              <a:t>自定義標籤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2. </a:t>
            </a:r>
            <a:r>
              <a:rPr lang="zh-TW" altLang="en-US" dirty="0" smtClean="0"/>
              <a:t>幫助使用者做</a:t>
            </a:r>
            <a:r>
              <a:rPr lang="zh-TW" altLang="en-US" dirty="0" smtClean="0">
                <a:solidFill>
                  <a:srgbClr val="FF0000"/>
                </a:solidFill>
              </a:rPr>
              <a:t>後分類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3. </a:t>
            </a:r>
            <a:r>
              <a:rPr lang="zh-TW" altLang="en-US" dirty="0" smtClean="0"/>
              <a:t>子標籤格式： </a:t>
            </a:r>
            <a:r>
              <a:rPr lang="en-US" altLang="zh-TW" dirty="0" smtClean="0"/>
              <a:t>&lt;tag name=“</a:t>
            </a:r>
            <a:r>
              <a:rPr lang="en-US" altLang="zh-TW" dirty="0" err="1" smtClean="0"/>
              <a:t>Udef_XXXXX</a:t>
            </a:r>
            <a:r>
              <a:rPr lang="en-US" altLang="zh-TW" dirty="0" smtClean="0"/>
              <a:t>”  type=“</a:t>
            </a:r>
            <a:r>
              <a:rPr lang="en-US" altLang="zh-TW" dirty="0" err="1" smtClean="0"/>
              <a:t>contentTagging</a:t>
            </a:r>
            <a:r>
              <a:rPr lang="en-US" altLang="zh-TW" dirty="0" smtClean="0"/>
              <a:t>”/&gt;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二、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metadata_filed_settings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1. </a:t>
            </a:r>
            <a:r>
              <a:rPr lang="zh-TW" altLang="en-US" dirty="0" smtClean="0"/>
              <a:t>描述了各項標籤在</a:t>
            </a:r>
            <a:r>
              <a:rPr lang="zh-TW" altLang="en-US" dirty="0" smtClean="0">
                <a:solidFill>
                  <a:srgbClr val="FF0000"/>
                </a:solidFill>
              </a:rPr>
              <a:t>後分類時所顯示的名稱</a:t>
            </a:r>
            <a:r>
              <a:rPr lang="zh-TW" altLang="en-US" dirty="0" smtClean="0"/>
              <a:t>，例如：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			&lt;author&gt;</a:t>
            </a:r>
            <a:r>
              <a:rPr lang="zh-TW" altLang="en-US" dirty="0" smtClean="0"/>
              <a:t>立契者</a:t>
            </a:r>
            <a:r>
              <a:rPr lang="en-US" altLang="zh-TW" dirty="0" smtClean="0"/>
              <a:t>&lt;/author&gt; </a:t>
            </a:r>
            <a:r>
              <a:rPr lang="zh-TW" altLang="en-US" dirty="0" smtClean="0"/>
              <a:t>表示後分類標籤在顯示時為「立契者」。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904283" y="254295"/>
            <a:ext cx="366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reference: </a:t>
            </a:r>
            <a:r>
              <a:rPr lang="en-US" altLang="zh-TW" dirty="0" smtClean="0"/>
              <a:t>DocuXML </a:t>
            </a:r>
            <a:r>
              <a:rPr lang="en-US" altLang="zh-TW" dirty="0"/>
              <a:t>2.0 Scheme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spc="600" dirty="0" smtClean="0">
                <a:cs typeface="+mn-ea"/>
                <a:sym typeface="+mn-lt"/>
              </a:rPr>
              <a:t>DocuXML(3)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57492" y="1089164"/>
            <a:ext cx="100274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單一文件資料標籤 </a:t>
            </a:r>
            <a:r>
              <a:rPr lang="en-US" altLang="zh-TW" b="1" dirty="0" smtClean="0"/>
              <a:t>( &lt;</a:t>
            </a:r>
            <a:r>
              <a:rPr lang="en-US" altLang="zh-TW" b="1" dirty="0" smtClean="0"/>
              <a:t>document filename=[DOC_FILENAME</a:t>
            </a:r>
            <a:r>
              <a:rPr lang="en-US" altLang="zh-TW" b="1" dirty="0" smtClean="0"/>
              <a:t>]</a:t>
            </a:r>
            <a:r>
              <a:rPr lang="en-US" altLang="zh-TW" b="1" dirty="0" smtClean="0"/>
              <a:t>&gt;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) </a:t>
            </a:r>
            <a:r>
              <a:rPr lang="zh-TW" altLang="en-US" b="1" dirty="0" smtClean="0"/>
              <a:t>主要包含詮釋資料標籤與內文標籤，以下分四項做介紹：</a:t>
            </a:r>
            <a:endParaRPr lang="en-US" altLang="zh-TW" b="1" dirty="0" smtClean="0"/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一、</a:t>
            </a:r>
            <a:r>
              <a:rPr lang="en-US" altLang="zh-TW" dirty="0" smtClean="0"/>
              <a:t>&lt;corpus number=“1”&gt;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必填</a:t>
            </a:r>
            <a:r>
              <a:rPr lang="en-US" altLang="zh-TW" b="1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1. </a:t>
            </a:r>
            <a:r>
              <a:rPr lang="zh-TW" altLang="en-US" dirty="0" smtClean="0">
                <a:solidFill>
                  <a:srgbClr val="FF0000"/>
                </a:solidFill>
              </a:rPr>
              <a:t>文獻集名稱</a:t>
            </a:r>
            <a:r>
              <a:rPr lang="zh-TW" altLang="en-US" dirty="0" smtClean="0">
                <a:solidFill>
                  <a:srgbClr val="715370"/>
                </a:solidFill>
              </a:rPr>
              <a:t>。</a:t>
            </a:r>
            <a:endParaRPr lang="en-US" altLang="zh-TW" dirty="0" smtClean="0">
              <a:solidFill>
                <a:srgbClr val="71537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2</a:t>
            </a:r>
            <a:r>
              <a:rPr lang="en-US" altLang="zh-TW" dirty="0"/>
              <a:t>.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 屬性，可</a:t>
            </a:r>
            <a:r>
              <a:rPr lang="zh-TW" altLang="en-US" dirty="0"/>
              <a:t>指定文件屬於第幾個文獻</a:t>
            </a:r>
            <a:r>
              <a:rPr lang="zh-TW" altLang="en-US" dirty="0" smtClean="0"/>
              <a:t>集。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二、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doc_content</a:t>
            </a:r>
            <a:r>
              <a:rPr lang="en-US" altLang="zh-TW" dirty="0" smtClean="0"/>
              <a:t>&gt;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必填</a:t>
            </a:r>
            <a:r>
              <a:rPr lang="en-US" altLang="zh-TW" b="1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1. </a:t>
            </a:r>
            <a:r>
              <a:rPr lang="zh-TW" altLang="en-US" dirty="0" smtClean="0">
                <a:solidFill>
                  <a:srgbClr val="FF0000"/>
                </a:solidFill>
              </a:rPr>
              <a:t>內文 </a:t>
            </a:r>
            <a:r>
              <a:rPr lang="en-US" altLang="zh-TW" dirty="0" smtClean="0">
                <a:solidFill>
                  <a:srgbClr val="FF0000"/>
                </a:solidFill>
              </a:rPr>
              <a:t>XML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2. </a:t>
            </a:r>
            <a:r>
              <a:rPr lang="zh-TW" altLang="en-US" dirty="0" smtClean="0"/>
              <a:t>內文</a:t>
            </a:r>
            <a:r>
              <a:rPr lang="zh-TW" altLang="en-US" dirty="0"/>
              <a:t>下</a:t>
            </a:r>
            <a:r>
              <a:rPr lang="zh-TW" altLang="en-US" dirty="0" smtClean="0"/>
              <a:t>含其他段落標籤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Paragraph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 或是標記分析標籤：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&lt;</a:t>
            </a:r>
            <a:r>
              <a:rPr lang="en-US" altLang="zh-TW" dirty="0" err="1" smtClean="0"/>
              <a:t>LocName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 標記地名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&lt;</a:t>
            </a:r>
            <a:r>
              <a:rPr lang="en-US" altLang="zh-TW" dirty="0" err="1" smtClean="0"/>
              <a:t>PersonName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 標記人名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&lt;</a:t>
            </a:r>
            <a:r>
              <a:rPr lang="en-US" altLang="zh-TW" dirty="0" err="1" smtClean="0"/>
              <a:t>SpecificTerm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 標記官名或其他特殊詞彙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&lt;Date&gt;</a:t>
            </a:r>
            <a:r>
              <a:rPr lang="zh-TW" altLang="en-US" dirty="0" smtClean="0"/>
              <a:t>：標記時間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	&lt;</a:t>
            </a:r>
            <a:r>
              <a:rPr lang="en-US" altLang="zh-TW" dirty="0" err="1" smtClean="0"/>
              <a:t>Udef_XXXX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：使用者自定義標籤</a:t>
            </a:r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904283" y="254295"/>
            <a:ext cx="366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reference: </a:t>
            </a:r>
            <a:r>
              <a:rPr lang="en-US" altLang="zh-TW" dirty="0" smtClean="0"/>
              <a:t>DocuXML </a:t>
            </a:r>
            <a:r>
              <a:rPr lang="en-US" altLang="zh-TW" dirty="0"/>
              <a:t>2.0 Scheme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1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spc="600" dirty="0" smtClean="0">
                <a:cs typeface="+mn-ea"/>
                <a:sym typeface="+mn-lt"/>
              </a:rPr>
              <a:t>DocuXML(4)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657492" y="1089164"/>
            <a:ext cx="100274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	</a:t>
            </a:r>
            <a:r>
              <a:rPr lang="zh-TW" altLang="en-US" dirty="0"/>
              <a:t>三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xml_metadata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1. </a:t>
            </a:r>
            <a:r>
              <a:rPr lang="zh-TW" altLang="en-US" dirty="0" smtClean="0"/>
              <a:t>使用者自定</a:t>
            </a:r>
            <a:r>
              <a:rPr lang="zh-TW" altLang="en-US" dirty="0"/>
              <a:t> </a:t>
            </a:r>
            <a:r>
              <a:rPr lang="en-US" altLang="zh-TW" dirty="0" smtClean="0"/>
              <a:t>metadata</a:t>
            </a:r>
            <a:r>
              <a:rPr lang="zh-TW" altLang="en-US" dirty="0" smtClean="0"/>
              <a:t> 標籤。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/>
              <a:t>四</a:t>
            </a:r>
            <a:r>
              <a:rPr lang="zh-TW" altLang="en-US" dirty="0" smtClean="0"/>
              <a:t>、其他 </a:t>
            </a:r>
            <a:r>
              <a:rPr lang="en-US" altLang="zh-TW" dirty="0" smtClean="0"/>
              <a:t>metadata</a:t>
            </a:r>
            <a:r>
              <a:rPr lang="zh-TW" altLang="en-US" dirty="0" smtClean="0"/>
              <a:t> 標籤，分三類：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1. </a:t>
            </a:r>
            <a:r>
              <a:rPr lang="zh-TW" altLang="en-US" dirty="0" smtClean="0"/>
              <a:t>文件</a:t>
            </a:r>
            <a:r>
              <a:rPr lang="zh-TW" altLang="en-US" dirty="0" smtClean="0">
                <a:solidFill>
                  <a:srgbClr val="FF0000"/>
                </a:solidFill>
              </a:rPr>
              <a:t>來源</a:t>
            </a:r>
            <a:r>
              <a:rPr lang="zh-TW" altLang="en-US" dirty="0" smtClean="0"/>
              <a:t>資訊標籤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2. </a:t>
            </a:r>
            <a:r>
              <a:rPr lang="zh-TW" altLang="en-US" dirty="0" smtClean="0"/>
              <a:t>文件</a:t>
            </a:r>
            <a:r>
              <a:rPr lang="zh-TW" altLang="en-US" dirty="0" smtClean="0">
                <a:solidFill>
                  <a:srgbClr val="FF0000"/>
                </a:solidFill>
              </a:rPr>
              <a:t>時間</a:t>
            </a:r>
            <a:r>
              <a:rPr lang="zh-TW" altLang="en-US" dirty="0" smtClean="0"/>
              <a:t>資訊標籤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3. </a:t>
            </a:r>
            <a:r>
              <a:rPr lang="zh-TW" altLang="en-US" dirty="0" smtClean="0"/>
              <a:t>文件</a:t>
            </a:r>
            <a:r>
              <a:rPr lang="zh-TW" altLang="en-US" dirty="0" smtClean="0">
                <a:solidFill>
                  <a:srgbClr val="FF0000"/>
                </a:solidFill>
              </a:rPr>
              <a:t>地理</a:t>
            </a:r>
            <a:r>
              <a:rPr lang="zh-TW" altLang="en-US" dirty="0" smtClean="0"/>
              <a:t>資訊標籤</a:t>
            </a:r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7904283" y="254295"/>
            <a:ext cx="366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reference: </a:t>
            </a:r>
            <a:r>
              <a:rPr lang="en-US" altLang="zh-TW" dirty="0" smtClean="0"/>
              <a:t>DocuXML </a:t>
            </a:r>
            <a:r>
              <a:rPr lang="en-US" altLang="zh-TW" dirty="0"/>
              <a:t>2.0 Scheme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2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9753"/>
            <a:ext cx="12192000" cy="390820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74688"/>
            <a:ext cx="12192000" cy="35137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17948" y="2923601"/>
            <a:ext cx="4356103" cy="1015933"/>
            <a:chOff x="3917949" y="2096461"/>
            <a:chExt cx="4356103" cy="1015933"/>
          </a:xfrm>
        </p:grpSpPr>
        <p:sp>
          <p:nvSpPr>
            <p:cNvPr id="10" name="MH_Title"/>
            <p:cNvSpPr/>
            <p:nvPr>
              <p:custDataLst>
                <p:tags r:id="rId2"/>
              </p:custDataLst>
            </p:nvPr>
          </p:nvSpPr>
          <p:spPr>
            <a:xfrm>
              <a:off x="3917949" y="2096461"/>
              <a:ext cx="4356103" cy="101593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TW" altLang="en-US" sz="4000" spc="600" dirty="0">
                  <a:solidFill>
                    <a:schemeClr val="tx1"/>
                  </a:solidFill>
                  <a:cs typeface="+mn-ea"/>
                  <a:sym typeface="+mn-lt"/>
                </a:rPr>
                <a:t>問題與方法</a:t>
              </a:r>
              <a:endParaRPr lang="zh-CN" altLang="en-US" sz="40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MH_Others_1"/>
            <p:cNvSpPr/>
            <p:nvPr>
              <p:custDataLst>
                <p:tags r:id="rId3"/>
              </p:custDataLst>
            </p:nvPr>
          </p:nvSpPr>
          <p:spPr>
            <a:xfrm>
              <a:off x="3917949" y="2132082"/>
              <a:ext cx="944690" cy="944690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82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 smtClean="0">
                <a:cs typeface="+mn-ea"/>
                <a:sym typeface="+mn-lt"/>
              </a:rPr>
              <a:t>系統流程圖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65161" y="248676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TW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93609" y="233311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TW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649157" y="233311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TW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1966941" y="2654526"/>
            <a:ext cx="2037151" cy="29148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13543" y="3803936"/>
            <a:ext cx="3534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Varela Round"/>
                <a:sym typeface="Varela Round"/>
              </a:rPr>
              <a:t>抓取</a:t>
            </a:r>
            <a:r>
              <a:rPr lang="zh-TW" altLang="en-US" b="1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altLang="zh-TW" b="1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Wikipedia</a:t>
            </a:r>
          </a:p>
          <a:p>
            <a:pPr lvl="0" algn="ctr"/>
            <a:r>
              <a:rPr lang="zh-TW" altLang="en-US" b="1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的文本內容</a:t>
            </a:r>
            <a:endParaRPr lang="en" altLang="zh-TW" b="1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endParaRPr lang="zh-TW" altLang="en-US" dirty="0"/>
          </a:p>
        </p:txBody>
      </p:sp>
      <p:sp>
        <p:nvSpPr>
          <p:cNvPr id="19" name="等腰三角形 18"/>
          <p:cNvSpPr/>
          <p:nvPr/>
        </p:nvSpPr>
        <p:spPr>
          <a:xfrm rot="5400000">
            <a:off x="4859074" y="2654526"/>
            <a:ext cx="2037151" cy="29148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05676" y="3803936"/>
            <a:ext cx="353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b="1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解析文本內容</a:t>
            </a:r>
            <a:endParaRPr lang="en-US" altLang="zh-TW" b="1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algn="ctr"/>
            <a:r>
              <a:rPr lang="zh-TW" altLang="en-US" b="1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擷取 </a:t>
            </a:r>
            <a:r>
              <a:rPr lang="en-US" altLang="zh-TW" b="1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meta-data</a:t>
            </a:r>
          </a:p>
        </p:txBody>
      </p:sp>
      <p:sp>
        <p:nvSpPr>
          <p:cNvPr id="21" name="等腰三角形 20"/>
          <p:cNvSpPr/>
          <p:nvPr/>
        </p:nvSpPr>
        <p:spPr>
          <a:xfrm rot="5400000">
            <a:off x="7773953" y="2654526"/>
            <a:ext cx="2037151" cy="2914878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520555" y="3803936"/>
            <a:ext cx="353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b="1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轉換 </a:t>
            </a:r>
            <a:r>
              <a:rPr lang="en-US" altLang="zh-TW" b="1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DocuXML</a:t>
            </a:r>
          </a:p>
          <a:p>
            <a:pPr lvl="0" algn="ctr"/>
            <a:r>
              <a:rPr lang="zh-TW" altLang="en-US" b="1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提供建庫與下載</a:t>
            </a:r>
            <a:endParaRPr lang="en" altLang="zh-TW" b="1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1045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9" y="254295"/>
            <a:ext cx="977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 smtClean="0">
                <a:cs typeface="+mn-ea"/>
                <a:sym typeface="+mn-lt"/>
              </a:rPr>
              <a:t>抓取維基百科文本內容 </a:t>
            </a:r>
            <a:r>
              <a:rPr lang="en-US" altLang="zh-TW" sz="3200" spc="600" dirty="0" smtClean="0">
                <a:cs typeface="+mn-ea"/>
                <a:sym typeface="+mn-lt"/>
              </a:rPr>
              <a:t>(1)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8" name="Shape 268"/>
          <p:cNvSpPr txBox="1">
            <a:spLocks/>
          </p:cNvSpPr>
          <p:nvPr/>
        </p:nvSpPr>
        <p:spPr>
          <a:xfrm>
            <a:off x="297950" y="979827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MediaWiki</a:t>
            </a:r>
            <a:endParaRPr lang="en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440" y="979827"/>
            <a:ext cx="753752" cy="71529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569" y="2655369"/>
            <a:ext cx="8065352" cy="352074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81529" y="1828800"/>
            <a:ext cx="849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MediaWiki </a:t>
            </a:r>
            <a:r>
              <a:rPr lang="zh-TW" altLang="en-US" dirty="0" smtClean="0"/>
              <a:t>是維基百科在使用的 </a:t>
            </a:r>
            <a:r>
              <a:rPr lang="en-US" altLang="zh-TW" dirty="0" err="1" smtClean="0"/>
              <a:t>opensource</a:t>
            </a:r>
            <a:r>
              <a:rPr lang="en-US" altLang="zh-TW" dirty="0" smtClean="0"/>
              <a:t> </a:t>
            </a:r>
            <a:r>
              <a:rPr lang="zh-TW" altLang="en-US" dirty="0" smtClean="0"/>
              <a:t>套件，用 </a:t>
            </a:r>
            <a:r>
              <a:rPr lang="en-US" altLang="zh-TW" dirty="0" smtClean="0"/>
              <a:t>PHP</a:t>
            </a:r>
            <a:r>
              <a:rPr lang="zh-TW" altLang="en-US" dirty="0" smtClean="0"/>
              <a:t> 語言寫成。</a:t>
            </a:r>
            <a:endParaRPr lang="en-US" altLang="zh-TW" dirty="0" smtClean="0"/>
          </a:p>
          <a:p>
            <a:r>
              <a:rPr lang="zh-TW" altLang="en-US" dirty="0" smtClean="0"/>
              <a:t>可以透過底下提供的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取回網頁文本資料。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21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630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 smtClean="0">
                <a:cs typeface="+mn-ea"/>
                <a:sym typeface="+mn-lt"/>
              </a:rPr>
              <a:t>抓取維基百科文本內容 </a:t>
            </a:r>
            <a:r>
              <a:rPr lang="en-US" altLang="zh-TW" sz="3200" spc="600" dirty="0" smtClean="0">
                <a:cs typeface="+mn-ea"/>
                <a:sym typeface="+mn-lt"/>
              </a:rPr>
              <a:t>(2)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8" name="Shape 268"/>
          <p:cNvSpPr txBox="1">
            <a:spLocks/>
          </p:cNvSpPr>
          <p:nvPr/>
        </p:nvSpPr>
        <p:spPr>
          <a:xfrm>
            <a:off x="297950" y="979827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MediaWiki</a:t>
            </a:r>
            <a:endParaRPr lang="en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440" y="979827"/>
            <a:ext cx="753752" cy="71529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81529" y="1828800"/>
            <a:ext cx="84988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主要參數設定如下：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action=query	//</a:t>
            </a:r>
            <a:r>
              <a:rPr lang="zh-TW" altLang="en-US" dirty="0" smtClean="0"/>
              <a:t> 執行查詢的行動</a:t>
            </a:r>
            <a:endParaRPr lang="en-US" altLang="zh-TW" dirty="0" smtClean="0"/>
          </a:p>
          <a:p>
            <a:r>
              <a:rPr lang="en-US" altLang="zh-TW" dirty="0" smtClean="0"/>
              <a:t>format=xml	// </a:t>
            </a:r>
            <a:r>
              <a:rPr lang="zh-TW" altLang="en-US" dirty="0" smtClean="0"/>
              <a:t>回傳 </a:t>
            </a:r>
            <a:r>
              <a:rPr lang="en-US" altLang="zh-TW" dirty="0" smtClean="0"/>
              <a:t>XML</a:t>
            </a:r>
            <a:r>
              <a:rPr lang="zh-TW" altLang="en-US" dirty="0" smtClean="0"/>
              <a:t> 格式的檔案</a:t>
            </a:r>
            <a:endParaRPr lang="en-US" altLang="zh-TW" dirty="0" smtClean="0"/>
          </a:p>
          <a:p>
            <a:r>
              <a:rPr lang="en-US" altLang="zh-TW" dirty="0" err="1" smtClean="0"/>
              <a:t>curtimestamp</a:t>
            </a:r>
            <a:r>
              <a:rPr lang="en-US" altLang="zh-TW" dirty="0" smtClean="0"/>
              <a:t>	// </a:t>
            </a:r>
            <a:r>
              <a:rPr lang="zh-TW" altLang="en-US" dirty="0" smtClean="0"/>
              <a:t>回傳當前查詢時間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props=extracts 	//</a:t>
            </a:r>
            <a:r>
              <a:rPr lang="zh-TW" altLang="en-US" dirty="0" smtClean="0"/>
              <a:t>回傳純文字或受限的指定頁面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匯出</a:t>
            </a:r>
            <a:endParaRPr lang="en-US" altLang="zh-TW" dirty="0"/>
          </a:p>
          <a:p>
            <a:r>
              <a:rPr lang="en-US" altLang="zh-TW" dirty="0" smtClean="0"/>
              <a:t>titles</a:t>
            </a:r>
            <a:r>
              <a:rPr lang="zh-TW" altLang="en-US" dirty="0"/>
              <a:t> </a:t>
            </a:r>
            <a:r>
              <a:rPr lang="en-US" altLang="zh-TW" dirty="0" smtClean="0"/>
              <a:t>		//</a:t>
            </a:r>
            <a:r>
              <a:rPr lang="zh-TW" altLang="en-US" dirty="0" smtClean="0"/>
              <a:t> 查詢的頁面標題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7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630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 smtClean="0">
                <a:cs typeface="+mn-ea"/>
                <a:sym typeface="+mn-lt"/>
              </a:rPr>
              <a:t>抓取維基百科文本內容 </a:t>
            </a:r>
            <a:r>
              <a:rPr lang="en-US" altLang="zh-TW" sz="3200" spc="600" dirty="0" smtClean="0">
                <a:cs typeface="+mn-ea"/>
                <a:sym typeface="+mn-lt"/>
              </a:rPr>
              <a:t>(3)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8" name="Shape 268"/>
          <p:cNvSpPr txBox="1">
            <a:spLocks/>
          </p:cNvSpPr>
          <p:nvPr/>
        </p:nvSpPr>
        <p:spPr>
          <a:xfrm>
            <a:off x="297950" y="979827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617A86"/>
              </a:buClr>
              <a:buSzPct val="1000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-US" altLang="zh-TW" sz="2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MediaWiki</a:t>
            </a:r>
            <a:endParaRPr lang="en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440" y="979827"/>
            <a:ext cx="753752" cy="7152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907" y="1761683"/>
            <a:ext cx="10050893" cy="43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6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630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600" dirty="0" smtClean="0">
                <a:cs typeface="+mn-ea"/>
                <a:sym typeface="+mn-lt"/>
              </a:rPr>
              <a:t>DocuXML</a:t>
            </a:r>
            <a:r>
              <a:rPr lang="zh-TW" altLang="en-US" sz="3200" spc="600" dirty="0" smtClean="0">
                <a:cs typeface="+mn-ea"/>
                <a:sym typeface="+mn-lt"/>
              </a:rPr>
              <a:t> 與其格式對應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27415" y="1460090"/>
            <a:ext cx="82493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CORPUS_METADATA</a:t>
            </a:r>
          </a:p>
          <a:p>
            <a:r>
              <a:rPr lang="en-US" altLang="zh-TW" dirty="0" smtClean="0"/>
              <a:t>&lt;corpus name=[</a:t>
            </a:r>
            <a:r>
              <a:rPr lang="zh-TW" altLang="en-US" dirty="0"/>
              <a:t>提供使用者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]&gt;</a:t>
            </a:r>
          </a:p>
          <a:p>
            <a:r>
              <a:rPr lang="en-US" altLang="zh-TW" dirty="0" smtClean="0"/>
              <a:t>	&lt;</a:t>
            </a:r>
            <a:r>
              <a:rPr lang="en-US" altLang="zh-TW" dirty="0" err="1" smtClean="0"/>
              <a:t>feature_analysis</a:t>
            </a:r>
            <a:r>
              <a:rPr lang="en-US" altLang="zh-TW" dirty="0" smtClean="0"/>
              <a:t>/&gt;		# </a:t>
            </a:r>
            <a:r>
              <a:rPr lang="zh-TW" altLang="en-US" dirty="0" smtClean="0"/>
              <a:t>提供使用者輸入自定義 </a:t>
            </a:r>
            <a:r>
              <a:rPr lang="en-US" altLang="zh-TW" dirty="0" smtClean="0"/>
              <a:t>Tagging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metadata_field_setting</a:t>
            </a:r>
            <a:r>
              <a:rPr lang="en-US" altLang="zh-TW" dirty="0" smtClean="0"/>
              <a:t>/&gt;		# </a:t>
            </a:r>
            <a:r>
              <a:rPr lang="zh-TW" altLang="en-US" dirty="0" smtClean="0"/>
              <a:t>提供使用者輸入後分類名稱</a:t>
            </a:r>
            <a:endParaRPr lang="en-US" altLang="zh-TW" dirty="0"/>
          </a:p>
          <a:p>
            <a:r>
              <a:rPr lang="en-US" altLang="zh-TW" dirty="0" smtClean="0"/>
              <a:t>&lt;/corpus&gt;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b="1" dirty="0" smtClean="0"/>
          </a:p>
          <a:p>
            <a:r>
              <a:rPr lang="en-US" altLang="zh-TW" sz="2400" b="1" dirty="0" smtClean="0"/>
              <a:t>DOCUMENT</a:t>
            </a:r>
          </a:p>
          <a:p>
            <a:r>
              <a:rPr lang="en-US" altLang="zh-TW" dirty="0" smtClean="0"/>
              <a:t>&lt;document filename=[</a:t>
            </a:r>
            <a:r>
              <a:rPr lang="zh-TW" altLang="en-US" dirty="0" smtClean="0"/>
              <a:t>條目拼音名稱</a:t>
            </a:r>
            <a:r>
              <a:rPr lang="en-US" altLang="zh-TW" dirty="0"/>
              <a:t>]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doc_content</a:t>
            </a:r>
            <a:r>
              <a:rPr lang="en-US" altLang="zh-TW" dirty="0" smtClean="0"/>
              <a:t>&gt;				#</a:t>
            </a:r>
            <a:r>
              <a:rPr lang="zh-TW" altLang="en-US" dirty="0" smtClean="0"/>
              <a:t> 該條目文本內容</a:t>
            </a:r>
            <a:endParaRPr lang="en-US" altLang="zh-TW" dirty="0" smtClean="0"/>
          </a:p>
          <a:p>
            <a:r>
              <a:rPr lang="en-US" altLang="zh-TW" dirty="0" smtClean="0"/>
              <a:t>&lt;topic&gt;:  				#</a:t>
            </a:r>
            <a:r>
              <a:rPr lang="zh-TW" altLang="en-US" dirty="0" smtClean="0"/>
              <a:t> 條目名稱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xml_metadata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	&lt;reference/&gt;			# </a:t>
            </a:r>
            <a:r>
              <a:rPr lang="zh-TW" altLang="en-US" dirty="0" smtClean="0"/>
              <a:t>參考的資料來源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related_field</a:t>
            </a:r>
            <a:r>
              <a:rPr lang="en-US" altLang="zh-TW" dirty="0" smtClean="0"/>
              <a:t>/&gt;			# </a:t>
            </a:r>
            <a:r>
              <a:rPr lang="zh-TW" altLang="en-US" dirty="0" smtClean="0"/>
              <a:t>文本出現的連結與其內容</a:t>
            </a:r>
            <a:endParaRPr lang="en-US" altLang="zh-TW" dirty="0"/>
          </a:p>
          <a:p>
            <a:r>
              <a:rPr lang="en-US" altLang="zh-TW" dirty="0" smtClean="0"/>
              <a:t>&lt;/</a:t>
            </a:r>
            <a:r>
              <a:rPr lang="en-US" altLang="zh-TW" dirty="0" err="1" smtClean="0"/>
              <a:t>xml_metadata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68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45314" y="1162923"/>
            <a:ext cx="6183086" cy="4531704"/>
            <a:chOff x="5399314" y="1916338"/>
            <a:chExt cx="4140001" cy="3034287"/>
          </a:xfrm>
        </p:grpSpPr>
        <p:sp>
          <p:nvSpPr>
            <p:cNvPr id="3" name="MH_Entry_1">
              <a:hlinkClick r:id="rId14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TW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動機與目的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_1">
              <a:hlinkClick r:id="rId14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MH_Entry_2">
              <a:hlinkClick r:id="rId15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TW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資料結構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MH_Number_2">
              <a:hlinkClick r:id="rId15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MH_Entry_3">
              <a:hlinkClick r:id="rId14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TW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問題與方法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MH_Number_3">
              <a:hlinkClick r:id="rId14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MH_Entry_4">
              <a:hlinkClick r:id="rId16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TW" altLang="en-US" sz="32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結論</a:t>
              </a:r>
              <a:endParaRPr lang="zh-CN" altLang="en-US" sz="32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MH_Number_4">
              <a:hlinkClick r:id="rId16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PA_MH_Others_1"/>
          <p:cNvSpPr txBox="1"/>
          <p:nvPr>
            <p:custDataLst>
              <p:tags r:id="rId2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TW" altLang="en-US" sz="6600" dirty="0" smtClean="0">
                <a:solidFill>
                  <a:schemeClr val="accent1">
                    <a:lumMod val="75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+mn-ea"/>
                <a:sym typeface="+mn-lt"/>
              </a:rPr>
              <a:t>大綱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12" name="PA_MH_Others_2"/>
          <p:cNvSpPr txBox="1"/>
          <p:nvPr>
            <p:custDataLst>
              <p:tags r:id="rId3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Outline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5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630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 smtClean="0">
                <a:cs typeface="+mn-ea"/>
                <a:sym typeface="+mn-lt"/>
              </a:rPr>
              <a:t>問題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81528" y="1397977"/>
            <a:ext cx="95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若是只查詢通志，只會回傳目錄的頁面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014" y="2051422"/>
            <a:ext cx="9904786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630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 smtClean="0">
                <a:cs typeface="+mn-ea"/>
                <a:sym typeface="+mn-lt"/>
              </a:rPr>
              <a:t>問題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81528" y="1397977"/>
            <a:ext cx="95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zh-TW" altLang="en-US" dirty="0" smtClean="0"/>
              <a:t>除了主要文本內容外，無法擷取旁邊欄位資訊。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19966"/>
            <a:ext cx="10796954" cy="40439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9085" y="2039842"/>
            <a:ext cx="3560884" cy="1485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302262" y="4232057"/>
            <a:ext cx="2505807" cy="2012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26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9753"/>
            <a:ext cx="12192000" cy="390820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74688"/>
            <a:ext cx="12192000" cy="35137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17948" y="2923601"/>
            <a:ext cx="4356103" cy="1015933"/>
            <a:chOff x="3917949" y="2096461"/>
            <a:chExt cx="4356103" cy="1015933"/>
          </a:xfrm>
        </p:grpSpPr>
        <p:sp>
          <p:nvSpPr>
            <p:cNvPr id="10" name="MH_Title"/>
            <p:cNvSpPr/>
            <p:nvPr>
              <p:custDataLst>
                <p:tags r:id="rId2"/>
              </p:custDataLst>
            </p:nvPr>
          </p:nvSpPr>
          <p:spPr>
            <a:xfrm>
              <a:off x="3917949" y="2096461"/>
              <a:ext cx="4356103" cy="101593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TW" altLang="en-US" sz="40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結論</a:t>
              </a:r>
              <a:endParaRPr lang="zh-CN" altLang="en-US" sz="40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MH_Others_1"/>
            <p:cNvSpPr/>
            <p:nvPr>
              <p:custDataLst>
                <p:tags r:id="rId3"/>
              </p:custDataLst>
            </p:nvPr>
          </p:nvSpPr>
          <p:spPr>
            <a:xfrm>
              <a:off x="3917949" y="2132082"/>
              <a:ext cx="944690" cy="944690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16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6300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 smtClean="0">
                <a:cs typeface="+mn-ea"/>
                <a:sym typeface="+mn-lt"/>
              </a:rPr>
              <a:t>結論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81528" y="1397977"/>
            <a:ext cx="9518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可能還是需要寫爬蟲，爬取整個文獻集內容。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若是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無法取得完整資料，便另外要對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做 </a:t>
            </a:r>
            <a:r>
              <a:rPr lang="en-US" altLang="zh-TW" dirty="0" smtClean="0"/>
              <a:t>Parsing</a:t>
            </a:r>
            <a:r>
              <a:rPr lang="zh-TW" altLang="en-US" dirty="0" smtClean="0"/>
              <a:t> ，處理額外欄位資訊。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可以提供一些 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 </a:t>
            </a:r>
            <a:r>
              <a:rPr lang="en-US" altLang="zh-TW" dirty="0" smtClean="0"/>
              <a:t>Defined Tagging</a:t>
            </a:r>
            <a:r>
              <a:rPr lang="zh-TW" altLang="en-US" dirty="0" smtClean="0"/>
              <a:t> 的選項，幫助使用者在建庫時自動 </a:t>
            </a:r>
            <a:r>
              <a:rPr lang="en-US" altLang="zh-TW" dirty="0" smtClean="0"/>
              <a:t>Tagging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92" y="3251510"/>
            <a:ext cx="5036127" cy="33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8960" y="997235"/>
            <a:ext cx="10374080" cy="48635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5240" y="1254623"/>
            <a:ext cx="9483998" cy="43487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PA_文本框 2"/>
          <p:cNvSpPr txBox="1"/>
          <p:nvPr>
            <p:custDataLst>
              <p:tags r:id="rId2"/>
            </p:custDataLst>
          </p:nvPr>
        </p:nvSpPr>
        <p:spPr>
          <a:xfrm>
            <a:off x="3710958" y="3100995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 smtClean="0">
                <a:solidFill>
                  <a:schemeClr val="accent1"/>
                </a:solidFill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3" name="PA_文本框 4"/>
          <p:cNvSpPr txBox="1"/>
          <p:nvPr>
            <p:custDataLst>
              <p:tags r:id="rId3"/>
            </p:custDataLst>
          </p:nvPr>
        </p:nvSpPr>
        <p:spPr>
          <a:xfrm>
            <a:off x="2814206" y="2132916"/>
            <a:ext cx="655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spc="600" dirty="0" smtClean="0">
                <a:cs typeface="+mn-ea"/>
                <a:sym typeface="+mn-lt"/>
              </a:rPr>
              <a:t>感謝您的聆聽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9753"/>
            <a:ext cx="12192000" cy="390820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74688"/>
            <a:ext cx="12192000" cy="35137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17948" y="2923601"/>
            <a:ext cx="4356103" cy="1015933"/>
            <a:chOff x="3917949" y="2096461"/>
            <a:chExt cx="4356103" cy="1015933"/>
          </a:xfrm>
        </p:grpSpPr>
        <p:sp>
          <p:nvSpPr>
            <p:cNvPr id="10" name="MH_Title"/>
            <p:cNvSpPr/>
            <p:nvPr>
              <p:custDataLst>
                <p:tags r:id="rId2"/>
              </p:custDataLst>
            </p:nvPr>
          </p:nvSpPr>
          <p:spPr>
            <a:xfrm>
              <a:off x="3917949" y="2096461"/>
              <a:ext cx="4356103" cy="101593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TW" altLang="en-US" sz="40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動機與目的</a:t>
              </a:r>
              <a:endParaRPr lang="zh-CN" altLang="en-US" sz="40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MH_Others_1"/>
            <p:cNvSpPr/>
            <p:nvPr>
              <p:custDataLst>
                <p:tags r:id="rId3"/>
              </p:custDataLst>
            </p:nvPr>
          </p:nvSpPr>
          <p:spPr>
            <a:xfrm>
              <a:off x="3917949" y="2132082"/>
              <a:ext cx="944690" cy="944690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34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 smtClean="0">
                <a:cs typeface="+mn-ea"/>
                <a:sym typeface="+mn-lt"/>
              </a:rPr>
              <a:t>動機與目的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4" name="88216c01-8cbc-4591-9b0f-de391bfde3cb">
            <a:extLst>
              <a:ext uri="{FF2B5EF4-FFF2-40B4-BE49-F238E27FC236}">
                <a16:creationId xmlns:a16="http://schemas.microsoft.com/office/drawing/2014/main" id="{5A1CD7A8-E342-42C3-90BA-2B1F827231B9}"/>
              </a:ext>
            </a:extLst>
          </p:cNvPr>
          <p:cNvGrpSpPr>
            <a:grpSpLocks noChangeAspect="1"/>
          </p:cNvGrpSpPr>
          <p:nvPr/>
        </p:nvGrpSpPr>
        <p:grpSpPr>
          <a:xfrm>
            <a:off x="767407" y="425400"/>
            <a:ext cx="11009733" cy="5935193"/>
            <a:chOff x="767408" y="425400"/>
            <a:chExt cx="11009731" cy="5935192"/>
          </a:xfrm>
        </p:grpSpPr>
        <p:grpSp>
          <p:nvGrpSpPr>
            <p:cNvPr id="5" name="组合 4"/>
            <p:cNvGrpSpPr/>
            <p:nvPr/>
          </p:nvGrpSpPr>
          <p:grpSpPr>
            <a:xfrm>
              <a:off x="767408" y="1412776"/>
              <a:ext cx="4535609" cy="4535609"/>
              <a:chOff x="6581" y="980439"/>
              <a:chExt cx="5647770" cy="5647772"/>
            </a:xfrm>
          </p:grpSpPr>
          <p:sp>
            <p:nvSpPr>
              <p:cNvPr id="10" name="is1ide-Arc 11">
                <a:extLst>
                  <a:ext uri="{FF2B5EF4-FFF2-40B4-BE49-F238E27FC236}">
                    <a16:creationId xmlns:a16="http://schemas.microsoft.com/office/drawing/2014/main" id="{C1C1B0CA-E6B4-449D-9574-6BE27B760B68}"/>
                  </a:ext>
                </a:extLst>
              </p:cNvPr>
              <p:cNvSpPr/>
              <p:nvPr/>
            </p:nvSpPr>
            <p:spPr>
              <a:xfrm>
                <a:off x="1092572" y="2066431"/>
                <a:ext cx="3475787" cy="3475788"/>
              </a:xfrm>
              <a:prstGeom prst="arc">
                <a:avLst>
                  <a:gd name="adj1" fmla="val 21244691"/>
                  <a:gd name="adj2" fmla="val 15268458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s1ide-Oval 12">
                <a:extLst>
                  <a:ext uri="{FF2B5EF4-FFF2-40B4-BE49-F238E27FC236}">
                    <a16:creationId xmlns:a16="http://schemas.microsoft.com/office/drawing/2014/main" id="{A1BD150C-D4B0-475E-89F9-EE8941D6D1DC}"/>
                  </a:ext>
                </a:extLst>
              </p:cNvPr>
              <p:cNvSpPr/>
              <p:nvPr/>
            </p:nvSpPr>
            <p:spPr>
              <a:xfrm>
                <a:off x="1796375" y="2770233"/>
                <a:ext cx="2068186" cy="2068186"/>
              </a:xfrm>
              <a:prstGeom prst="ellipse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s1ide-Arc 13">
                <a:extLst>
                  <a:ext uri="{FF2B5EF4-FFF2-40B4-BE49-F238E27FC236}">
                    <a16:creationId xmlns:a16="http://schemas.microsoft.com/office/drawing/2014/main" id="{CE5547E1-5978-41BD-8319-B1412A1DE094}"/>
                  </a:ext>
                </a:extLst>
              </p:cNvPr>
              <p:cNvSpPr/>
              <p:nvPr/>
            </p:nvSpPr>
            <p:spPr>
              <a:xfrm>
                <a:off x="632483" y="1606343"/>
                <a:ext cx="4395965" cy="4395964"/>
              </a:xfrm>
              <a:prstGeom prst="arc">
                <a:avLst>
                  <a:gd name="adj1" fmla="val 11926710"/>
                  <a:gd name="adj2" fmla="val 1730256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1ide-Arc 18">
                <a:extLst>
                  <a:ext uri="{FF2B5EF4-FFF2-40B4-BE49-F238E27FC236}">
                    <a16:creationId xmlns:a16="http://schemas.microsoft.com/office/drawing/2014/main" id="{CE5547E1-5978-41BD-8319-B1412A1DE094}"/>
                  </a:ext>
                </a:extLst>
              </p:cNvPr>
              <p:cNvSpPr/>
              <p:nvPr/>
            </p:nvSpPr>
            <p:spPr>
              <a:xfrm rot="5400000">
                <a:off x="6580" y="980440"/>
                <a:ext cx="5647772" cy="5647770"/>
              </a:xfrm>
              <a:prstGeom prst="arc">
                <a:avLst>
                  <a:gd name="adj1" fmla="val 11926710"/>
                  <a:gd name="adj2" fmla="val 1730256"/>
                </a:avLst>
              </a:prstGeom>
              <a:ln w="73025" cap="rnd">
                <a:solidFill>
                  <a:schemeClr val="accent1">
                    <a:shade val="50000"/>
                    <a:alpha val="2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664814" y="425400"/>
              <a:ext cx="5112325" cy="5935192"/>
              <a:chOff x="1660883" y="-753468"/>
              <a:chExt cx="3556166" cy="5935192"/>
            </a:xfrm>
          </p:grpSpPr>
          <p:sp>
            <p:nvSpPr>
              <p:cNvPr id="7" name="is1ide-文本框 16"/>
              <p:cNvSpPr txBox="1"/>
              <p:nvPr/>
            </p:nvSpPr>
            <p:spPr>
              <a:xfrm>
                <a:off x="1660883" y="-753468"/>
                <a:ext cx="2945875" cy="653533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r>
                  <a:rPr lang="zh-TW" altLang="en-US" sz="2400" b="1" dirty="0" smtClean="0"/>
                  <a:t>動機</a:t>
                </a:r>
                <a:endParaRPr lang="zh-CN" altLang="en-US" sz="2400" b="1" dirty="0"/>
              </a:p>
            </p:txBody>
          </p:sp>
          <p:sp>
            <p:nvSpPr>
              <p:cNvPr id="8" name="is1ide-文本框 17"/>
              <p:cNvSpPr txBox="1"/>
              <p:nvPr/>
            </p:nvSpPr>
            <p:spPr>
              <a:xfrm>
                <a:off x="1660883" y="-282471"/>
                <a:ext cx="3071501" cy="516708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cs typeface="+mn-ea"/>
                    <a:sym typeface="+mn-lt"/>
                  </a:rPr>
                  <a:t>DocuSky </a:t>
                </a:r>
                <a:r>
                  <a:rPr lang="zh-TW" altLang="en-US" dirty="0">
                    <a:cs typeface="+mn-ea"/>
                    <a:sym typeface="+mn-lt"/>
                  </a:rPr>
                  <a:t>的特色在於能</a:t>
                </a:r>
                <a:r>
                  <a:rPr lang="zh-TW" altLang="en-US" dirty="0">
                    <a:solidFill>
                      <a:srgbClr val="FF0000"/>
                    </a:solidFill>
                    <a:cs typeface="+mn-ea"/>
                    <a:sym typeface="+mn-lt"/>
                  </a:rPr>
                  <a:t>個人化</a:t>
                </a:r>
                <a:r>
                  <a:rPr lang="zh-TW" altLang="en-US" dirty="0">
                    <a:cs typeface="+mn-ea"/>
                    <a:sym typeface="+mn-lt"/>
                  </a:rPr>
                  <a:t>，可以依個人的需求進行材料的整理與分析。</a:t>
                </a:r>
              </a:p>
              <a:p>
                <a:pPr>
                  <a:lnSpc>
                    <a:spcPct val="130000"/>
                  </a:lnSpc>
                </a:pPr>
                <a:r>
                  <a:rPr lang="zh-TW" altLang="en-US" dirty="0">
                    <a:cs typeface="+mn-ea"/>
                    <a:sym typeface="+mn-lt"/>
                  </a:rPr>
                  <a:t>所以 </a:t>
                </a:r>
                <a:r>
                  <a:rPr lang="en-US" altLang="zh-TW" dirty="0">
                    <a:cs typeface="+mn-ea"/>
                    <a:sym typeface="+mn-lt"/>
                  </a:rPr>
                  <a:t>DocuSky </a:t>
                </a:r>
                <a:r>
                  <a:rPr lang="zh-TW" altLang="en-US" dirty="0">
                    <a:cs typeface="+mn-ea"/>
                    <a:sym typeface="+mn-lt"/>
                  </a:rPr>
                  <a:t>若能</a:t>
                </a:r>
                <a:r>
                  <a:rPr lang="zh-TW" altLang="en-US" dirty="0">
                    <a:solidFill>
                      <a:srgbClr val="FF0000"/>
                    </a:solidFill>
                    <a:cs typeface="+mn-ea"/>
                    <a:sym typeface="+mn-lt"/>
                  </a:rPr>
                  <a:t>介接其他平台上的文本</a:t>
                </a:r>
                <a:r>
                  <a:rPr lang="zh-TW" altLang="en-US" dirty="0">
                    <a:cs typeface="+mn-ea"/>
                    <a:sym typeface="+mn-lt"/>
                  </a:rPr>
                  <a:t>，便可以提供人文學者利用 </a:t>
                </a:r>
                <a:r>
                  <a:rPr lang="en-US" altLang="zh-TW" dirty="0">
                    <a:solidFill>
                      <a:srgbClr val="FF0000"/>
                    </a:solidFill>
                    <a:cs typeface="+mn-ea"/>
                    <a:sym typeface="+mn-lt"/>
                  </a:rPr>
                  <a:t>DocuSky </a:t>
                </a:r>
                <a:r>
                  <a:rPr lang="zh-TW" altLang="en-US" dirty="0">
                    <a:solidFill>
                      <a:srgbClr val="FF0000"/>
                    </a:solidFill>
                    <a:cs typeface="+mn-ea"/>
                    <a:sym typeface="+mn-lt"/>
                  </a:rPr>
                  <a:t>上的工具</a:t>
                </a:r>
                <a:r>
                  <a:rPr lang="zh-TW" altLang="en-US" dirty="0">
                    <a:cs typeface="+mn-ea"/>
                    <a:sym typeface="+mn-lt"/>
                  </a:rPr>
                  <a:t>應用在更多的資料上。</a:t>
                </a:r>
              </a:p>
              <a:p>
                <a:pPr>
                  <a:lnSpc>
                    <a:spcPct val="130000"/>
                  </a:lnSpc>
                </a:pPr>
                <a:r>
                  <a:rPr lang="zh-TW" altLang="en-US" dirty="0">
                    <a:cs typeface="+mn-ea"/>
                    <a:sym typeface="+mn-lt"/>
                  </a:rPr>
                  <a:t>而目前其中一個最大的文本資料庫就是現在的</a:t>
                </a:r>
                <a:r>
                  <a:rPr lang="zh-TW" altLang="en-US" dirty="0">
                    <a:solidFill>
                      <a:srgbClr val="FF0000"/>
                    </a:solidFill>
                    <a:cs typeface="+mn-ea"/>
                    <a:sym typeface="+mn-lt"/>
                  </a:rPr>
                  <a:t>維基百科</a:t>
                </a:r>
                <a:r>
                  <a:rPr lang="zh-TW" altLang="en-US" dirty="0">
                    <a:cs typeface="+mn-ea"/>
                    <a:sym typeface="+mn-lt"/>
                  </a:rPr>
                  <a:t>，若是能將兩者之間產生連結，就能提供人文學者更豐富的資料。</a:t>
                </a:r>
              </a:p>
            </p:txBody>
          </p:sp>
          <p:sp>
            <p:nvSpPr>
              <p:cNvPr id="9" name="is1ide-文本框 18"/>
              <p:cNvSpPr txBox="1"/>
              <p:nvPr/>
            </p:nvSpPr>
            <p:spPr>
              <a:xfrm>
                <a:off x="1660883" y="3352009"/>
                <a:ext cx="3556166" cy="1829715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TW" altLang="en-US" dirty="0">
                    <a:cs typeface="+mn-ea"/>
                    <a:sym typeface="+mn-lt"/>
                  </a:rPr>
                  <a:t>希望能在這次計畫當中，實現一個簡易操作的工具。</a:t>
                </a:r>
              </a:p>
              <a:p>
                <a:pPr>
                  <a:lnSpc>
                    <a:spcPct val="130000"/>
                  </a:lnSpc>
                </a:pPr>
                <a:r>
                  <a:rPr lang="zh-TW" altLang="en-US" dirty="0">
                    <a:cs typeface="+mn-ea"/>
                    <a:sym typeface="+mn-lt"/>
                  </a:rPr>
                  <a:t>讓人文學者能利用此工具，將</a:t>
                </a:r>
                <a:r>
                  <a:rPr lang="zh-TW" altLang="en-US" dirty="0">
                    <a:solidFill>
                      <a:srgbClr val="FF0000"/>
                    </a:solidFill>
                    <a:cs typeface="+mn-ea"/>
                    <a:sym typeface="+mn-lt"/>
                  </a:rPr>
                  <a:t>選定的維基百科文本</a:t>
                </a:r>
                <a:r>
                  <a:rPr lang="zh-TW" altLang="en-US" dirty="0">
                    <a:cs typeface="+mn-ea"/>
                    <a:sym typeface="+mn-lt"/>
                  </a:rPr>
                  <a:t>，下載並建構成 </a:t>
                </a:r>
                <a:r>
                  <a:rPr lang="en-US" altLang="zh-TW" dirty="0">
                    <a:solidFill>
                      <a:srgbClr val="FF0000"/>
                    </a:solidFill>
                    <a:cs typeface="+mn-ea"/>
                    <a:sym typeface="+mn-lt"/>
                  </a:rPr>
                  <a:t>DocuXML</a:t>
                </a:r>
                <a:r>
                  <a:rPr lang="en-US" altLang="zh-TW" dirty="0">
                    <a:cs typeface="+mn-ea"/>
                    <a:sym typeface="+mn-lt"/>
                  </a:rPr>
                  <a:t> </a:t>
                </a:r>
                <a:r>
                  <a:rPr lang="zh-TW" altLang="en-US" dirty="0">
                    <a:cs typeface="+mn-ea"/>
                    <a:sym typeface="+mn-lt"/>
                  </a:rPr>
                  <a:t>檔。</a:t>
                </a:r>
              </a:p>
              <a:p>
                <a:pPr>
                  <a:lnSpc>
                    <a:spcPct val="130000"/>
                  </a:lnSpc>
                </a:pPr>
                <a:r>
                  <a:rPr lang="zh-TW" altLang="en-US" dirty="0">
                    <a:cs typeface="+mn-ea"/>
                    <a:sym typeface="+mn-lt"/>
                  </a:rPr>
                  <a:t>以利後面研究作使用。</a:t>
                </a:r>
              </a:p>
            </p:txBody>
          </p:sp>
        </p:grpSp>
      </p:grpSp>
      <p:sp>
        <p:nvSpPr>
          <p:cNvPr id="23" name="日期版面配置區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07" y="1755324"/>
            <a:ext cx="3155383" cy="57370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28" y="4379242"/>
            <a:ext cx="1072566" cy="979610"/>
          </a:xfrm>
          <a:prstGeom prst="rect">
            <a:avLst/>
          </a:prstGeom>
        </p:spPr>
      </p:pic>
      <p:sp>
        <p:nvSpPr>
          <p:cNvPr id="30" name="is1ide-文本框 16"/>
          <p:cNvSpPr txBox="1"/>
          <p:nvPr/>
        </p:nvSpPr>
        <p:spPr>
          <a:xfrm>
            <a:off x="6664814" y="3877345"/>
            <a:ext cx="4234975" cy="653533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zh-TW" altLang="en-US" sz="2400" b="1" dirty="0"/>
              <a:t>目的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81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89753"/>
            <a:ext cx="12192000" cy="3908202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674688"/>
            <a:ext cx="12192000" cy="351376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17948" y="2923601"/>
            <a:ext cx="4356103" cy="1015933"/>
            <a:chOff x="3917949" y="2096461"/>
            <a:chExt cx="4356103" cy="1015933"/>
          </a:xfrm>
        </p:grpSpPr>
        <p:sp>
          <p:nvSpPr>
            <p:cNvPr id="10" name="MH_Title"/>
            <p:cNvSpPr/>
            <p:nvPr>
              <p:custDataLst>
                <p:tags r:id="rId2"/>
              </p:custDataLst>
            </p:nvPr>
          </p:nvSpPr>
          <p:spPr>
            <a:xfrm>
              <a:off x="3917949" y="2096461"/>
              <a:ext cx="4356103" cy="1015933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TW" altLang="en-US" sz="4000" spc="600" dirty="0" smtClean="0">
                  <a:solidFill>
                    <a:schemeClr val="tx1"/>
                  </a:solidFill>
                  <a:cs typeface="+mn-ea"/>
                  <a:sym typeface="+mn-lt"/>
                </a:rPr>
                <a:t>資料架構</a:t>
              </a:r>
              <a:endParaRPr lang="zh-CN" altLang="en-US" sz="4000" spc="6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MH_Others_1"/>
            <p:cNvSpPr/>
            <p:nvPr>
              <p:custDataLst>
                <p:tags r:id="rId3"/>
              </p:custDataLst>
            </p:nvPr>
          </p:nvSpPr>
          <p:spPr>
            <a:xfrm>
              <a:off x="3917949" y="2132082"/>
              <a:ext cx="944690" cy="944690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28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>
                <a:cs typeface="+mn-ea"/>
                <a:sym typeface="+mn-lt"/>
              </a:rPr>
              <a:t>維基百科 </a:t>
            </a:r>
            <a:r>
              <a:rPr lang="en-US" altLang="zh-TW" sz="3200" spc="600" dirty="0">
                <a:cs typeface="+mn-ea"/>
                <a:sym typeface="+mn-lt"/>
              </a:rPr>
              <a:t>(I)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67" y="4097737"/>
            <a:ext cx="11309060" cy="1493649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949569" y="1257300"/>
            <a:ext cx="1019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hlinkClick r:id="rId5" tooltip="Wikipedia:關於"/>
              </a:rPr>
              <a:t>維基百科</a:t>
            </a:r>
            <a:r>
              <a:rPr lang="zh-TW" altLang="en-US" dirty="0"/>
              <a:t>是一個</a:t>
            </a:r>
            <a:r>
              <a:rPr lang="zh-TW" altLang="en-US" dirty="0">
                <a:hlinkClick r:id="rId6" tooltip="Wikipedia:維基百科語言列表"/>
              </a:rPr>
              <a:t>多語言</a:t>
            </a:r>
            <a:r>
              <a:rPr lang="zh-TW" altLang="en-US" dirty="0"/>
              <a:t>、</a:t>
            </a:r>
            <a:r>
              <a:rPr lang="zh-TW" altLang="en-US" dirty="0">
                <a:hlinkClick r:id="rId7" tooltip="Wikipedia:版權資訊"/>
              </a:rPr>
              <a:t>內容自由</a:t>
            </a:r>
            <a:r>
              <a:rPr lang="zh-TW" altLang="en-US" dirty="0"/>
              <a:t>、</a:t>
            </a:r>
            <a:r>
              <a:rPr lang="zh-TW" altLang="en-US" dirty="0">
                <a:hlinkClick r:id="rId8" tooltip="Wikipedia:誰在寫維基百科"/>
              </a:rPr>
              <a:t>任何人都能參與</a:t>
            </a:r>
            <a:r>
              <a:rPr lang="zh-TW" altLang="en-US" dirty="0"/>
              <a:t>的協作計劃，其目標是建立一個完整、準確且中立的百科全書。 </a:t>
            </a:r>
            <a:r>
              <a:rPr lang="zh-TW" altLang="en-US" dirty="0" smtClean="0"/>
              <a:t>共有： </a:t>
            </a:r>
            <a:r>
              <a:rPr lang="en-US" altLang="zh-TW" dirty="0" smtClean="0">
                <a:solidFill>
                  <a:srgbClr val="FF0000"/>
                </a:solidFill>
              </a:rPr>
              <a:t>1,029,984</a:t>
            </a:r>
            <a:r>
              <a:rPr lang="zh-TW" altLang="en-US" dirty="0" smtClean="0">
                <a:solidFill>
                  <a:srgbClr val="FF0000"/>
                </a:solidFill>
              </a:rPr>
              <a:t>篇條目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0" name="文字方塊 29"/>
          <p:cNvSpPr txBox="1"/>
          <p:nvPr/>
        </p:nvSpPr>
        <p:spPr>
          <a:xfrm>
            <a:off x="1027415" y="3301505"/>
            <a:ext cx="1019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維基百科基金會下還有其他數個多語言、內容開放的維基計畫，其中維基文庫有 </a:t>
            </a:r>
            <a:r>
              <a:rPr lang="en-US" altLang="zh-TW" dirty="0" smtClean="0">
                <a:solidFill>
                  <a:srgbClr val="FF0000"/>
                </a:solidFill>
              </a:rPr>
              <a:t>295,199</a:t>
            </a:r>
            <a:r>
              <a:rPr lang="zh-TW" altLang="en-US" dirty="0" smtClean="0">
                <a:solidFill>
                  <a:srgbClr val="FF0000"/>
                </a:solidFill>
              </a:rPr>
              <a:t> 篇文檔</a:t>
            </a:r>
            <a:r>
              <a:rPr lang="zh-TW" altLang="en-US" dirty="0" smtClean="0"/>
              <a:t>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449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 smtClean="0">
                <a:cs typeface="+mn-ea"/>
                <a:sym typeface="+mn-lt"/>
              </a:rPr>
              <a:t>維基百科 </a:t>
            </a:r>
            <a:r>
              <a:rPr lang="en-US" altLang="zh-TW" sz="3200" spc="600" dirty="0" smtClean="0">
                <a:cs typeface="+mn-ea"/>
                <a:sym typeface="+mn-lt"/>
              </a:rPr>
              <a:t>(2)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95498"/>
            <a:ext cx="10555721" cy="46044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2031" y="1116623"/>
            <a:ext cx="2127738" cy="747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62682" y="3068515"/>
            <a:ext cx="2127738" cy="2831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12115" y="1635369"/>
            <a:ext cx="2341685" cy="4070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12" idx="3"/>
          </p:cNvCxnSpPr>
          <p:nvPr/>
        </p:nvCxnSpPr>
        <p:spPr>
          <a:xfrm flipV="1">
            <a:off x="2549769" y="1295498"/>
            <a:ext cx="1031631" cy="194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790420" y="4484218"/>
            <a:ext cx="790980" cy="1088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4" idx="1"/>
          </p:cNvCxnSpPr>
          <p:nvPr/>
        </p:nvCxnSpPr>
        <p:spPr>
          <a:xfrm flipH="1">
            <a:off x="8141677" y="3670789"/>
            <a:ext cx="870438" cy="918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851031" y="1006036"/>
            <a:ext cx="1837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1. </a:t>
            </a:r>
            <a:r>
              <a:rPr lang="zh-TW" altLang="en-US" sz="2400" b="1" dirty="0" smtClean="0"/>
              <a:t>條目名稱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185909" y="5798462"/>
            <a:ext cx="174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3. </a:t>
            </a:r>
            <a:r>
              <a:rPr lang="zh-TW" altLang="en-US" sz="2400" b="1" dirty="0" smtClean="0"/>
              <a:t>條目目錄</a:t>
            </a:r>
            <a:endParaRPr lang="zh-TW" altLang="en-US" sz="2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040315" y="4615874"/>
            <a:ext cx="268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4. </a:t>
            </a:r>
            <a:r>
              <a:rPr lang="zh-TW" altLang="en-US" sz="2400" b="1" dirty="0" smtClean="0"/>
              <a:t>條目格式資料</a:t>
            </a:r>
            <a:endParaRPr lang="zh-TW" altLang="en-US" sz="24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941777" y="295323"/>
            <a:ext cx="2593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2. </a:t>
            </a:r>
            <a:r>
              <a:rPr lang="zh-TW" altLang="en-US" sz="2400" b="1" dirty="0" smtClean="0"/>
              <a:t>條目文本資料</a:t>
            </a:r>
            <a:endParaRPr lang="zh-TW" altLang="en-US" sz="2400" b="1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7218485" y="822957"/>
            <a:ext cx="1723292" cy="1041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0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15" y="1106453"/>
            <a:ext cx="9750211" cy="4889692"/>
          </a:xfrm>
          <a:prstGeom prst="rect">
            <a:avLst/>
          </a:prstGeom>
        </p:spPr>
      </p:pic>
      <p:sp>
        <p:nvSpPr>
          <p:cNvPr id="2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 smtClean="0">
                <a:cs typeface="+mn-ea"/>
                <a:sym typeface="+mn-lt"/>
              </a:rPr>
              <a:t>維基百科 </a:t>
            </a:r>
            <a:r>
              <a:rPr lang="en-US" altLang="zh-TW" sz="3200" spc="600" dirty="0" smtClean="0">
                <a:cs typeface="+mn-ea"/>
                <a:sym typeface="+mn-lt"/>
              </a:rPr>
              <a:t>(3)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5275" y="4404945"/>
            <a:ext cx="4707839" cy="1709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249508" y="1732084"/>
            <a:ext cx="1773114" cy="2329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5583114" y="5706299"/>
            <a:ext cx="1058009" cy="408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9" idx="1"/>
          </p:cNvCxnSpPr>
          <p:nvPr/>
        </p:nvCxnSpPr>
        <p:spPr>
          <a:xfrm flipH="1">
            <a:off x="8141678" y="2897065"/>
            <a:ext cx="1107830" cy="1692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747206" y="6037408"/>
            <a:ext cx="273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6. </a:t>
            </a:r>
            <a:r>
              <a:rPr lang="zh-TW" altLang="en-US" sz="2400" b="1" dirty="0" smtClean="0"/>
              <a:t>條目表格資料</a:t>
            </a:r>
            <a:endParaRPr lang="zh-TW" altLang="en-US" sz="24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641122" y="4615874"/>
            <a:ext cx="273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5. </a:t>
            </a:r>
            <a:r>
              <a:rPr lang="zh-TW" altLang="en-US" sz="2400" b="1" dirty="0" smtClean="0"/>
              <a:t>補充資</a:t>
            </a:r>
            <a:r>
              <a:rPr lang="zh-TW" altLang="en-US" sz="2400" b="1" dirty="0"/>
              <a:t>料</a:t>
            </a:r>
            <a:r>
              <a:rPr lang="zh-TW" altLang="en-US" sz="2400" b="1" dirty="0" smtClean="0"/>
              <a:t>、圖片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333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2018/11/6</a:t>
            </a:r>
            <a:endParaRPr lang="zh-CN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959B-36DA-44CA-926B-D3617CCBB2A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67" y="1651798"/>
            <a:ext cx="9728555" cy="3957872"/>
          </a:xfrm>
          <a:prstGeom prst="rect">
            <a:avLst/>
          </a:prstGeom>
        </p:spPr>
      </p:pic>
      <p:sp>
        <p:nvSpPr>
          <p:cNvPr id="14" name="燕尾形箭头 1"/>
          <p:cNvSpPr/>
          <p:nvPr/>
        </p:nvSpPr>
        <p:spPr>
          <a:xfrm>
            <a:off x="297950" y="341200"/>
            <a:ext cx="729465" cy="41096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1181528" y="254295"/>
            <a:ext cx="3626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spc="600" dirty="0" smtClean="0">
                <a:cs typeface="+mn-ea"/>
                <a:sym typeface="+mn-lt"/>
              </a:rPr>
              <a:t>維基百科 </a:t>
            </a:r>
            <a:r>
              <a:rPr lang="en-US" altLang="zh-TW" sz="3200" spc="600" dirty="0" smtClean="0">
                <a:cs typeface="+mn-ea"/>
                <a:sym typeface="+mn-lt"/>
              </a:rPr>
              <a:t>(4)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5275" y="2180493"/>
            <a:ext cx="9879847" cy="3934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178668" y="6114776"/>
            <a:ext cx="1058009" cy="408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99335" y="6249579"/>
            <a:ext cx="204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8. </a:t>
            </a:r>
            <a:r>
              <a:rPr lang="zh-TW" altLang="en-US" sz="2400" b="1" dirty="0" smtClean="0"/>
              <a:t>參考資料</a:t>
            </a:r>
            <a:endParaRPr lang="zh-TW" altLang="en-US" sz="2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941777" y="295323"/>
            <a:ext cx="208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7. </a:t>
            </a:r>
            <a:r>
              <a:rPr lang="zh-TW" altLang="en-US" sz="2400" b="1" dirty="0" smtClean="0"/>
              <a:t>條目注釋</a:t>
            </a:r>
            <a:endParaRPr lang="zh-TW" altLang="en-US" sz="2400" b="1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7218485" y="822957"/>
            <a:ext cx="1723292" cy="1041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5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述职报告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TITLE"/>
  <p:tag name="ID" val="5535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867D98"/>
      </a:hlink>
      <a:folHlink>
        <a:srgbClr val="BFBFBF"/>
      </a:folHlink>
    </a:clrScheme>
    <a:fontScheme name="4rhhs1mz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A7AA9D"/>
    </a:accent3>
    <a:accent4>
      <a:srgbClr val="2192BC"/>
    </a:accent4>
    <a:accent5>
      <a:srgbClr val="354B5E"/>
    </a:accent5>
    <a:accent6>
      <a:srgbClr val="BFBFBF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684</Words>
  <Application>Microsoft Office PowerPoint</Application>
  <PresentationFormat>寬螢幕</PresentationFormat>
  <Paragraphs>244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等线</vt:lpstr>
      <vt:lpstr>Nixie One</vt:lpstr>
      <vt:lpstr>Varela Round</vt:lpstr>
      <vt:lpstr>锐字工房云字库细圆GBK</vt:lpstr>
      <vt:lpstr>微软雅黑 Light</vt:lpstr>
      <vt:lpstr>微软雅黑 Light (本文)</vt:lpstr>
      <vt:lpstr>微軟正黑體</vt:lpstr>
      <vt:lpstr>新細明體</vt:lpstr>
      <vt:lpstr>Arial</vt:lpstr>
      <vt:lpstr>Times New Roman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Wayne Lin</cp:lastModifiedBy>
  <cp:revision>126</cp:revision>
  <dcterms:created xsi:type="dcterms:W3CDTF">2017-07-30T15:30:02Z</dcterms:created>
  <dcterms:modified xsi:type="dcterms:W3CDTF">2018-11-05T16:08:20Z</dcterms:modified>
</cp:coreProperties>
</file>