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63" r:id="rId9"/>
    <p:sldId id="265" r:id="rId10"/>
    <p:sldId id="267" r:id="rId11"/>
    <p:sldId id="273" r:id="rId12"/>
    <p:sldId id="275" r:id="rId13"/>
    <p:sldId id="264" r:id="rId14"/>
    <p:sldId id="276" r:id="rId15"/>
    <p:sldId id="277" r:id="rId16"/>
    <p:sldId id="278" r:id="rId17"/>
    <p:sldId id="279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1"/>
    <p:restoredTop sz="95144"/>
  </p:normalViewPr>
  <p:slideViewPr>
    <p:cSldViewPr snapToGrid="0" snapToObjects="1">
      <p:cViewPr varScale="1">
        <p:scale>
          <a:sx n="70" d="100"/>
          <a:sy n="70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5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493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01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83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2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73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68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大標題與副標題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大標題文字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1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影像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影像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影像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說明框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輸入名言語錄。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在此輸入名言語錄。</a:t>
            </a:r>
          </a:p>
        </p:txBody>
      </p:sp>
      <p:sp>
        <p:nvSpPr>
          <p:cNvPr id="123" name="王大明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1168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王大明</a:t>
            </a:r>
          </a:p>
        </p:txBody>
      </p:sp>
      <p:sp>
        <p:nvSpPr>
          <p:cNvPr id="124" name="文字"/>
          <p:cNvSpPr txBox="1"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1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言替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輸入名言語錄。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在此輸入名言語錄。</a:t>
            </a:r>
          </a:p>
        </p:txBody>
      </p:sp>
      <p:sp>
        <p:nvSpPr>
          <p:cNvPr id="133" name="影像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王大明"/>
          <p:cNvSpPr txBox="1">
            <a:spLocks noGrp="1"/>
          </p:cNvSpPr>
          <p:nvPr>
            <p:ph type="body" sz="quarter" idx="15"/>
          </p:nvPr>
        </p:nvSpPr>
        <p:spPr>
          <a:xfrm>
            <a:off x="5892800" y="7636933"/>
            <a:ext cx="6705600" cy="1168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王大明</a:t>
            </a:r>
          </a:p>
        </p:txBody>
      </p:sp>
      <p:sp>
        <p:nvSpPr>
          <p:cNvPr id="13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線條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與副標題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大標題文字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3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大標題文字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5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6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8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92" name="影像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大標題文字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10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edicting heat transfer PDE with Machine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6300" b="0" cap="none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Predicting heat transfer PDE with Machine Learning</a:t>
            </a:r>
          </a:p>
        </p:txBody>
      </p:sp>
      <p:sp>
        <p:nvSpPr>
          <p:cNvPr id="167" name="b04505008 施伯諺…"/>
          <p:cNvSpPr txBox="1">
            <a:spLocks noGrp="1"/>
          </p:cNvSpPr>
          <p:nvPr>
            <p:ph type="subTitle" sz="quarter" idx="1"/>
          </p:nvPr>
        </p:nvSpPr>
        <p:spPr>
          <a:xfrm>
            <a:off x="406400" y="4858339"/>
            <a:ext cx="12192000" cy="12122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2800"/>
            </a:pPr>
            <a:r>
              <a:rPr dirty="0"/>
              <a:t>b04505008 施伯諺</a:t>
            </a:r>
          </a:p>
          <a:p>
            <a:pPr>
              <a:lnSpc>
                <a:spcPct val="50000"/>
              </a:lnSpc>
              <a:defRPr sz="2800"/>
            </a:pPr>
            <a:r>
              <a:rPr dirty="0"/>
              <a:t>B04505010 </a:t>
            </a:r>
            <a:r>
              <a:rPr dirty="0" err="1"/>
              <a:t>蘇柏燁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22BAF71-B025-5046-91CB-D66530F1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266906"/>
            <a:ext cx="12171680" cy="724454"/>
          </a:xfrm>
        </p:spPr>
        <p:txBody>
          <a:bodyPr>
            <a:normAutofit fontScale="90000"/>
          </a:bodyPr>
          <a:lstStyle/>
          <a:p>
            <a:pPr algn="ctr" hangingPunct="0">
              <a:spcBef>
                <a:spcPts val="0"/>
              </a:spcBef>
            </a:pPr>
            <a:r>
              <a:rPr lang="en-US" altLang="zh-TW" cap="none" dirty="0">
                <a:solidFill>
                  <a:schemeClr val="bg1"/>
                </a:solidFill>
              </a:rPr>
              <a:t>Exact Solution</a:t>
            </a:r>
            <a:endParaRPr lang="zh-TW" altLang="en-US" cap="none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3F58B3-18AA-344C-B18C-15D877F7E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92" y="1991360"/>
            <a:ext cx="10051336" cy="68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11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>
            <a:extLst>
              <a:ext uri="{FF2B5EF4-FFF2-40B4-BE49-F238E27FC236}">
                <a16:creationId xmlns:a16="http://schemas.microsoft.com/office/drawing/2014/main" id="{FC6A314B-47FF-BF44-B20F-389BAE731C58}"/>
              </a:ext>
            </a:extLst>
          </p:cNvPr>
          <p:cNvSpPr/>
          <p:nvPr/>
        </p:nvSpPr>
        <p:spPr>
          <a:xfrm>
            <a:off x="792480" y="5093452"/>
            <a:ext cx="4693920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Random Forest </a:t>
            </a:r>
            <a:r>
              <a:rPr lang="en-US" altLang="zh-TW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</a:t>
            </a:r>
            <a:endParaRPr kumimoji="0" lang="zh-TW" altLang="en-US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175BD4-76B7-554D-849E-5C624A218A4B}"/>
              </a:ext>
            </a:extLst>
          </p:cNvPr>
          <p:cNvSpPr/>
          <p:nvPr/>
        </p:nvSpPr>
        <p:spPr>
          <a:xfrm>
            <a:off x="318977" y="744279"/>
            <a:ext cx="12376297" cy="45665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F13D45DA-4FC4-FF40-B6BD-7BE50E8478C7}"/>
              </a:ext>
            </a:extLst>
          </p:cNvPr>
          <p:cNvSpPr/>
          <p:nvPr/>
        </p:nvSpPr>
        <p:spPr>
          <a:xfrm>
            <a:off x="7680960" y="5093453"/>
            <a:ext cx="4693920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b="1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XG</a:t>
            </a:r>
            <a:r>
              <a:rPr kumimoji="0" lang="en-US" altLang="zh-TW" b="1" i="0" u="none" strike="noStrik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Boosting</a:t>
            </a:r>
            <a:r>
              <a:rPr lang="en-US" altLang="zh-TW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 Regression</a:t>
            </a:r>
            <a:endParaRPr kumimoji="0" lang="zh-TW" altLang="en-US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9706C666-DC38-AF4C-BA6C-EF34558FD176}"/>
              </a:ext>
            </a:extLst>
          </p:cNvPr>
          <p:cNvSpPr/>
          <p:nvPr/>
        </p:nvSpPr>
        <p:spPr>
          <a:xfrm>
            <a:off x="792480" y="440441"/>
            <a:ext cx="4693920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Gradient Boosting </a:t>
            </a:r>
            <a:r>
              <a:rPr lang="en-US" altLang="zh-TW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 </a:t>
            </a:r>
            <a:endParaRPr kumimoji="0" lang="zh-TW" altLang="en-US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E1C71697-411E-D043-8E6F-3AC750BACCBE}"/>
              </a:ext>
            </a:extLst>
          </p:cNvPr>
          <p:cNvSpPr/>
          <p:nvPr/>
        </p:nvSpPr>
        <p:spPr>
          <a:xfrm>
            <a:off x="7680960" y="440442"/>
            <a:ext cx="4693920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Adaptive Boosting </a:t>
            </a:r>
            <a:r>
              <a:rPr lang="en-US" altLang="zh-TW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</a:t>
            </a:r>
            <a:endParaRPr kumimoji="0" lang="zh-TW" altLang="en-US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14CBFAC-2EC1-3349-B640-FD01A5BAB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864933"/>
            <a:ext cx="4723866" cy="324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969A4DC-055F-B643-8F21-03CA9EDA7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5547477"/>
            <a:ext cx="4723866" cy="324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BF9B139-6D41-4B4A-999E-EB9685AD4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864933"/>
            <a:ext cx="4723866" cy="324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B727F7B-C9F9-114E-A3BB-8846D6D504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5547477"/>
            <a:ext cx="4723866" cy="32400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EDD0024-5945-2B4C-B548-16073556153E}"/>
              </a:ext>
            </a:extLst>
          </p:cNvPr>
          <p:cNvSpPr txBox="1"/>
          <p:nvPr/>
        </p:nvSpPr>
        <p:spPr>
          <a:xfrm>
            <a:off x="9152680" y="4108059"/>
            <a:ext cx="17504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rror:</a:t>
            </a:r>
            <a:r>
              <a:rPr lang="en-US" altLang="zh-TW" dirty="0">
                <a:solidFill>
                  <a:schemeClr val="bg1"/>
                </a:solidFill>
              </a:rPr>
              <a:t>0.01976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venir Next Medium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EAE4E5-C8B3-E141-935B-2C60CCBD72AE}"/>
              </a:ext>
            </a:extLst>
          </p:cNvPr>
          <p:cNvSpPr txBox="1"/>
          <p:nvPr/>
        </p:nvSpPr>
        <p:spPr>
          <a:xfrm>
            <a:off x="2264200" y="4104933"/>
            <a:ext cx="17504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rror:</a:t>
            </a:r>
            <a:r>
              <a:rPr lang="en-US" altLang="zh-TW" dirty="0">
                <a:solidFill>
                  <a:schemeClr val="bg1"/>
                </a:solidFill>
              </a:rPr>
              <a:t>0.00306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venir Next Medium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ADE83ED-6C88-F742-BC3A-D07CDC190BA7}"/>
              </a:ext>
            </a:extLst>
          </p:cNvPr>
          <p:cNvSpPr txBox="1"/>
          <p:nvPr/>
        </p:nvSpPr>
        <p:spPr>
          <a:xfrm>
            <a:off x="2264199" y="8787477"/>
            <a:ext cx="17504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rror:</a:t>
            </a:r>
            <a:r>
              <a:rPr lang="en-US" altLang="zh-TW" dirty="0">
                <a:solidFill>
                  <a:schemeClr val="bg1"/>
                </a:solidFill>
              </a:rPr>
              <a:t>0.00009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venir Next Medium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CEE7FF6-05F2-044B-B06D-2EF3DBF8B222}"/>
              </a:ext>
            </a:extLst>
          </p:cNvPr>
          <p:cNvSpPr txBox="1"/>
          <p:nvPr/>
        </p:nvSpPr>
        <p:spPr>
          <a:xfrm>
            <a:off x="9167653" y="8787477"/>
            <a:ext cx="17504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rror:</a:t>
            </a:r>
            <a:r>
              <a:rPr lang="en-US" altLang="zh-TW" dirty="0">
                <a:solidFill>
                  <a:schemeClr val="bg1"/>
                </a:solidFill>
              </a:rPr>
              <a:t>0.00304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venir Next Medium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518DD1-018E-3F4A-9DBF-59EC14B6C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100000" l="10000" r="985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25" y="47878"/>
            <a:ext cx="97536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5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>
            <a:extLst>
              <a:ext uri="{FF2B5EF4-FFF2-40B4-BE49-F238E27FC236}">
                <a16:creationId xmlns:a16="http://schemas.microsoft.com/office/drawing/2014/main" id="{FC6A314B-47FF-BF44-B20F-389BAE731C58}"/>
              </a:ext>
            </a:extLst>
          </p:cNvPr>
          <p:cNvSpPr/>
          <p:nvPr/>
        </p:nvSpPr>
        <p:spPr>
          <a:xfrm>
            <a:off x="792480" y="5093452"/>
            <a:ext cx="4693920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Random Forest </a:t>
            </a:r>
            <a:r>
              <a:rPr lang="en-US" altLang="zh-TW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</a:t>
            </a:r>
            <a:endParaRPr kumimoji="0" lang="zh-TW" altLang="en-US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175BD4-76B7-554D-849E-5C624A218A4B}"/>
              </a:ext>
            </a:extLst>
          </p:cNvPr>
          <p:cNvSpPr/>
          <p:nvPr/>
        </p:nvSpPr>
        <p:spPr>
          <a:xfrm>
            <a:off x="318977" y="744279"/>
            <a:ext cx="12376297" cy="45665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F13D45DA-4FC4-FF40-B6BD-7BE50E8478C7}"/>
              </a:ext>
            </a:extLst>
          </p:cNvPr>
          <p:cNvSpPr/>
          <p:nvPr/>
        </p:nvSpPr>
        <p:spPr>
          <a:xfrm>
            <a:off x="7680960" y="5093453"/>
            <a:ext cx="4693920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b="1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XG</a:t>
            </a:r>
            <a:r>
              <a:rPr kumimoji="0" lang="en-US" altLang="zh-TW" b="1" i="0" u="none" strike="noStrik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Boosting</a:t>
            </a:r>
            <a:r>
              <a:rPr lang="en-US" altLang="zh-TW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 Regression</a:t>
            </a:r>
            <a:endParaRPr kumimoji="0" lang="zh-TW" altLang="en-US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9706C666-DC38-AF4C-BA6C-EF34558FD176}"/>
              </a:ext>
            </a:extLst>
          </p:cNvPr>
          <p:cNvSpPr/>
          <p:nvPr/>
        </p:nvSpPr>
        <p:spPr>
          <a:xfrm>
            <a:off x="792480" y="440441"/>
            <a:ext cx="4693920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Gradient Boosting </a:t>
            </a:r>
            <a:r>
              <a:rPr lang="en-US" altLang="zh-TW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 </a:t>
            </a:r>
            <a:endParaRPr kumimoji="0" lang="zh-TW" altLang="en-US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E1C71697-411E-D043-8E6F-3AC750BACCBE}"/>
              </a:ext>
            </a:extLst>
          </p:cNvPr>
          <p:cNvSpPr/>
          <p:nvPr/>
        </p:nvSpPr>
        <p:spPr>
          <a:xfrm>
            <a:off x="7680960" y="440442"/>
            <a:ext cx="4693920" cy="4540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Adaptive Boosting </a:t>
            </a:r>
            <a:r>
              <a:rPr lang="en-US" altLang="zh-TW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</a:t>
            </a:r>
            <a:endParaRPr kumimoji="0" lang="zh-TW" altLang="en-US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969A4DC-055F-B643-8F21-03CA9EDA7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5547477"/>
            <a:ext cx="4723865" cy="324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BF9B139-6D41-4B4A-999E-EB9685AD4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864933"/>
            <a:ext cx="4723865" cy="324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22062E7-0BCA-6342-902F-B3F1F9B7E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4" y="894466"/>
            <a:ext cx="4723866" cy="324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F5BACB3-3D4A-6342-811B-6E360DD3B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5547477"/>
            <a:ext cx="480554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280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22BAF71-B025-5046-91CB-D66530F1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0" y="1258428"/>
            <a:ext cx="3251200" cy="72390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Hant" dirty="0"/>
              <a:t>DNN</a:t>
            </a:r>
            <a:r>
              <a:rPr kumimoji="1" lang="zh-Hant" altLang="en-US" dirty="0"/>
              <a:t>架構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5371EDD-781C-FC4A-924B-E7798413A76F}"/>
              </a:ext>
            </a:extLst>
          </p:cNvPr>
          <p:cNvSpPr/>
          <p:nvPr/>
        </p:nvSpPr>
        <p:spPr>
          <a:xfrm>
            <a:off x="1715593" y="4374150"/>
            <a:ext cx="3698240" cy="49488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D</a:t>
            </a:r>
            <a:r>
              <a:rPr kumimoji="0" lang="en-US" altLang="zh-Hant" sz="28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ense(500,relu)</a:t>
            </a:r>
            <a:endParaRPr kumimoji="0" lang="zh-TW" altLang="en-US" sz="28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A1905C60-3C30-714F-8629-AC1191F75238}"/>
              </a:ext>
            </a:extLst>
          </p:cNvPr>
          <p:cNvSpPr/>
          <p:nvPr/>
        </p:nvSpPr>
        <p:spPr>
          <a:xfrm>
            <a:off x="1715593" y="5339350"/>
            <a:ext cx="3698240" cy="49488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Hant" sz="2800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Dropout(0.3)</a:t>
            </a:r>
            <a:endParaRPr kumimoji="0" lang="zh-TW" altLang="en-US" sz="28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C1C9C844-98F1-0245-A44D-FBCC6B6EA97B}"/>
              </a:ext>
            </a:extLst>
          </p:cNvPr>
          <p:cNvSpPr/>
          <p:nvPr/>
        </p:nvSpPr>
        <p:spPr>
          <a:xfrm>
            <a:off x="1715593" y="6304550"/>
            <a:ext cx="3698240" cy="49488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Hant" sz="2800" b="1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BatchNormalization</a:t>
            </a:r>
            <a:endParaRPr kumimoji="0" lang="zh-TW" altLang="en-US" sz="28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91E033B-67BC-CF4B-BAC7-B5323A4DCE7F}"/>
              </a:ext>
            </a:extLst>
          </p:cNvPr>
          <p:cNvSpPr/>
          <p:nvPr/>
        </p:nvSpPr>
        <p:spPr>
          <a:xfrm>
            <a:off x="7406640" y="3395446"/>
            <a:ext cx="3698240" cy="49488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D</a:t>
            </a:r>
            <a:r>
              <a:rPr kumimoji="0" lang="en-US" altLang="zh-Hant" sz="28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ense(2000,relu)</a:t>
            </a:r>
            <a:endParaRPr kumimoji="0" lang="zh-TW" altLang="en-US" sz="28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8BB2592A-9E57-E24E-9B41-A03DD530EC74}"/>
              </a:ext>
            </a:extLst>
          </p:cNvPr>
          <p:cNvSpPr/>
          <p:nvPr/>
        </p:nvSpPr>
        <p:spPr>
          <a:xfrm>
            <a:off x="7406640" y="4360646"/>
            <a:ext cx="3698240" cy="49488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Hant" sz="2800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Dropout(0.3)</a:t>
            </a:r>
            <a:endParaRPr kumimoji="0" lang="zh-TW" altLang="en-US" sz="28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ED8C2517-98B6-7145-AED4-5955C56A2A12}"/>
              </a:ext>
            </a:extLst>
          </p:cNvPr>
          <p:cNvSpPr/>
          <p:nvPr/>
        </p:nvSpPr>
        <p:spPr>
          <a:xfrm>
            <a:off x="7406640" y="5325846"/>
            <a:ext cx="3698240" cy="49488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Hant" sz="2800" b="1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BatchNormalization</a:t>
            </a:r>
            <a:endParaRPr kumimoji="0" lang="zh-TW" altLang="en-US" sz="28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BECCE561-253E-3147-8550-5919A506FA2E}"/>
              </a:ext>
            </a:extLst>
          </p:cNvPr>
          <p:cNvSpPr/>
          <p:nvPr/>
        </p:nvSpPr>
        <p:spPr>
          <a:xfrm>
            <a:off x="7406640" y="6288180"/>
            <a:ext cx="3698240" cy="49488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D</a:t>
            </a:r>
            <a:r>
              <a:rPr kumimoji="0" lang="en-US" altLang="zh-Hant" sz="28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ense(100,linear)</a:t>
            </a:r>
            <a:endParaRPr kumimoji="0" lang="zh-TW" altLang="en-US" sz="28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9AB18356-FF1B-5746-A6C8-BED713AA4279}"/>
              </a:ext>
            </a:extLst>
          </p:cNvPr>
          <p:cNvSpPr/>
          <p:nvPr/>
        </p:nvSpPr>
        <p:spPr>
          <a:xfrm>
            <a:off x="1715593" y="3434850"/>
            <a:ext cx="3698240" cy="49488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ant" sz="28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input</a:t>
            </a:r>
            <a:endParaRPr kumimoji="0" lang="zh-TW" altLang="en-US" sz="28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F02E959F-2796-7E46-B417-490953D0A65A}"/>
              </a:ext>
            </a:extLst>
          </p:cNvPr>
          <p:cNvSpPr/>
          <p:nvPr/>
        </p:nvSpPr>
        <p:spPr>
          <a:xfrm>
            <a:off x="7406640" y="7250514"/>
            <a:ext cx="3698240" cy="49488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Hant" sz="2800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out</a:t>
            </a:r>
            <a:r>
              <a:rPr kumimoji="0" lang="en-US" altLang="zh-Hant" sz="28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put</a:t>
            </a:r>
            <a:endParaRPr kumimoji="0" lang="zh-TW" altLang="en-US" sz="28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9" name="向下箭號 18">
            <a:extLst>
              <a:ext uri="{FF2B5EF4-FFF2-40B4-BE49-F238E27FC236}">
                <a16:creationId xmlns:a16="http://schemas.microsoft.com/office/drawing/2014/main" id="{8B5262B7-D580-5D40-A3EA-52DA254BD125}"/>
              </a:ext>
            </a:extLst>
          </p:cNvPr>
          <p:cNvSpPr/>
          <p:nvPr/>
        </p:nvSpPr>
        <p:spPr>
          <a:xfrm>
            <a:off x="3412313" y="4052688"/>
            <a:ext cx="304800" cy="22154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7BFB5C46-5867-D845-8EB2-DB416E2DD46F}"/>
              </a:ext>
            </a:extLst>
          </p:cNvPr>
          <p:cNvSpPr/>
          <p:nvPr/>
        </p:nvSpPr>
        <p:spPr>
          <a:xfrm>
            <a:off x="3412313" y="4991988"/>
            <a:ext cx="304800" cy="22154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21" name="向下箭號 20">
            <a:extLst>
              <a:ext uri="{FF2B5EF4-FFF2-40B4-BE49-F238E27FC236}">
                <a16:creationId xmlns:a16="http://schemas.microsoft.com/office/drawing/2014/main" id="{A45776E5-EA42-6648-8370-96AA2BC48327}"/>
              </a:ext>
            </a:extLst>
          </p:cNvPr>
          <p:cNvSpPr/>
          <p:nvPr/>
        </p:nvSpPr>
        <p:spPr>
          <a:xfrm>
            <a:off x="3381833" y="5957188"/>
            <a:ext cx="304800" cy="22154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22" name="向下箭號 21">
            <a:extLst>
              <a:ext uri="{FF2B5EF4-FFF2-40B4-BE49-F238E27FC236}">
                <a16:creationId xmlns:a16="http://schemas.microsoft.com/office/drawing/2014/main" id="{FEC51A0F-2EC5-194E-942A-CCB675D2D064}"/>
              </a:ext>
            </a:extLst>
          </p:cNvPr>
          <p:cNvSpPr/>
          <p:nvPr/>
        </p:nvSpPr>
        <p:spPr>
          <a:xfrm>
            <a:off x="3381833" y="6906018"/>
            <a:ext cx="304800" cy="22154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E31C9FA5-84F2-0A4A-BCDF-1A36CFC9E661}"/>
              </a:ext>
            </a:extLst>
          </p:cNvPr>
          <p:cNvSpPr/>
          <p:nvPr/>
        </p:nvSpPr>
        <p:spPr>
          <a:xfrm>
            <a:off x="9103360" y="3001996"/>
            <a:ext cx="304800" cy="22154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25" name="向下箭號 24">
            <a:extLst>
              <a:ext uri="{FF2B5EF4-FFF2-40B4-BE49-F238E27FC236}">
                <a16:creationId xmlns:a16="http://schemas.microsoft.com/office/drawing/2014/main" id="{9490330C-407E-BE45-B5B0-B6CBE9C63D73}"/>
              </a:ext>
            </a:extLst>
          </p:cNvPr>
          <p:cNvSpPr/>
          <p:nvPr/>
        </p:nvSpPr>
        <p:spPr>
          <a:xfrm>
            <a:off x="9103360" y="4013284"/>
            <a:ext cx="304800" cy="22154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26" name="向下箭號 25">
            <a:extLst>
              <a:ext uri="{FF2B5EF4-FFF2-40B4-BE49-F238E27FC236}">
                <a16:creationId xmlns:a16="http://schemas.microsoft.com/office/drawing/2014/main" id="{73A68253-C85C-AE40-82F7-6D940CFEB432}"/>
              </a:ext>
            </a:extLst>
          </p:cNvPr>
          <p:cNvSpPr/>
          <p:nvPr/>
        </p:nvSpPr>
        <p:spPr>
          <a:xfrm>
            <a:off x="9103360" y="5020552"/>
            <a:ext cx="304800" cy="22154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27" name="向下箭號 26">
            <a:extLst>
              <a:ext uri="{FF2B5EF4-FFF2-40B4-BE49-F238E27FC236}">
                <a16:creationId xmlns:a16="http://schemas.microsoft.com/office/drawing/2014/main" id="{43585444-EA8B-9A49-AAFA-2CEF267ADBAE}"/>
              </a:ext>
            </a:extLst>
          </p:cNvPr>
          <p:cNvSpPr/>
          <p:nvPr/>
        </p:nvSpPr>
        <p:spPr>
          <a:xfrm>
            <a:off x="9103360" y="5943684"/>
            <a:ext cx="304800" cy="22154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28" name="向下箭號 27">
            <a:extLst>
              <a:ext uri="{FF2B5EF4-FFF2-40B4-BE49-F238E27FC236}">
                <a16:creationId xmlns:a16="http://schemas.microsoft.com/office/drawing/2014/main" id="{D285A088-C2E0-9A43-8E28-F5EB7B24BFE9}"/>
              </a:ext>
            </a:extLst>
          </p:cNvPr>
          <p:cNvSpPr/>
          <p:nvPr/>
        </p:nvSpPr>
        <p:spPr>
          <a:xfrm>
            <a:off x="9103360" y="6906018"/>
            <a:ext cx="304800" cy="22154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ECA5F54-0F90-3E44-A8CF-0BE4BCFE0BD3}"/>
              </a:ext>
            </a:extLst>
          </p:cNvPr>
          <p:cNvSpPr txBox="1"/>
          <p:nvPr/>
        </p:nvSpPr>
        <p:spPr>
          <a:xfrm>
            <a:off x="12090400" y="4124056"/>
            <a:ext cx="66007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X 3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6A17A70-6E58-5544-A995-208EE6DA53DB}"/>
              </a:ext>
            </a:extLst>
          </p:cNvPr>
          <p:cNvSpPr txBox="1"/>
          <p:nvPr/>
        </p:nvSpPr>
        <p:spPr>
          <a:xfrm>
            <a:off x="6500943" y="2832022"/>
            <a:ext cx="905697" cy="3472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990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[</a:t>
            </a:r>
            <a:endParaRPr kumimoji="0" lang="zh-TW" altLang="en-US" sz="1990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4C8040D-D44D-4E4D-8554-901E2AD7CBED}"/>
              </a:ext>
            </a:extLst>
          </p:cNvPr>
          <p:cNvSpPr txBox="1"/>
          <p:nvPr/>
        </p:nvSpPr>
        <p:spPr>
          <a:xfrm>
            <a:off x="11087454" y="2808311"/>
            <a:ext cx="905697" cy="3472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99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]</a:t>
            </a:r>
            <a:endParaRPr kumimoji="0" lang="zh-TW" altLang="en-US" sz="199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3" name="文字版面配置區 1">
            <a:extLst>
              <a:ext uri="{FF2B5EF4-FFF2-40B4-BE49-F238E27FC236}">
                <a16:creationId xmlns:a16="http://schemas.microsoft.com/office/drawing/2014/main" id="{F4B44081-E785-B345-8E6D-C15AB4974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08456"/>
            <a:ext cx="11176000" cy="405945"/>
          </a:xfrm>
        </p:spPr>
        <p:txBody>
          <a:bodyPr/>
          <a:lstStyle/>
          <a:p>
            <a:r>
              <a:rPr kumimoji="1" lang="en-US" altLang="zh-TW" dirty="0"/>
              <a:t>Hear transfer</a:t>
            </a:r>
          </a:p>
        </p:txBody>
      </p:sp>
    </p:spTree>
    <p:extLst>
      <p:ext uri="{BB962C8B-B14F-4D97-AF65-F5344CB8AC3E}">
        <p14:creationId xmlns:p14="http://schemas.microsoft.com/office/powerpoint/2010/main" val="9411300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F175BD4-76B7-554D-849E-5C624A218A4B}"/>
              </a:ext>
            </a:extLst>
          </p:cNvPr>
          <p:cNvSpPr/>
          <p:nvPr/>
        </p:nvSpPr>
        <p:spPr>
          <a:xfrm>
            <a:off x="318977" y="744279"/>
            <a:ext cx="12376297" cy="45665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BF9B139-6D41-4B4A-999E-EB9685AD4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99" y="744279"/>
            <a:ext cx="5756975" cy="39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22062E7-0BCA-6342-902F-B3F1F9B7E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7" y="5110679"/>
            <a:ext cx="5756974" cy="396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D477ED6-1C3D-BE45-A2A7-7B4486939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7" y="744279"/>
            <a:ext cx="5773614" cy="396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9D5AE2F-CDE6-3B4E-B5D5-7E0CF3618F18}"/>
              </a:ext>
            </a:extLst>
          </p:cNvPr>
          <p:cNvSpPr txBox="1"/>
          <p:nvPr/>
        </p:nvSpPr>
        <p:spPr>
          <a:xfrm>
            <a:off x="1808480" y="326917"/>
            <a:ext cx="177933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Exact Solution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B4A7A67-3853-BE40-9273-F98DCDF99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99" y="5110679"/>
            <a:ext cx="575697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004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F175BD4-76B7-554D-849E-5C624A218A4B}"/>
              </a:ext>
            </a:extLst>
          </p:cNvPr>
          <p:cNvSpPr/>
          <p:nvPr/>
        </p:nvSpPr>
        <p:spPr>
          <a:xfrm>
            <a:off x="318977" y="744279"/>
            <a:ext cx="12376297" cy="45665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2062E7-0BCA-6342-902F-B3F1F9B7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65" y="1200934"/>
            <a:ext cx="100489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521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F175BD4-76B7-554D-849E-5C624A218A4B}"/>
              </a:ext>
            </a:extLst>
          </p:cNvPr>
          <p:cNvSpPr/>
          <p:nvPr/>
        </p:nvSpPr>
        <p:spPr>
          <a:xfrm>
            <a:off x="318977" y="744279"/>
            <a:ext cx="12376297" cy="45665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D477ED6-1C3D-BE45-A2A7-7B4486939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65" y="1200934"/>
            <a:ext cx="100489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952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C94D21E-927D-8546-8D6E-0FF2152A46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08456"/>
            <a:ext cx="11176000" cy="405945"/>
          </a:xfrm>
        </p:spPr>
        <p:txBody>
          <a:bodyPr/>
          <a:lstStyle/>
          <a:p>
            <a:r>
              <a:rPr kumimoji="1" lang="en-US" altLang="zh-TW" dirty="0"/>
              <a:t>Hear transfer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C94EEA-2538-564C-A841-B45E5442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t" altLang="en-US" cap="none" dirty="0"/>
              <a:t>問題與討論</a:t>
            </a:r>
            <a:endParaRPr kumimoji="1" lang="zh-TW" altLang="en-US" cap="none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0DADE5-25EB-2F48-B0BE-C71FBB0B0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t" alt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決策樹很容易遇到瓶頸就無法下降</a:t>
            </a:r>
            <a:endParaRPr lang="en-US" altLang="zh-Hant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zh-Hant" alt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神經網路會太快收斂</a:t>
            </a:r>
            <a:endParaRPr lang="en-US" altLang="zh-Hant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zh-Hant" alt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預測的效率問題</a:t>
            </a:r>
            <a:endParaRPr lang="en-US" altLang="zh-TW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323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r>
              <a:t>outline</a:t>
            </a:r>
          </a:p>
        </p:txBody>
      </p:sp>
      <p:sp>
        <p:nvSpPr>
          <p:cNvPr id="171" name="介紹Heat transfer equ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介紹Heat</a:t>
            </a:r>
            <a:r>
              <a:rPr dirty="0">
                <a:solidFill>
                  <a:schemeClr val="bg1">
                    <a:lumMod val="10000"/>
                    <a:lumOff val="90000"/>
                  </a:schemeClr>
                </a:solidFill>
              </a:rPr>
              <a:t> transfer equation</a:t>
            </a:r>
          </a:p>
          <a:p>
            <a:r>
              <a:rPr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目標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實作方法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預測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誤差比較</a:t>
            </a:r>
            <a:endParaRPr lang="en-US" altLang="zh-TW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zh-Hant" alt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問題與討論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2D852343-FCE5-1E40-B265-B2294C055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08456"/>
            <a:ext cx="11176000" cy="405945"/>
          </a:xfrm>
        </p:spPr>
        <p:txBody>
          <a:bodyPr/>
          <a:lstStyle/>
          <a:p>
            <a:r>
              <a:rPr kumimoji="1" lang="en-US" altLang="zh-TW" dirty="0"/>
              <a:t>Hear transfer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_N.png" descr="C_N.png">
            <a:extLst>
              <a:ext uri="{FF2B5EF4-FFF2-40B4-BE49-F238E27FC236}">
                <a16:creationId xmlns:a16="http://schemas.microsoft.com/office/drawing/2014/main" id="{B722A601-8E52-EA47-9569-B44A77BB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t="6718" b="6718"/>
          <a:stretch>
            <a:fillRect/>
          </a:stretch>
        </p:blipFill>
        <p:spPr>
          <a:xfrm>
            <a:off x="0" y="2743200"/>
            <a:ext cx="130048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75" name="1D Heat Equation"/>
          <p:cNvSpPr txBox="1">
            <a:spLocks noGrp="1"/>
          </p:cNvSpPr>
          <p:nvPr>
            <p:ph type="title"/>
          </p:nvPr>
        </p:nvSpPr>
        <p:spPr>
          <a:xfrm>
            <a:off x="3352800" y="1479550"/>
            <a:ext cx="6299200" cy="723900"/>
          </a:xfrm>
          <a:prstGeom prst="rect">
            <a:avLst/>
          </a:prstGeom>
        </p:spPr>
        <p:txBody>
          <a:bodyPr/>
          <a:lstStyle/>
          <a:p>
            <a:pPr algn="ctr" defTabSz="414781">
              <a:spcBef>
                <a:spcPts val="1900"/>
              </a:spcBef>
              <a:defRPr sz="4260"/>
            </a:pPr>
            <a:r>
              <a:rPr dirty="0"/>
              <a:t>1D H</a:t>
            </a:r>
            <a:r>
              <a:rPr cap="none" dirty="0"/>
              <a:t>eat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內文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406400" y="2768599"/>
                <a:ext cx="3799840" cy="166624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marR="673100" indent="0" defTabSz="304800">
                  <a:spcBef>
                    <a:spcPts val="0"/>
                  </a:spcBef>
                  <a:buClrTx/>
                  <a:buSzTx/>
                  <a:buFontTx/>
                  <a:buNone/>
                  <a:defRPr sz="1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4000" i="1" smtClean="0">
                            <a:solidFill>
                              <a:schemeClr val="bg1"/>
                            </a:solidFill>
                            <a:sym typeface="Times New Roman"/>
                          </a:rPr>
                        </m:ctrlPr>
                      </m:sSubPr>
                      <m:e>
                        <m:r>
                          <a:rPr lang="ar-AE" altLang="zh-TW" sz="4000" i="1">
                            <a:solidFill>
                              <a:schemeClr val="bg1"/>
                            </a:solidFill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ar-AE" altLang="zh-TW" sz="4000" i="1">
                            <a:solidFill>
                              <a:schemeClr val="bg1"/>
                            </a:solidFill>
                            <a:sym typeface="Times New Roman"/>
                          </a:rPr>
                          <m:t>𝑡</m:t>
                        </m:r>
                      </m:sub>
                    </m:sSub>
                    <m:r>
                      <a:rPr lang="ar-AE" altLang="zh-TW" sz="4000" i="1">
                        <a:solidFill>
                          <a:schemeClr val="bg1"/>
                        </a:solidFill>
                        <a:sym typeface="Times New Roman"/>
                      </a:rPr>
                      <m:t>=</m:t>
                    </m:r>
                    <m:r>
                      <a:rPr lang="ar-AE" altLang="zh-TW" sz="4000" i="1">
                        <a:solidFill>
                          <a:schemeClr val="bg1"/>
                        </a:solidFill>
                        <a:sym typeface="Times New Roman"/>
                      </a:rPr>
                      <m:t>𝛼</m:t>
                    </m:r>
                    <m:sSub>
                      <m:sSubPr>
                        <m:ctrlPr>
                          <a:rPr lang="ar-AE" altLang="zh-TW" sz="4000" i="1">
                            <a:solidFill>
                              <a:schemeClr val="bg1"/>
                            </a:solidFill>
                            <a:sym typeface="Times New Roman"/>
                          </a:rPr>
                        </m:ctrlPr>
                      </m:sSubPr>
                      <m:e>
                        <m:r>
                          <a:rPr lang="ar-AE" altLang="zh-TW" sz="4000" i="1">
                            <a:solidFill>
                              <a:schemeClr val="bg1"/>
                            </a:solidFill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ar-AE" altLang="zh-TW" sz="4000" i="1">
                            <a:solidFill>
                              <a:schemeClr val="bg1"/>
                            </a:solidFill>
                            <a:sym typeface="Times New Roman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ar-AE" altLang="zh-TW" sz="4000" dirty="0">
                    <a:solidFill>
                      <a:schemeClr val="bg1"/>
                    </a:solidFill>
                    <a:sym typeface="Times New Roman"/>
                  </a:rPr>
                  <a:t> </a:t>
                </a:r>
              </a:p>
              <a:p>
                <a:pPr marL="0" marR="673100" indent="0" defTabSz="304800">
                  <a:spcBef>
                    <a:spcPts val="0"/>
                  </a:spcBef>
                  <a:buClrTx/>
                  <a:buSzTx/>
                  <a:buFontTx/>
                  <a:buNone/>
                  <a:defRPr sz="1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sz="4000" dirty="0">
                    <a:solidFill>
                      <a:schemeClr val="bg1"/>
                    </a:solidFill>
                  </a:rPr>
                  <a:t>find u(</a:t>
                </a:r>
                <a:r>
                  <a:rPr lang="en-US" sz="4000" dirty="0" err="1">
                    <a:solidFill>
                      <a:schemeClr val="bg1"/>
                    </a:solidFill>
                  </a:rPr>
                  <a:t>x,t</a:t>
                </a:r>
                <a:r>
                  <a:rPr lang="en-US" sz="40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6" name="內文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06400" y="2768599"/>
                <a:ext cx="3799840" cy="1666240"/>
              </a:xfrm>
              <a:prstGeom prst="rect">
                <a:avLst/>
              </a:prstGeom>
              <a:blipFill>
                <a:blip r:embed="rId3"/>
                <a:stretch>
                  <a:fillRect l="-6333" t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版面配置區 1">
            <a:extLst>
              <a:ext uri="{FF2B5EF4-FFF2-40B4-BE49-F238E27FC236}">
                <a16:creationId xmlns:a16="http://schemas.microsoft.com/office/drawing/2014/main" id="{63859891-32BA-F247-86CA-310C8CFA6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08456"/>
            <a:ext cx="11176000" cy="405945"/>
          </a:xfrm>
        </p:spPr>
        <p:txBody>
          <a:bodyPr/>
          <a:lstStyle/>
          <a:p>
            <a:r>
              <a:rPr kumimoji="1" lang="en-US" altLang="zh-TW" dirty="0"/>
              <a:t>Hear transfer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 algn="ctr"/>
            <a:r>
              <a:rPr lang="zh-Hant" altLang="en-US" dirty="0"/>
              <a:t>目標</a:t>
            </a:r>
            <a:endParaRPr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6D1BD470-05D8-2446-A860-CCAEDE48D634}"/>
              </a:ext>
            </a:extLst>
          </p:cNvPr>
          <p:cNvSpPr/>
          <p:nvPr/>
        </p:nvSpPr>
        <p:spPr>
          <a:xfrm>
            <a:off x="894931" y="2331903"/>
            <a:ext cx="4742365" cy="1079776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6" name="u(t+1)">
            <a:extLst>
              <a:ext uri="{FF2B5EF4-FFF2-40B4-BE49-F238E27FC236}">
                <a16:creationId xmlns:a16="http://schemas.microsoft.com/office/drawing/2014/main" id="{050C9F1B-67B5-0A40-A483-7C9B4FC58148}"/>
              </a:ext>
            </a:extLst>
          </p:cNvPr>
          <p:cNvSpPr txBox="1"/>
          <p:nvPr/>
        </p:nvSpPr>
        <p:spPr>
          <a:xfrm>
            <a:off x="2855745" y="2666606"/>
            <a:ext cx="820738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dirty="0">
                <a:solidFill>
                  <a:schemeClr val="bg1">
                    <a:lumMod val="10000"/>
                    <a:lumOff val="90000"/>
                  </a:schemeClr>
                </a:solidFill>
              </a:rPr>
              <a:t>u(t+1)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BAA3C03-0F2A-E443-A619-B18174E76347}"/>
              </a:ext>
            </a:extLst>
          </p:cNvPr>
          <p:cNvSpPr/>
          <p:nvPr/>
        </p:nvSpPr>
        <p:spPr>
          <a:xfrm>
            <a:off x="7367504" y="2331903"/>
            <a:ext cx="4742365" cy="1079776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8" name="u(t+1)">
            <a:extLst>
              <a:ext uri="{FF2B5EF4-FFF2-40B4-BE49-F238E27FC236}">
                <a16:creationId xmlns:a16="http://schemas.microsoft.com/office/drawing/2014/main" id="{5DF3C7DF-D2CF-3D43-B6AA-53754C68A768}"/>
              </a:ext>
            </a:extLst>
          </p:cNvPr>
          <p:cNvSpPr txBox="1"/>
          <p:nvPr/>
        </p:nvSpPr>
        <p:spPr>
          <a:xfrm>
            <a:off x="9328318" y="2666607"/>
            <a:ext cx="820738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dirty="0">
                <a:solidFill>
                  <a:schemeClr val="bg1">
                    <a:lumMod val="10000"/>
                    <a:lumOff val="90000"/>
                  </a:schemeClr>
                </a:solidFill>
              </a:rPr>
              <a:t>u(t+1)</a:t>
            </a: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0A066275-5E4D-C24A-9702-3CCFF6A5E01E}"/>
              </a:ext>
            </a:extLst>
          </p:cNvPr>
          <p:cNvSpPr/>
          <p:nvPr/>
        </p:nvSpPr>
        <p:spPr>
          <a:xfrm>
            <a:off x="894931" y="7357921"/>
            <a:ext cx="4742365" cy="1079776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0" name="u(t)">
            <a:extLst>
              <a:ext uri="{FF2B5EF4-FFF2-40B4-BE49-F238E27FC236}">
                <a16:creationId xmlns:a16="http://schemas.microsoft.com/office/drawing/2014/main" id="{DC83DCE9-68F4-6D44-AF2E-45F212B0472C}"/>
              </a:ext>
            </a:extLst>
          </p:cNvPr>
          <p:cNvSpPr txBox="1"/>
          <p:nvPr/>
        </p:nvSpPr>
        <p:spPr>
          <a:xfrm>
            <a:off x="3017648" y="7692625"/>
            <a:ext cx="49693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dirty="0">
                <a:solidFill>
                  <a:schemeClr val="bg1">
                    <a:lumMod val="10000"/>
                    <a:lumOff val="90000"/>
                  </a:schemeClr>
                </a:solidFill>
              </a:rPr>
              <a:t>u(t)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57739CF-D86E-DC4D-8A2A-D5CB9D895ABD}"/>
              </a:ext>
            </a:extLst>
          </p:cNvPr>
          <p:cNvSpPr/>
          <p:nvPr/>
        </p:nvSpPr>
        <p:spPr>
          <a:xfrm>
            <a:off x="7367504" y="7357921"/>
            <a:ext cx="4742365" cy="1079776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2" name="u(t)">
            <a:extLst>
              <a:ext uri="{FF2B5EF4-FFF2-40B4-BE49-F238E27FC236}">
                <a16:creationId xmlns:a16="http://schemas.microsoft.com/office/drawing/2014/main" id="{A25D655C-D0FB-7645-9C4C-AD50AF55B647}"/>
              </a:ext>
            </a:extLst>
          </p:cNvPr>
          <p:cNvSpPr txBox="1"/>
          <p:nvPr/>
        </p:nvSpPr>
        <p:spPr>
          <a:xfrm>
            <a:off x="9490221" y="7692625"/>
            <a:ext cx="49693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dirty="0">
                <a:solidFill>
                  <a:schemeClr val="bg1">
                    <a:lumMod val="10000"/>
                    <a:lumOff val="90000"/>
                  </a:schemeClr>
                </a:solidFill>
              </a:rPr>
              <a:t>u(t)</a:t>
            </a:r>
          </a:p>
        </p:txBody>
      </p:sp>
      <p:sp>
        <p:nvSpPr>
          <p:cNvPr id="13" name="圓角矩形">
            <a:extLst>
              <a:ext uri="{FF2B5EF4-FFF2-40B4-BE49-F238E27FC236}">
                <a16:creationId xmlns:a16="http://schemas.microsoft.com/office/drawing/2014/main" id="{FD210AB7-7639-EA4B-9BAF-E11128C54D15}"/>
              </a:ext>
            </a:extLst>
          </p:cNvPr>
          <p:cNvSpPr/>
          <p:nvPr/>
        </p:nvSpPr>
        <p:spPr>
          <a:xfrm>
            <a:off x="903632" y="4749799"/>
            <a:ext cx="4724963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4" name="FDM">
            <a:extLst>
              <a:ext uri="{FF2B5EF4-FFF2-40B4-BE49-F238E27FC236}">
                <a16:creationId xmlns:a16="http://schemas.microsoft.com/office/drawing/2014/main" id="{77111321-F283-104E-9EB0-DEA835F12D2A}"/>
              </a:ext>
            </a:extLst>
          </p:cNvPr>
          <p:cNvSpPr txBox="1"/>
          <p:nvPr/>
        </p:nvSpPr>
        <p:spPr>
          <a:xfrm>
            <a:off x="2928681" y="5179616"/>
            <a:ext cx="67486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dirty="0">
                <a:solidFill>
                  <a:schemeClr val="bg1">
                    <a:lumMod val="10000"/>
                    <a:lumOff val="90000"/>
                  </a:schemeClr>
                </a:solidFill>
              </a:rPr>
              <a:t>FDM</a:t>
            </a:r>
          </a:p>
        </p:txBody>
      </p:sp>
      <p:sp>
        <p:nvSpPr>
          <p:cNvPr id="15" name="圓角矩形">
            <a:extLst>
              <a:ext uri="{FF2B5EF4-FFF2-40B4-BE49-F238E27FC236}">
                <a16:creationId xmlns:a16="http://schemas.microsoft.com/office/drawing/2014/main" id="{F167B460-4D09-4E48-AD8C-D8FA7F5EF02E}"/>
              </a:ext>
            </a:extLst>
          </p:cNvPr>
          <p:cNvSpPr/>
          <p:nvPr/>
        </p:nvSpPr>
        <p:spPr>
          <a:xfrm>
            <a:off x="7376205" y="4749799"/>
            <a:ext cx="4724963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6" name="Neural Network">
            <a:extLst>
              <a:ext uri="{FF2B5EF4-FFF2-40B4-BE49-F238E27FC236}">
                <a16:creationId xmlns:a16="http://schemas.microsoft.com/office/drawing/2014/main" id="{D8B3862F-5603-D545-9E73-32D1670C9B48}"/>
              </a:ext>
            </a:extLst>
          </p:cNvPr>
          <p:cNvSpPr txBox="1"/>
          <p:nvPr/>
        </p:nvSpPr>
        <p:spPr>
          <a:xfrm>
            <a:off x="8750435" y="5179616"/>
            <a:ext cx="197650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Neural Network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7" name="箭頭">
            <a:extLst>
              <a:ext uri="{FF2B5EF4-FFF2-40B4-BE49-F238E27FC236}">
                <a16:creationId xmlns:a16="http://schemas.microsoft.com/office/drawing/2014/main" id="{00F46393-2775-C548-BAE0-EBB04B06B9B6}"/>
              </a:ext>
            </a:extLst>
          </p:cNvPr>
          <p:cNvSpPr/>
          <p:nvPr/>
        </p:nvSpPr>
        <p:spPr>
          <a:xfrm rot="16200000">
            <a:off x="2726225" y="3622506"/>
            <a:ext cx="1079776" cy="916467"/>
          </a:xfrm>
          <a:prstGeom prst="rightArrow">
            <a:avLst>
              <a:gd name="adj1" fmla="val 29624"/>
              <a:gd name="adj2" fmla="val 58268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8" name="箭頭">
            <a:extLst>
              <a:ext uri="{FF2B5EF4-FFF2-40B4-BE49-F238E27FC236}">
                <a16:creationId xmlns:a16="http://schemas.microsoft.com/office/drawing/2014/main" id="{E8A283F6-EE7E-C048-8616-FF459006A3AF}"/>
              </a:ext>
            </a:extLst>
          </p:cNvPr>
          <p:cNvSpPr/>
          <p:nvPr/>
        </p:nvSpPr>
        <p:spPr>
          <a:xfrm rot="16200000">
            <a:off x="2726225" y="6230627"/>
            <a:ext cx="1079776" cy="916467"/>
          </a:xfrm>
          <a:prstGeom prst="rightArrow">
            <a:avLst>
              <a:gd name="adj1" fmla="val 29624"/>
              <a:gd name="adj2" fmla="val 58268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9" name="箭頭">
            <a:extLst>
              <a:ext uri="{FF2B5EF4-FFF2-40B4-BE49-F238E27FC236}">
                <a16:creationId xmlns:a16="http://schemas.microsoft.com/office/drawing/2014/main" id="{94CDEBE6-E21B-F04D-A9C2-536D48540957}"/>
              </a:ext>
            </a:extLst>
          </p:cNvPr>
          <p:cNvSpPr/>
          <p:nvPr/>
        </p:nvSpPr>
        <p:spPr>
          <a:xfrm rot="16200000">
            <a:off x="9198799" y="3622506"/>
            <a:ext cx="1079776" cy="916467"/>
          </a:xfrm>
          <a:prstGeom prst="rightArrow">
            <a:avLst>
              <a:gd name="adj1" fmla="val 29624"/>
              <a:gd name="adj2" fmla="val 58268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0" name="箭頭">
            <a:extLst>
              <a:ext uri="{FF2B5EF4-FFF2-40B4-BE49-F238E27FC236}">
                <a16:creationId xmlns:a16="http://schemas.microsoft.com/office/drawing/2014/main" id="{779784AE-EC4F-E241-8CC0-B86364D58228}"/>
              </a:ext>
            </a:extLst>
          </p:cNvPr>
          <p:cNvSpPr/>
          <p:nvPr/>
        </p:nvSpPr>
        <p:spPr>
          <a:xfrm rot="16200000">
            <a:off x="9198799" y="6230627"/>
            <a:ext cx="1079776" cy="916467"/>
          </a:xfrm>
          <a:prstGeom prst="rightArrow">
            <a:avLst>
              <a:gd name="adj1" fmla="val 29624"/>
              <a:gd name="adj2" fmla="val 58268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3" name="文字版面配置區 1">
            <a:extLst>
              <a:ext uri="{FF2B5EF4-FFF2-40B4-BE49-F238E27FC236}">
                <a16:creationId xmlns:a16="http://schemas.microsoft.com/office/drawing/2014/main" id="{8F937302-2546-0F48-BFD3-74CF11264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08456"/>
            <a:ext cx="11176000" cy="405945"/>
          </a:xfrm>
        </p:spPr>
        <p:txBody>
          <a:bodyPr/>
          <a:lstStyle/>
          <a:p>
            <a:r>
              <a:rPr kumimoji="1" lang="en-US" altLang="zh-TW" dirty="0"/>
              <a:t>Hear transfer</a:t>
            </a:r>
          </a:p>
        </p:txBody>
      </p:sp>
    </p:spTree>
    <p:extLst>
      <p:ext uri="{BB962C8B-B14F-4D97-AF65-F5344CB8AC3E}">
        <p14:creationId xmlns:p14="http://schemas.microsoft.com/office/powerpoint/2010/main" val="8767233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B63AA-D25A-5845-8137-633FADA5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cap="none" dirty="0"/>
              <a:t>Data Preparing</a:t>
            </a:r>
            <a:endParaRPr kumimoji="1" lang="zh-TW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67207738-1DFA-3946-820D-BFA20CD606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Hant" altLang="en-US" dirty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使用符合方程式的數學公式</a:t>
                </a:r>
                <a:endParaRPr kumimoji="1" lang="en-US" altLang="zh-Hant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r>
                  <a:rPr lang="en-US" altLang="zh-TW" dirty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rPr>
                      <m:t>𝑢</m:t>
                    </m:r>
                    <m:d>
                      <m:dPr>
                        <m:ctrlPr>
                          <a:rPr lang="zh-TW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𝛼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rPr>
                      <m:t>sin</m:t>
                    </m:r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rPr>
                      <m:t>(</m:t>
                    </m:r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rPr>
                      <m:t>𝜋</m:t>
                    </m:r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rPr>
                      <m:t>𝑥</m:t>
                    </m:r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rPr>
                      <m:t>)</m:t>
                    </m:r>
                  </m:oMath>
                </a14:m>
                <a:endParaRPr lang="zh-TW" altLang="zh-TW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r>
                  <a:rPr kumimoji="1" lang="en-US" altLang="zh-TW" dirty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Initial condition : u(x,0) = sin(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dirty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)</a:t>
                </a:r>
              </a:p>
              <a:p>
                <a:r>
                  <a:rPr kumimoji="1" lang="en-US" altLang="zh-TW" dirty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Boundary condition : u(0,t)=u(1,t)=0</a:t>
                </a:r>
                <a:endParaRPr kumimoji="1" lang="zh-TW" altLang="en-US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67207738-1DFA-3946-820D-BFA20CD60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77" t="-3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13ED4389-A480-0341-9FCD-AA9B85E0E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08456"/>
            <a:ext cx="11176000" cy="405945"/>
          </a:xfrm>
        </p:spPr>
        <p:txBody>
          <a:bodyPr/>
          <a:lstStyle/>
          <a:p>
            <a:r>
              <a:rPr kumimoji="1" lang="en-US" altLang="zh-TW" dirty="0"/>
              <a:t>Hear transfer</a:t>
            </a:r>
          </a:p>
        </p:txBody>
      </p:sp>
    </p:spTree>
    <p:extLst>
      <p:ext uri="{BB962C8B-B14F-4D97-AF65-F5344CB8AC3E}">
        <p14:creationId xmlns:p14="http://schemas.microsoft.com/office/powerpoint/2010/main" val="38630889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57C2CB-A05A-CC4C-BE43-5ED25633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cap="none" dirty="0"/>
              <a:t>Training Data</a:t>
            </a:r>
            <a:endParaRPr kumimoji="1" lang="zh-TW" altLang="en-US" cap="none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7BE5C7-AECD-1A44-B251-C290F735B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C-N -2.png" descr="C-N -2.png">
            <a:extLst>
              <a:ext uri="{FF2B5EF4-FFF2-40B4-BE49-F238E27FC236}">
                <a16:creationId xmlns:a16="http://schemas.microsoft.com/office/drawing/2014/main" id="{749B1D0A-3619-D244-8A04-99A12602DFB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6718" b="6718"/>
          <a:stretch>
            <a:fillRect/>
          </a:stretch>
        </p:blipFill>
        <p:spPr>
          <a:xfrm>
            <a:off x="0" y="2743200"/>
            <a:ext cx="13004800" cy="7035800"/>
          </a:xfrm>
          <a:prstGeom prst="rect">
            <a:avLst/>
          </a:prstGeom>
        </p:spPr>
      </p:pic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36DEF6AD-268A-9049-BBD8-B5E57B2EE52C}"/>
              </a:ext>
            </a:extLst>
          </p:cNvPr>
          <p:cNvSpPr txBox="1">
            <a:spLocks/>
          </p:cNvSpPr>
          <p:nvPr/>
        </p:nvSpPr>
        <p:spPr>
          <a:xfrm>
            <a:off x="406400" y="508456"/>
            <a:ext cx="11176000" cy="405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45720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all" spc="120" baseline="0">
                <a:ln>
                  <a:noFill/>
                </a:ln>
                <a:solidFill>
                  <a:srgbClr val="838787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kumimoji="1" lang="en-US" altLang="zh-TW"/>
              <a:t>Hear transfer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86763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57C2CB-A05A-CC4C-BE43-5ED25633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cap="none" dirty="0"/>
              <a:t>Training Data</a:t>
            </a:r>
            <a:endParaRPr kumimoji="1" lang="zh-TW" altLang="en-US" cap="none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C5B3C3-EA94-F646-B9B3-B06AC804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82899"/>
            <a:ext cx="17056337" cy="6870701"/>
          </a:xfrm>
          <a:prstGeom prst="rect">
            <a:avLst/>
          </a:prstGeom>
        </p:spPr>
      </p:pic>
      <p:sp>
        <p:nvSpPr>
          <p:cNvPr id="10" name="文字版面配置區 1">
            <a:extLst>
              <a:ext uri="{FF2B5EF4-FFF2-40B4-BE49-F238E27FC236}">
                <a16:creationId xmlns:a16="http://schemas.microsoft.com/office/drawing/2014/main" id="{A6E6F6F8-E9E2-2847-B2B1-5D81A31C4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08456"/>
            <a:ext cx="11176000" cy="405945"/>
          </a:xfrm>
        </p:spPr>
        <p:txBody>
          <a:bodyPr/>
          <a:lstStyle/>
          <a:p>
            <a:r>
              <a:rPr kumimoji="1" lang="en-US" altLang="zh-TW" dirty="0"/>
              <a:t>Hear transfer</a:t>
            </a:r>
          </a:p>
        </p:txBody>
      </p:sp>
    </p:spTree>
    <p:extLst>
      <p:ext uri="{BB962C8B-B14F-4D97-AF65-F5344CB8AC3E}">
        <p14:creationId xmlns:p14="http://schemas.microsoft.com/office/powerpoint/2010/main" val="41771195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6C94EEA-2538-564C-A841-B45E5442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t" altLang="en-US" cap="none" dirty="0"/>
              <a:t>不同熱傳導係數？</a:t>
            </a:r>
            <a:endParaRPr kumimoji="1" lang="zh-TW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3E0DADE5-25EB-2F48-B0BE-C71FBB0B07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Hant" altLang="en-US" dirty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無因次項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rPr>
                      <m:t>ρ</m:t>
                    </m:r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Δ</m:t>
                        </m:r>
                        <m:r>
                          <a:rPr lang="en-US" altLang="zh-TW" i="1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</a:rPr>
                              <m:t>Δ</m:t>
                            </m:r>
                            <m:r>
                              <a:rPr lang="en-US" altLang="zh-TW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r>
                  <a:rPr lang="zh-Hant" altLang="en-US" dirty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調整預測的時間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i="1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TW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  <a:p>
                <a:endParaRPr lang="zh-TW" altLang="zh-TW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3E0DADE5-25EB-2F48-B0BE-C71FBB0B0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77" t="-10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EAFA8E39-4F1F-A149-A5C6-9B052E6F19DA}"/>
              </a:ext>
            </a:extLst>
          </p:cNvPr>
          <p:cNvSpPr txBox="1">
            <a:spLocks/>
          </p:cNvSpPr>
          <p:nvPr/>
        </p:nvSpPr>
        <p:spPr>
          <a:xfrm>
            <a:off x="406400" y="508456"/>
            <a:ext cx="11176000" cy="405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45720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all" spc="120" baseline="0">
                <a:ln>
                  <a:noFill/>
                </a:ln>
                <a:solidFill>
                  <a:srgbClr val="838787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kumimoji="1" lang="en-US" altLang="zh-TW"/>
              <a:t>Hear transfer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29773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22BAF71-B025-5046-91CB-D66530F1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1266906"/>
            <a:ext cx="2194560" cy="72390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Hant" altLang="en-US" cap="none" dirty="0"/>
              <a:t>決策樹</a:t>
            </a:r>
            <a:endParaRPr kumimoji="1" lang="zh-TW" altLang="en-US" cap="none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42FF5D9D-0E94-1945-AC93-CEB00C44561F}"/>
              </a:ext>
            </a:extLst>
          </p:cNvPr>
          <p:cNvSpPr/>
          <p:nvPr/>
        </p:nvSpPr>
        <p:spPr>
          <a:xfrm>
            <a:off x="792480" y="2511109"/>
            <a:ext cx="4693920" cy="1203166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Gradient Boosting</a:t>
            </a:r>
          </a:p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 Tree</a:t>
            </a:r>
            <a:endParaRPr kumimoji="0" lang="zh-TW" altLang="en-US" sz="32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748810D5-193E-6549-BECD-EF35B8AB4FE3}"/>
              </a:ext>
            </a:extLst>
          </p:cNvPr>
          <p:cNvSpPr/>
          <p:nvPr/>
        </p:nvSpPr>
        <p:spPr>
          <a:xfrm>
            <a:off x="7680960" y="2511109"/>
            <a:ext cx="4693920" cy="1203166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Adaptive Boosting</a:t>
            </a:r>
          </a:p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 Tree</a:t>
            </a:r>
            <a:endParaRPr kumimoji="0" lang="zh-TW" altLang="en-US" sz="32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873BA9D3-1494-6143-BECA-704BF63A61A0}"/>
              </a:ext>
            </a:extLst>
          </p:cNvPr>
          <p:cNvSpPr/>
          <p:nvPr/>
        </p:nvSpPr>
        <p:spPr>
          <a:xfrm>
            <a:off x="792480" y="5331858"/>
            <a:ext cx="4693920" cy="1203166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Random Forest</a:t>
            </a:r>
          </a:p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</a:t>
            </a:r>
            <a:endParaRPr kumimoji="0" lang="zh-TW" altLang="en-US" sz="32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FF545EE1-C8DD-614F-91A2-6B57F809E4A0}"/>
              </a:ext>
            </a:extLst>
          </p:cNvPr>
          <p:cNvSpPr/>
          <p:nvPr/>
        </p:nvSpPr>
        <p:spPr>
          <a:xfrm>
            <a:off x="7680960" y="5331858"/>
            <a:ext cx="4693920" cy="1203166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b="1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XG</a:t>
            </a:r>
            <a:r>
              <a:rPr kumimoji="0" lang="en-US" altLang="zh-TW" sz="3200" b="1" i="0" u="none" strike="noStrik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Boosting</a:t>
            </a:r>
            <a:endParaRPr kumimoji="0" lang="en-US" altLang="zh-TW" sz="32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rPr>
              <a:t>Regression Tree</a:t>
            </a:r>
            <a:endParaRPr kumimoji="0" lang="zh-TW" altLang="en-US" sz="3200" b="1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32" name="文字版面配置區 1">
            <a:extLst>
              <a:ext uri="{FF2B5EF4-FFF2-40B4-BE49-F238E27FC236}">
                <a16:creationId xmlns:a16="http://schemas.microsoft.com/office/drawing/2014/main" id="{54833D36-4DE6-3F4C-B3B8-D3EF1BA97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08456"/>
            <a:ext cx="11176000" cy="405945"/>
          </a:xfrm>
        </p:spPr>
        <p:txBody>
          <a:bodyPr/>
          <a:lstStyle/>
          <a:p>
            <a:r>
              <a:rPr kumimoji="1" lang="en-US" altLang="zh-TW" dirty="0"/>
              <a:t>Hear transfer</a:t>
            </a:r>
          </a:p>
        </p:txBody>
      </p:sp>
    </p:spTree>
    <p:extLst>
      <p:ext uri="{BB962C8B-B14F-4D97-AF65-F5344CB8AC3E}">
        <p14:creationId xmlns:p14="http://schemas.microsoft.com/office/powerpoint/2010/main" val="42940259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263</Words>
  <Application>Microsoft Macintosh PowerPoint</Application>
  <PresentationFormat>自訂</PresentationFormat>
  <Paragraphs>81</Paragraphs>
  <Slides>17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 Black</vt:lpstr>
      <vt:lpstr>Avenir Medium</vt:lpstr>
      <vt:lpstr>Avenir Next</vt:lpstr>
      <vt:lpstr>Avenir Next Medium</vt:lpstr>
      <vt:lpstr>Baskerville</vt:lpstr>
      <vt:lpstr>Cambria Math</vt:lpstr>
      <vt:lpstr>Helvetica</vt:lpstr>
      <vt:lpstr>Helvetica Neue</vt:lpstr>
      <vt:lpstr>Times New Roman</vt:lpstr>
      <vt:lpstr>New_Template7</vt:lpstr>
      <vt:lpstr>Predicting heat transfer PDE with Machine Learning</vt:lpstr>
      <vt:lpstr>outline</vt:lpstr>
      <vt:lpstr>1D Heat Equation</vt:lpstr>
      <vt:lpstr>目標</vt:lpstr>
      <vt:lpstr>Data Preparing</vt:lpstr>
      <vt:lpstr>Training Data</vt:lpstr>
      <vt:lpstr>Training Data</vt:lpstr>
      <vt:lpstr>不同熱傳導係數？</vt:lpstr>
      <vt:lpstr>決策樹</vt:lpstr>
      <vt:lpstr>Exact Solution</vt:lpstr>
      <vt:lpstr>PowerPoint 簡報</vt:lpstr>
      <vt:lpstr>PowerPoint 簡報</vt:lpstr>
      <vt:lpstr>DNN架構</vt:lpstr>
      <vt:lpstr>PowerPoint 簡報</vt:lpstr>
      <vt:lpstr>PowerPoint 簡報</vt:lpstr>
      <vt:lpstr>PowerPoint 簡報</vt:lpstr>
      <vt:lpstr>問題與討論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heat transfer PDE with Machine Learning</dc:title>
  <cp:lastModifiedBy>施伯諺</cp:lastModifiedBy>
  <cp:revision>23</cp:revision>
  <dcterms:modified xsi:type="dcterms:W3CDTF">2018-07-03T10:38:24Z</dcterms:modified>
</cp:coreProperties>
</file>