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7" r:id="rId3"/>
    <p:sldId id="338" r:id="rId4"/>
    <p:sldId id="339" r:id="rId5"/>
    <p:sldId id="340" r:id="rId6"/>
    <p:sldId id="346" r:id="rId7"/>
    <p:sldId id="348" r:id="rId8"/>
    <p:sldId id="349" r:id="rId9"/>
    <p:sldId id="341" r:id="rId10"/>
    <p:sldId id="342" r:id="rId11"/>
    <p:sldId id="344" r:id="rId12"/>
    <p:sldId id="345" r:id="rId13"/>
    <p:sldId id="347" r:id="rId14"/>
    <p:sldId id="343" r:id="rId15"/>
  </p:sldIdLst>
  <p:sldSz cx="9144000" cy="6858000" type="screen4x3"/>
  <p:notesSz cx="6807200" cy="9939338"/>
  <p:defaultTextStyle>
    <a:defPPr>
      <a:defRPr lang="en-US"/>
    </a:defPPr>
    <a:lvl1pPr marL="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9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6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9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BFB"/>
    <a:srgbClr val="A6A6A6"/>
    <a:srgbClr val="E4F828"/>
    <a:srgbClr val="A80C0C"/>
    <a:srgbClr val="FDEADA"/>
    <a:srgbClr val="EBF1DE"/>
    <a:srgbClr val="800000"/>
    <a:srgbClr val="910000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1" autoAdjust="0"/>
    <p:restoredTop sz="90219" autoAdjust="0"/>
  </p:normalViewPr>
  <p:slideViewPr>
    <p:cSldViewPr>
      <p:cViewPr varScale="1">
        <p:scale>
          <a:sx n="105" d="100"/>
          <a:sy n="105" d="100"/>
        </p:scale>
        <p:origin x="198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7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4D86-7EF4-4001-BD3C-489AEA9F7ACC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3EAB6-5CCF-4F4B-A444-3808611826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98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8BB9C-DC73-4524-BFD0-C7DAD37DF10C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78648-A17E-480B-BA13-471DD87C1F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84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9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6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9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8648-A17E-480B-BA13-471DD87C1FE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83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10000"/>
                </a:solidFill>
                <a:latin typeface="+mj-lt"/>
                <a:ea typeface="微軟正黑體" pitchFamily="34" charset="-120"/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19F69E3-5EB5-427E-8FF4-5D722EF4B8B4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492875"/>
            <a:ext cx="533400" cy="365125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84D324CA-D0D2-4219-A8E4-CA7F525144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FA94EDF2-89A4-4E74-9568-8323F9F5F03C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E63888F-C6A2-47C2-85ED-528C254A72F3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4" y="0"/>
            <a:ext cx="9037636" cy="10668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  <a:ea typeface="華康新綜藝體" panose="040B0709000000000000" pitchFamily="81" charset="-120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5456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12B061-8ECD-4669-A5E8-73A08877F434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990600"/>
            <a:ext cx="822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F4CFBAB8-F85C-44AF-A6C3-EAAD720AAF43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AAF8CB2-BD29-483C-8124-9395A56F6EFD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4" indent="0">
              <a:buNone/>
              <a:defRPr sz="2000" b="1"/>
            </a:lvl2pPr>
            <a:lvl3pPr marL="914287" indent="0">
              <a:buNone/>
              <a:defRPr sz="1800" b="1"/>
            </a:lvl3pPr>
            <a:lvl4pPr marL="1371431" indent="0">
              <a:buNone/>
              <a:defRPr sz="1600" b="1"/>
            </a:lvl4pPr>
            <a:lvl5pPr marL="1828575" indent="0">
              <a:buNone/>
              <a:defRPr sz="1600" b="1"/>
            </a:lvl5pPr>
            <a:lvl6pPr marL="2285719" indent="0">
              <a:buNone/>
              <a:defRPr sz="1600" b="1"/>
            </a:lvl6pPr>
            <a:lvl7pPr marL="2742862" indent="0">
              <a:buNone/>
              <a:defRPr sz="1600" b="1"/>
            </a:lvl7pPr>
            <a:lvl8pPr marL="3200006" indent="0">
              <a:buNone/>
              <a:defRPr sz="1600" b="1"/>
            </a:lvl8pPr>
            <a:lvl9pPr marL="365714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4" indent="0">
              <a:buNone/>
              <a:defRPr sz="2000" b="1"/>
            </a:lvl2pPr>
            <a:lvl3pPr marL="914287" indent="0">
              <a:buNone/>
              <a:defRPr sz="1800" b="1"/>
            </a:lvl3pPr>
            <a:lvl4pPr marL="1371431" indent="0">
              <a:buNone/>
              <a:defRPr sz="1600" b="1"/>
            </a:lvl4pPr>
            <a:lvl5pPr marL="1828575" indent="0">
              <a:buNone/>
              <a:defRPr sz="1600" b="1"/>
            </a:lvl5pPr>
            <a:lvl6pPr marL="2285719" indent="0">
              <a:buNone/>
              <a:defRPr sz="1600" b="1"/>
            </a:lvl6pPr>
            <a:lvl7pPr marL="2742862" indent="0">
              <a:buNone/>
              <a:defRPr sz="1600" b="1"/>
            </a:lvl7pPr>
            <a:lvl8pPr marL="3200006" indent="0">
              <a:buNone/>
              <a:defRPr sz="1600" b="1"/>
            </a:lvl8pPr>
            <a:lvl9pPr marL="365714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D200EE4-A52D-4B23-98AD-A9340E2CB210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34745AE-2995-4E1C-BC3C-BCCCA1539B19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782D7F-96D5-4A98-B125-52E99344296D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87" indent="0">
              <a:buNone/>
              <a:defRPr sz="1000"/>
            </a:lvl3pPr>
            <a:lvl4pPr marL="1371431" indent="0">
              <a:buNone/>
              <a:defRPr sz="900"/>
            </a:lvl4pPr>
            <a:lvl5pPr marL="1828575" indent="0">
              <a:buNone/>
              <a:defRPr sz="900"/>
            </a:lvl5pPr>
            <a:lvl6pPr marL="2285719" indent="0">
              <a:buNone/>
              <a:defRPr sz="900"/>
            </a:lvl6pPr>
            <a:lvl7pPr marL="2742862" indent="0">
              <a:buNone/>
              <a:defRPr sz="900"/>
            </a:lvl7pPr>
            <a:lvl8pPr marL="3200006" indent="0">
              <a:buNone/>
              <a:defRPr sz="900"/>
            </a:lvl8pPr>
            <a:lvl9pPr marL="365714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C4541F6-A4E8-41C5-ABCA-1DA57CAC79EB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4" indent="0">
              <a:buNone/>
              <a:defRPr sz="2800"/>
            </a:lvl2pPr>
            <a:lvl3pPr marL="914287" indent="0">
              <a:buNone/>
              <a:defRPr sz="2400"/>
            </a:lvl3pPr>
            <a:lvl4pPr marL="1371431" indent="0">
              <a:buNone/>
              <a:defRPr sz="2000"/>
            </a:lvl4pPr>
            <a:lvl5pPr marL="1828575" indent="0">
              <a:buNone/>
              <a:defRPr sz="2000"/>
            </a:lvl5pPr>
            <a:lvl6pPr marL="2285719" indent="0">
              <a:buNone/>
              <a:defRPr sz="2000"/>
            </a:lvl6pPr>
            <a:lvl7pPr marL="2742862" indent="0">
              <a:buNone/>
              <a:defRPr sz="2000"/>
            </a:lvl7pPr>
            <a:lvl8pPr marL="3200006" indent="0">
              <a:buNone/>
              <a:defRPr sz="2000"/>
            </a:lvl8pPr>
            <a:lvl9pPr marL="365714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87" indent="0">
              <a:buNone/>
              <a:defRPr sz="1000"/>
            </a:lvl3pPr>
            <a:lvl4pPr marL="1371431" indent="0">
              <a:buNone/>
              <a:defRPr sz="900"/>
            </a:lvl4pPr>
            <a:lvl5pPr marL="1828575" indent="0">
              <a:buNone/>
              <a:defRPr sz="900"/>
            </a:lvl5pPr>
            <a:lvl6pPr marL="2285719" indent="0">
              <a:buNone/>
              <a:defRPr sz="900"/>
            </a:lvl6pPr>
            <a:lvl7pPr marL="2742862" indent="0">
              <a:buNone/>
              <a:defRPr sz="900"/>
            </a:lvl7pPr>
            <a:lvl8pPr marL="3200006" indent="0">
              <a:buNone/>
              <a:defRPr sz="900"/>
            </a:lvl8pPr>
            <a:lvl9pPr marL="365714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9CCA86E-8783-48D9-94F3-FAF3265C7D8C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533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6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84D324CA-D0D2-4219-A8E4-CA7F525144F7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9030" y="6588579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NTUME SU, W-J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287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Aharoni" panose="02010803020104030203" pitchFamily="2" charset="-79"/>
          <a:ea typeface="華康新綜藝體" panose="040B0709000000000000" pitchFamily="81" charset="-120"/>
          <a:cs typeface="Aharoni" panose="02010803020104030203" pitchFamily="2" charset="-79"/>
        </a:defRPr>
      </a:lvl1pPr>
    </p:titleStyle>
    <p:bodyStyle>
      <a:lvl1pPr marL="342858" indent="-342858" algn="l" defTabSz="9142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微軟正黑體" pitchFamily="34" charset="-120"/>
          <a:cs typeface="+mn-cs"/>
        </a:defRPr>
      </a:lvl1pPr>
      <a:lvl2pPr marL="742859" indent="-285715" algn="l" defTabSz="9142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微軟正黑體" pitchFamily="34" charset="-120"/>
          <a:cs typeface="+mn-cs"/>
        </a:defRPr>
      </a:lvl2pPr>
      <a:lvl3pPr marL="1142859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微軟正黑體" pitchFamily="34" charset="-120"/>
          <a:cs typeface="+mn-cs"/>
        </a:defRPr>
      </a:lvl3pPr>
      <a:lvl4pPr marL="1600003" indent="-228572" algn="l" defTabSz="9142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微軟正黑體" pitchFamily="34" charset="-120"/>
          <a:cs typeface="+mn-cs"/>
        </a:defRPr>
      </a:lvl4pPr>
      <a:lvl5pPr marL="2057147" indent="-228572" algn="l" defTabSz="9142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微軟正黑體" pitchFamily="34" charset="-120"/>
          <a:cs typeface="+mn-cs"/>
        </a:defRPr>
      </a:lvl5pPr>
      <a:lvl6pPr marL="2514291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4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8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1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5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9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2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6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9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2057400"/>
          </a:xfrm>
        </p:spPr>
        <p:txBody>
          <a:bodyPr>
            <a:normAutofit/>
          </a:bodyPr>
          <a:lstStyle/>
          <a:p>
            <a:endParaRPr lang="en-US" altLang="zh-TW" sz="2800" b="1" dirty="0" smtClean="0">
              <a:solidFill>
                <a:schemeClr val="tx1"/>
              </a:solidFill>
            </a:endParaRPr>
          </a:p>
          <a:p>
            <a:r>
              <a:rPr lang="zh-TW" altLang="en-US" sz="2800" b="1" dirty="0" smtClean="0">
                <a:solidFill>
                  <a:schemeClr val="tx1"/>
                </a:solidFill>
              </a:rPr>
              <a:t>國立台灣大學機械工程學系 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r>
              <a:rPr lang="zh-TW" altLang="en-US" sz="2800" b="1" dirty="0" smtClean="0">
                <a:solidFill>
                  <a:schemeClr val="tx1"/>
                </a:solidFill>
              </a:rPr>
              <a:t>授課教師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: 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蘇偉儁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1371600"/>
            <a:ext cx="7239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 txBox="1">
            <a:spLocks/>
          </p:cNvSpPr>
          <p:nvPr/>
        </p:nvSpPr>
        <p:spPr>
          <a:xfrm>
            <a:off x="0" y="1295401"/>
            <a:ext cx="9144000" cy="2285999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/>
          <a:p>
            <a:pPr algn="ctr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6600" kern="0" dirty="0" smtClean="0">
                <a:latin typeface="華康新綜藝體" panose="040B0709000000000000" pitchFamily="81" charset="-120"/>
                <a:ea typeface="華康新綜藝體" panose="040B0709000000000000" pitchFamily="81" charset="-120"/>
                <a:cs typeface="Calibri" pitchFamily="34" charset="0"/>
                <a:sym typeface="Helvetica Neue" charset="0"/>
              </a:rPr>
              <a:t>機動學 </a:t>
            </a:r>
            <a:r>
              <a:rPr lang="en-US" altLang="zh-TW" sz="6600" kern="0" dirty="0" smtClean="0">
                <a:latin typeface="Berlin Sans FB" panose="020E0602020502020306" pitchFamily="34" charset="0"/>
                <a:ea typeface="華康新綜藝體" panose="040B0709000000000000" pitchFamily="81" charset="-120"/>
                <a:cs typeface="Calibri" pitchFamily="34" charset="0"/>
                <a:sym typeface="Helvetica Neue" charset="0"/>
              </a:rPr>
              <a:t>Mechanisms</a:t>
            </a:r>
            <a:br>
              <a:rPr lang="en-US" altLang="zh-TW" sz="6600" kern="0" dirty="0" smtClean="0">
                <a:latin typeface="Berlin Sans FB" panose="020E0602020502020306" pitchFamily="34" charset="0"/>
                <a:ea typeface="華康新綜藝體" panose="040B0709000000000000" pitchFamily="81" charset="-120"/>
                <a:cs typeface="Calibri" pitchFamily="34" charset="0"/>
                <a:sym typeface="Helvetica Neue" charset="0"/>
              </a:rPr>
            </a:br>
            <a:r>
              <a:rPr lang="en-US" altLang="zh-TW" sz="5400" kern="0" dirty="0" smtClean="0">
                <a:latin typeface="Berlin Sans FB" panose="020E0602020502020306" pitchFamily="34" charset="0"/>
                <a:ea typeface="華康新綜藝體" panose="040B0709000000000000" pitchFamily="81" charset="-120"/>
                <a:cs typeface="Calibri" pitchFamily="34" charset="0"/>
                <a:sym typeface="Helvetica Neue" charset="0"/>
              </a:rPr>
              <a:t>Introduction to </a:t>
            </a:r>
            <a:r>
              <a:rPr lang="en-US" altLang="zh-TW" sz="5400" kern="0" dirty="0" err="1" smtClean="0">
                <a:latin typeface="Berlin Sans FB" panose="020E0602020502020306" pitchFamily="34" charset="0"/>
                <a:ea typeface="華康新綜藝體" panose="040B0709000000000000" pitchFamily="81" charset="-120"/>
                <a:cs typeface="Calibri" pitchFamily="34" charset="0"/>
                <a:sym typeface="Helvetica Neue" charset="0"/>
              </a:rPr>
              <a:t>Matlab</a:t>
            </a:r>
            <a:endParaRPr lang="en-US" altLang="zh-TW" sz="5400" kern="0" dirty="0" smtClean="0">
              <a:latin typeface="Berlin Sans FB" panose="020E0602020502020306" pitchFamily="34" charset="0"/>
              <a:ea typeface="華康新綜藝體" panose="040B0709000000000000" pitchFamily="81" charset="-120"/>
              <a:cs typeface="Calibri" pitchFamily="34" charset="0"/>
              <a:sym typeface="Helvetica Neue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0600" y="3352800"/>
            <a:ext cx="7239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62400" y="5562600"/>
            <a:ext cx="1311171" cy="461655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r>
              <a:rPr lang="en-US" altLang="zh-TW" sz="2400" b="1" smtClean="0"/>
              <a:t>Fall 2017</a:t>
            </a:r>
            <a:endParaRPr lang="en-US" altLang="zh-TW" sz="2400" b="1" dirty="0" smtClean="0"/>
          </a:p>
        </p:txBody>
      </p:sp>
      <p:sp>
        <p:nvSpPr>
          <p:cNvPr id="11266" name="AutoShape 2" descr="http://wallalay.com/wp-content/uploads/2014/02/Hello-Kitty-11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6519446"/>
            <a:ext cx="1946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台大機械系 </a:t>
            </a:r>
            <a:r>
              <a:rPr lang="en-US" altLang="zh-TW" sz="1400" b="1" dirty="0" smtClean="0">
                <a:solidFill>
                  <a:schemeClr val="bg1"/>
                </a:solidFill>
                <a:latin typeface="Berlin Sans FB Demi" pitchFamily="34" charset="0"/>
                <a:ea typeface="微軟正黑體" pitchFamily="34" charset="-120"/>
              </a:rPr>
              <a:t>NTUME</a:t>
            </a:r>
            <a:endParaRPr lang="zh-TW" altLang="en-US" sz="1400" b="1" dirty="0">
              <a:solidFill>
                <a:schemeClr val="bg1"/>
              </a:solidFill>
              <a:latin typeface="Berlin Sans FB Demi" pitchFamily="34" charset="0"/>
              <a:ea typeface="微軟正黑體" pitchFamily="34" charset="-120"/>
            </a:endParaRPr>
          </a:p>
        </p:txBody>
      </p:sp>
      <p:sp>
        <p:nvSpPr>
          <p:cNvPr id="5124" name="AutoShape 4" descr="http://uxrepo.com/static/icon-sets/ionicons/svg/ios7-gear-outlin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“=“ vs. “==“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736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what’s the difference between “</a:t>
            </a:r>
            <a:r>
              <a:rPr lang="en-US" dirty="0" err="1" smtClean="0"/>
              <a:t>i</a:t>
            </a:r>
            <a:r>
              <a:rPr lang="en-US" dirty="0" smtClean="0"/>
              <a:t> = 1” and “</a:t>
            </a:r>
            <a:r>
              <a:rPr lang="en-US" dirty="0" err="1" smtClean="0"/>
              <a:t>i</a:t>
            </a:r>
            <a:r>
              <a:rPr lang="en-US" dirty="0" smtClean="0"/>
              <a:t> == 1”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= 1 : assign 1 to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== 1 : Boolean, check if </a:t>
            </a:r>
            <a:r>
              <a:rPr lang="en-US" dirty="0" err="1" smtClean="0"/>
              <a:t>i</a:t>
            </a:r>
            <a:r>
              <a:rPr lang="en-US" dirty="0" smtClean="0"/>
              <a:t> equals 1. If yes, return 1 (true); if no return 0 (false)</a:t>
            </a:r>
          </a:p>
          <a:p>
            <a:r>
              <a:rPr lang="en-US" dirty="0" smtClean="0"/>
              <a:t>what’s the result of the following two cases</a:t>
            </a:r>
          </a:p>
          <a:p>
            <a:pPr lvl="1"/>
            <a:r>
              <a:rPr lang="en-US" dirty="0" smtClean="0"/>
              <a:t>case 1: a = 1; </a:t>
            </a:r>
            <a:br>
              <a:rPr lang="en-US" dirty="0" smtClean="0"/>
            </a:br>
            <a:r>
              <a:rPr lang="en-US" dirty="0" smtClean="0"/>
              <a:t>a == 2</a:t>
            </a:r>
            <a:br>
              <a:rPr lang="en-US" dirty="0" smtClean="0"/>
            </a:br>
            <a:r>
              <a:rPr lang="en-US" dirty="0" err="1" smtClean="0"/>
              <a:t>ans</a:t>
            </a:r>
            <a:r>
              <a:rPr lang="en-US" dirty="0" smtClean="0"/>
              <a:t> = ??? </a:t>
            </a:r>
          </a:p>
          <a:p>
            <a:pPr lvl="1"/>
            <a:r>
              <a:rPr lang="en-US" dirty="0" smtClean="0"/>
              <a:t>case 2: a = 1;</a:t>
            </a:r>
            <a:br>
              <a:rPr lang="en-US" dirty="0" smtClean="0"/>
            </a:br>
            <a:r>
              <a:rPr lang="en-US" dirty="0" smtClean="0"/>
              <a:t>a == 1</a:t>
            </a:r>
            <a:br>
              <a:rPr lang="en-US" dirty="0" smtClean="0"/>
            </a:br>
            <a:r>
              <a:rPr lang="en-US" dirty="0" err="1" smtClean="0"/>
              <a:t>ans</a:t>
            </a:r>
            <a:r>
              <a:rPr lang="en-US" dirty="0" smtClean="0"/>
              <a:t> =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2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Nonlinear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Applying Newton-Raphson Method to solve 1-D nonlinear problems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Example: solve -x</a:t>
            </a:r>
            <a:r>
              <a:rPr lang="en-US" sz="24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-2x</a:t>
            </a:r>
            <a:r>
              <a:rPr lang="en-US" sz="24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+50x+60=0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set y=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-x</a:t>
            </a:r>
            <a:r>
              <a:rPr lang="en-US" altLang="zh-TW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-2x</a:t>
            </a:r>
            <a:r>
              <a:rPr lang="en-US" altLang="zh-TW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+50x+60, try different x until y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0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4"/>
          <a:stretch/>
        </p:blipFill>
        <p:spPr>
          <a:xfrm>
            <a:off x="243682" y="2971800"/>
            <a:ext cx="8610600" cy="3027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4833" y="6421431"/>
            <a:ext cx="2095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NewtonRaph1D.m</a:t>
            </a:r>
          </a:p>
        </p:txBody>
      </p:sp>
    </p:spTree>
    <p:extLst>
      <p:ext uri="{BB962C8B-B14F-4D97-AF65-F5344CB8AC3E}">
        <p14:creationId xmlns:p14="http://schemas.microsoft.com/office/powerpoint/2010/main" val="2146874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 nonlinear equation: </a:t>
            </a:r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800" dirty="0" smtClean="0"/>
              <a:t>-x</a:t>
            </a:r>
            <a:r>
              <a:rPr lang="en-US" sz="4800" baseline="30000" dirty="0" smtClean="0"/>
              <a:t>2 </a:t>
            </a:r>
            <a:r>
              <a:rPr lang="en-US" sz="4800" dirty="0" smtClean="0"/>
              <a:t>+ </a:t>
            </a:r>
            <a:r>
              <a:rPr lang="en-US" sz="4800" dirty="0" err="1" smtClean="0"/>
              <a:t>x∙sin</a:t>
            </a:r>
            <a:r>
              <a:rPr lang="en-US" sz="4800" dirty="0" smtClean="0"/>
              <a:t>(x) + x + 10 = 0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16792" y="6457890"/>
            <a:ext cx="3070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NewtonRaph1D_exercise.m</a:t>
            </a:r>
          </a:p>
        </p:txBody>
      </p:sp>
    </p:spTree>
    <p:extLst>
      <p:ext uri="{BB962C8B-B14F-4D97-AF65-F5344CB8AC3E}">
        <p14:creationId xmlns:p14="http://schemas.microsoft.com/office/powerpoint/2010/main" val="151835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alternative way to solve nonlinear equations is to use the </a:t>
            </a:r>
            <a:r>
              <a:rPr lang="en-US" dirty="0" err="1" smtClean="0"/>
              <a:t>matlab</a:t>
            </a:r>
            <a:r>
              <a:rPr lang="en-US" dirty="0" smtClean="0"/>
              <a:t> built-in function </a:t>
            </a:r>
            <a:r>
              <a:rPr lang="en-US" i="1" dirty="0" err="1" smtClean="0"/>
              <a:t>fsolve</a:t>
            </a:r>
            <a:endParaRPr lang="en-US" i="1" dirty="0" smtClean="0"/>
          </a:p>
          <a:p>
            <a:r>
              <a:rPr lang="en-US" dirty="0" smtClean="0"/>
              <a:t>type </a:t>
            </a:r>
            <a:r>
              <a:rPr lang="en-US" i="1" dirty="0" smtClean="0"/>
              <a:t>help </a:t>
            </a:r>
            <a:r>
              <a:rPr lang="en-US" i="1" dirty="0" err="1" smtClean="0"/>
              <a:t>fsolve</a:t>
            </a:r>
            <a:r>
              <a:rPr lang="en-US" dirty="0" smtClean="0"/>
              <a:t> to see how to use it</a:t>
            </a:r>
          </a:p>
          <a:p>
            <a:r>
              <a:rPr lang="en-US" dirty="0" smtClean="0"/>
              <a:t>create a function for the equations so </a:t>
            </a:r>
            <a:r>
              <a:rPr lang="en-US" i="1" dirty="0" err="1" smtClean="0"/>
              <a:t>fsolve</a:t>
            </a:r>
            <a:r>
              <a:rPr lang="en-US" dirty="0" smtClean="0"/>
              <a:t> can call it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solve -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-2x</a:t>
            </a:r>
            <a:r>
              <a:rPr lang="en-US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+50x+60=0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solve a</a:t>
            </a:r>
            <a:r>
              <a:rPr lang="en-US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+ 2b + 1 = 0 &amp; a – b</a:t>
            </a:r>
            <a:r>
              <a:rPr lang="en-US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-5 = 0</a:t>
            </a:r>
            <a:endParaRPr lang="en-US" baseline="30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6095683"/>
            <a:ext cx="1964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Fsolve_1D.m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Fsolve_1D_fcn.m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5444" y="6101779"/>
            <a:ext cx="1964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Fsolve_2D.m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Fsolve_2D_fcn.m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2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80BFB"/>
                </a:solidFill>
              </a:rPr>
              <a:t>function</a:t>
            </a:r>
            <a:r>
              <a:rPr lang="en-US" sz="2400" dirty="0"/>
              <a:t> [ </a:t>
            </a:r>
            <a:r>
              <a:rPr lang="en-US" sz="2400" dirty="0" err="1"/>
              <a:t>output_args</a:t>
            </a:r>
            <a:r>
              <a:rPr lang="en-US" sz="2400" dirty="0"/>
              <a:t> ] = </a:t>
            </a:r>
            <a:r>
              <a:rPr lang="en-US" sz="2400" i="1" dirty="0" err="1" smtClean="0"/>
              <a:t>function_name</a:t>
            </a:r>
            <a:r>
              <a:rPr lang="en-US" sz="2400" dirty="0" smtClean="0"/>
              <a:t>( </a:t>
            </a:r>
            <a:r>
              <a:rPr lang="en-US" sz="2400" dirty="0" err="1"/>
              <a:t>input_args</a:t>
            </a:r>
            <a:r>
              <a:rPr lang="en-US" sz="2400" dirty="0"/>
              <a:t> )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80BFB"/>
                </a:solidFill>
              </a:rPr>
              <a:t>end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274504" cy="50937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4600" y="2590800"/>
            <a:ext cx="3657600" cy="3505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60008" y="2590800"/>
            <a:ext cx="2374392" cy="3517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91180" y="4717101"/>
            <a:ext cx="329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Command Window: where you can input your command and perform calculation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5920" y="3657600"/>
            <a:ext cx="205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Workspace: where you can see the variables and their values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2712" y="1682496"/>
            <a:ext cx="627888" cy="603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3119767"/>
            <a:ext cx="1420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create new files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76656" y="2286000"/>
            <a:ext cx="313944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1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29540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You can input multiple commands in a script and click run to run all the commands.</a:t>
            </a:r>
          </a:p>
          <a:p>
            <a:r>
              <a:rPr lang="en-US" sz="2800" dirty="0" smtClean="0"/>
              <a:t>You can also edit function files in the editor.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86000"/>
            <a:ext cx="6087176" cy="42621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24984" y="2633472"/>
            <a:ext cx="295656" cy="438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1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Plot two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let’s plot y1 = 20cos(3x) &amp; y2 = x</a:t>
            </a:r>
            <a:r>
              <a:rPr lang="en-US" sz="2800" baseline="30000" dirty="0" smtClean="0"/>
              <a:t>3 </a:t>
            </a:r>
            <a:r>
              <a:rPr lang="en-US" sz="2800" dirty="0" smtClean="0"/>
              <a:t>+ 2x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-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5x + 1, </a:t>
            </a:r>
            <a:br>
              <a:rPr lang="en-US" altLang="zh-TW" sz="2800" dirty="0" smtClean="0"/>
            </a:br>
            <a:r>
              <a:rPr lang="en-US" altLang="zh-TW" sz="2800" dirty="0" smtClean="0"/>
              <a:t>x from -5 to 5</a:t>
            </a:r>
          </a:p>
          <a:p>
            <a:r>
              <a:rPr lang="en-US" sz="2800" dirty="0"/>
              <a:t>Open the file “</a:t>
            </a:r>
            <a:r>
              <a:rPr lang="en-US" sz="2800" dirty="0" err="1" smtClean="0"/>
              <a:t>Matlab_Tutorial_Plot.m</a:t>
            </a:r>
            <a:r>
              <a:rPr lang="en-US" sz="2800" dirty="0" smtClean="0"/>
              <a:t>”</a:t>
            </a:r>
            <a:endParaRPr lang="en-US" sz="2800" dirty="0"/>
          </a:p>
          <a:p>
            <a:r>
              <a:rPr lang="en-US" altLang="zh-TW" sz="2800" dirty="0" smtClean="0"/>
              <a:t>Note:</a:t>
            </a:r>
          </a:p>
          <a:p>
            <a:pPr lvl="1"/>
            <a:r>
              <a:rPr lang="en-US" sz="2400" dirty="0" smtClean="0"/>
              <a:t>if there is a “%” in the beginning of a line, then the whole line is a comment, which means it is not functional. You can select the lines and then press ctrl + R to make them comments or press ctrl + U to remove the comments.</a:t>
            </a:r>
          </a:p>
          <a:p>
            <a:pPr lvl="1"/>
            <a:r>
              <a:rPr lang="en-US" sz="2400" dirty="0" smtClean="0"/>
              <a:t>without a “;” in the end of a line, the variables/results will be displayed in the command window</a:t>
            </a:r>
          </a:p>
          <a:p>
            <a:pPr lvl="1"/>
            <a:r>
              <a:rPr lang="en-US" sz="2400" dirty="0" smtClean="0"/>
              <a:t>put a “.” in front of the multiple/divide operators (including *, /, ^) for array/matrix calculation</a:t>
            </a:r>
          </a:p>
          <a:p>
            <a:pPr lvl="2"/>
            <a:r>
              <a:rPr lang="en-US" sz="2000" dirty="0" smtClean="0"/>
              <a:t>what’s the </a:t>
            </a:r>
            <a:r>
              <a:rPr lang="en-US" sz="2000" dirty="0"/>
              <a:t>difference between [1 2 3].*[1 2 3] &amp; [1 2 3</a:t>
            </a:r>
            <a:r>
              <a:rPr lang="en-US" sz="2000" dirty="0" smtClean="0"/>
              <a:t>]*[</a:t>
            </a:r>
            <a:r>
              <a:rPr lang="en-US" sz="2000" dirty="0"/>
              <a:t>1 2 3</a:t>
            </a:r>
            <a:r>
              <a:rPr lang="en-US" sz="2000" dirty="0" smtClean="0"/>
              <a:t>]’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3743" y="6457890"/>
            <a:ext cx="2662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Matlab_Tutorial_Plot.m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2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help </a:t>
            </a:r>
            <a:r>
              <a:rPr lang="en-US" i="1" dirty="0" err="1" smtClean="0"/>
              <a:t>function_name</a:t>
            </a:r>
            <a:endParaRPr lang="en-US" i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doc </a:t>
            </a:r>
            <a:r>
              <a:rPr lang="en-US" i="1" dirty="0" err="1" smtClean="0"/>
              <a:t>function_name</a:t>
            </a:r>
            <a:endParaRPr lang="en-US" i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clear all or clear </a:t>
            </a:r>
            <a:r>
              <a:rPr lang="en-US" i="1" dirty="0" smtClean="0"/>
              <a:t>variable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close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clc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9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&amp;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abc</a:t>
            </a:r>
            <a:r>
              <a:rPr lang="en-US" dirty="0" smtClean="0"/>
              <a:t> is an array with 10 elements, use </a:t>
            </a:r>
            <a:r>
              <a:rPr lang="en-US" i="1" dirty="0" err="1" smtClean="0"/>
              <a:t>abc</a:t>
            </a:r>
            <a:r>
              <a:rPr lang="en-US" i="1" dirty="0" smtClean="0"/>
              <a:t>(</a:t>
            </a:r>
            <a:r>
              <a:rPr lang="en-US" i="1" dirty="0" err="1" smtClean="0"/>
              <a:t>i</a:t>
            </a:r>
            <a:r>
              <a:rPr lang="en-US" i="1" dirty="0" smtClean="0"/>
              <a:t>)</a:t>
            </a:r>
            <a:r>
              <a:rPr lang="en-US" dirty="0" smtClean="0"/>
              <a:t> to access its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err="1" smtClean="0"/>
              <a:t>abc</a:t>
            </a:r>
            <a:r>
              <a:rPr lang="en-US" dirty="0" smtClean="0"/>
              <a:t> = [1 2 5 3 7 8 1 -5 7 9];</a:t>
            </a:r>
            <a:br>
              <a:rPr lang="en-US" dirty="0" smtClean="0"/>
            </a:br>
            <a:r>
              <a:rPr lang="en-US" dirty="0" err="1" smtClean="0"/>
              <a:t>abc</a:t>
            </a:r>
            <a:r>
              <a:rPr lang="en-US" dirty="0" smtClean="0"/>
              <a:t>(7) = ??</a:t>
            </a:r>
          </a:p>
          <a:p>
            <a:r>
              <a:rPr lang="en-US" dirty="0" smtClean="0"/>
              <a:t>if ABC is a 8 x 6 matrix, use </a:t>
            </a:r>
            <a:r>
              <a:rPr lang="en-US" i="1" dirty="0" smtClean="0"/>
              <a:t>ABC(</a:t>
            </a:r>
            <a:r>
              <a:rPr lang="en-US" i="1" dirty="0" err="1" smtClean="0"/>
              <a:t>i,j</a:t>
            </a:r>
            <a:r>
              <a:rPr lang="en-US" i="1" dirty="0" smtClean="0"/>
              <a:t>)</a:t>
            </a:r>
            <a:r>
              <a:rPr lang="en-US" dirty="0" smtClean="0"/>
              <a:t> to access the component (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row, </a:t>
            </a:r>
            <a:r>
              <a:rPr lang="en-US" dirty="0" err="1" smtClean="0"/>
              <a:t>j</a:t>
            </a:r>
            <a:r>
              <a:rPr lang="en-US" baseline="30000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colume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ABC = [3 2 1; 6 5 4; 9 8 7];</a:t>
            </a:r>
            <a:br>
              <a:rPr lang="en-US" dirty="0" smtClean="0"/>
            </a:br>
            <a:r>
              <a:rPr lang="en-US" dirty="0" smtClean="0"/>
              <a:t>ABC(2,1) = ??</a:t>
            </a:r>
          </a:p>
          <a:p>
            <a:endParaRPr lang="en-US" dirty="0" smtClean="0"/>
          </a:p>
          <a:p>
            <a:r>
              <a:rPr lang="en-US" dirty="0" smtClean="0"/>
              <a:t>To transpose a matrix A, either A’ or transpose(A) works.</a:t>
            </a:r>
          </a:p>
          <a:p>
            <a:r>
              <a:rPr lang="en-US" dirty="0" smtClean="0"/>
              <a:t>To find the inverse of a matrix, simply use </a:t>
            </a:r>
            <a:r>
              <a:rPr lang="en-US" dirty="0" err="1" smtClean="0"/>
              <a:t>inv</a:t>
            </a:r>
            <a:r>
              <a:rPr lang="en-US" dirty="0" smtClean="0"/>
              <a:t>(</a:t>
            </a:r>
            <a:r>
              <a:rPr lang="en-US" i="1" dirty="0" err="1" smtClean="0"/>
              <a:t>matrix_name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8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410233"/>
          </a:xfrm>
        </p:spPr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is good at matrix calculation.</a:t>
            </a:r>
          </a:p>
          <a:p>
            <a:r>
              <a:rPr lang="en-US" dirty="0" smtClean="0"/>
              <a:t>Linear equations can be written in the form of matrix.</a:t>
            </a:r>
          </a:p>
          <a:p>
            <a:r>
              <a:rPr lang="en-US" dirty="0" smtClean="0"/>
              <a:t>e.g.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09878" y="3581400"/>
                <a:ext cx="2261260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200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78" y="3581400"/>
                <a:ext cx="2261260" cy="984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376750" y="3658343"/>
                <a:ext cx="296023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750" y="3658343"/>
                <a:ext cx="2960233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3762578" y="3900105"/>
            <a:ext cx="402336" cy="3474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78814" y="4712412"/>
                <a:ext cx="26275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slove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14" y="4712412"/>
                <a:ext cx="262751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888814" y="4641740"/>
                <a:ext cx="23433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814" y="4641740"/>
                <a:ext cx="234339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836742" y="5436535"/>
                <a:ext cx="1935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742" y="5436535"/>
                <a:ext cx="193565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5048834" y="5506401"/>
            <a:ext cx="402336" cy="3474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4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 linear equations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14600" y="2971800"/>
                <a:ext cx="3798476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−9</m:t>
                      </m:r>
                    </m:oMath>
                    <m:oMath xmlns:m="http://schemas.openxmlformats.org/officeDocument/2006/math"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=17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3200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971800"/>
                <a:ext cx="3798476" cy="1477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646883" y="6440742"/>
            <a:ext cx="2039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B050"/>
                </a:solidFill>
              </a:rPr>
              <a:t>Exercise_Linear.m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6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&amp; IF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{index} ... end</a:t>
            </a:r>
          </a:p>
          <a:p>
            <a:endParaRPr lang="en-US" dirty="0"/>
          </a:p>
          <a:p>
            <a:r>
              <a:rPr lang="en-US" dirty="0" smtClean="0"/>
              <a:t>while {statement} ... end</a:t>
            </a:r>
          </a:p>
          <a:p>
            <a:endParaRPr lang="en-US" dirty="0" smtClean="0"/>
          </a:p>
          <a:p>
            <a:r>
              <a:rPr lang="en-US" dirty="0" smtClean="0"/>
              <a:t>if {statement}  (else) ... end</a:t>
            </a:r>
          </a:p>
          <a:p>
            <a:r>
              <a:rPr lang="en-US" dirty="0" smtClean="0"/>
              <a:t>break</a:t>
            </a:r>
          </a:p>
          <a:p>
            <a:pPr lvl="1"/>
            <a:r>
              <a:rPr lang="en-US" dirty="0" smtClean="0"/>
              <a:t>end execution of the nearest enclosing loop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1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74563</TotalTime>
  <Words>454</Words>
  <Application>Microsoft Office PowerPoint</Application>
  <PresentationFormat>On-screen Show (4:3)</PresentationFormat>
  <Paragraphs>105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Helvetica Neue</vt:lpstr>
      <vt:lpstr>華康新綜藝體</vt:lpstr>
      <vt:lpstr>微軟正黑體</vt:lpstr>
      <vt:lpstr>新細明體</vt:lpstr>
      <vt:lpstr>Aharoni</vt:lpstr>
      <vt:lpstr>Arial</vt:lpstr>
      <vt:lpstr>Berlin Sans FB</vt:lpstr>
      <vt:lpstr>Berlin Sans FB Demi</vt:lpstr>
      <vt:lpstr>Calibri</vt:lpstr>
      <vt:lpstr>Cambria Math</vt:lpstr>
      <vt:lpstr>Wingdings</vt:lpstr>
      <vt:lpstr>Office Theme</vt:lpstr>
      <vt:lpstr>PowerPoint Presentation</vt:lpstr>
      <vt:lpstr>Interface</vt:lpstr>
      <vt:lpstr>Editor</vt:lpstr>
      <vt:lpstr>Example: Plot two Curves</vt:lpstr>
      <vt:lpstr>Commonly Used Commands</vt:lpstr>
      <vt:lpstr>Array &amp; Matrix</vt:lpstr>
      <vt:lpstr>Matrix Calculation</vt:lpstr>
      <vt:lpstr>Exercise</vt:lpstr>
      <vt:lpstr>Loops &amp; IF </vt:lpstr>
      <vt:lpstr>“=“ vs. “==“</vt:lpstr>
      <vt:lpstr>1D Nonlinear</vt:lpstr>
      <vt:lpstr>Exercise</vt:lpstr>
      <vt:lpstr>Fsolve</vt:lpstr>
      <vt:lpstr>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</dc:creator>
  <cp:lastModifiedBy>Wei-Jiun Su</cp:lastModifiedBy>
  <cp:revision>1798</cp:revision>
  <dcterms:created xsi:type="dcterms:W3CDTF">2006-08-16T00:00:00Z</dcterms:created>
  <dcterms:modified xsi:type="dcterms:W3CDTF">2017-11-21T06:35:31Z</dcterms:modified>
</cp:coreProperties>
</file>