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8" r:id="rId3"/>
    <p:sldId id="261" r:id="rId4"/>
    <p:sldId id="259" r:id="rId5"/>
    <p:sldId id="279" r:id="rId6"/>
    <p:sldId id="284" r:id="rId7"/>
    <p:sldId id="287" r:id="rId8"/>
    <p:sldId id="283" r:id="rId9"/>
    <p:sldId id="280" r:id="rId10"/>
    <p:sldId id="286" r:id="rId11"/>
    <p:sldId id="28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咩咩 鄭" initials="咩咩" lastIdx="1" clrIdx="0">
    <p:extLst>
      <p:ext uri="{19B8F6BF-5375-455C-9EA6-DF929625EA0E}">
        <p15:presenceInfo xmlns:p15="http://schemas.microsoft.com/office/powerpoint/2012/main" userId="f120a16849e291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34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72BDF-393D-41CD-896D-04FC6A9603B1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zh-TW" altLang="en-US"/>
        </a:p>
      </dgm:t>
    </dgm:pt>
    <dgm:pt modelId="{83833A8E-2C0D-4AFC-AE41-482C7C901C55}">
      <dgm:prSet phldrT="[文字]"/>
      <dgm:spPr/>
      <dgm:t>
        <a:bodyPr/>
        <a:lstStyle/>
        <a:p>
          <a:r>
            <a:rPr lang="zh-TW" altLang="en-US" dirty="0"/>
            <a:t>機率與統計</a:t>
          </a:r>
          <a:r>
            <a:rPr lang="en-US" altLang="zh-TW" dirty="0"/>
            <a:t>+</a:t>
          </a:r>
          <a:endParaRPr lang="zh-TW" altLang="en-US" dirty="0"/>
        </a:p>
      </dgm:t>
    </dgm:pt>
    <dgm:pt modelId="{A18899BC-09C3-458F-AE31-8A7891F9DF83}" type="parTrans" cxnId="{950169E1-77CD-417A-8AE4-8EA396A2086F}">
      <dgm:prSet/>
      <dgm:spPr/>
      <dgm:t>
        <a:bodyPr/>
        <a:lstStyle/>
        <a:p>
          <a:endParaRPr lang="zh-TW" altLang="en-US"/>
        </a:p>
      </dgm:t>
    </dgm:pt>
    <dgm:pt modelId="{A48D7BD7-7085-4487-838D-3D5E944B9A76}" type="sibTrans" cxnId="{950169E1-77CD-417A-8AE4-8EA396A2086F}">
      <dgm:prSet/>
      <dgm:spPr/>
      <dgm:t>
        <a:bodyPr/>
        <a:lstStyle/>
        <a:p>
          <a:endParaRPr lang="zh-TW" altLang="en-US"/>
        </a:p>
      </dgm:t>
    </dgm:pt>
    <dgm:pt modelId="{ECA9A9D9-FCAB-41A0-A2DD-5D9B5A34A8AD}">
      <dgm:prSet phldrT="[文字]"/>
      <dgm:spPr/>
      <dgm:t>
        <a:bodyPr/>
        <a:lstStyle/>
        <a:p>
          <a:r>
            <a:rPr lang="zh-TW" altLang="en-US" dirty="0"/>
            <a:t>專題實驗 </a:t>
          </a:r>
          <a:r>
            <a:rPr lang="en-US" altLang="zh-TW" dirty="0"/>
            <a:t>I+</a:t>
          </a:r>
          <a:endParaRPr lang="zh-TW" altLang="en-US" dirty="0"/>
        </a:p>
      </dgm:t>
    </dgm:pt>
    <dgm:pt modelId="{F9FA955B-909B-4F1B-8445-2DF089709083}" type="parTrans" cxnId="{ABC84893-71E7-4857-BBA4-F066D04958FF}">
      <dgm:prSet/>
      <dgm:spPr/>
      <dgm:t>
        <a:bodyPr/>
        <a:lstStyle/>
        <a:p>
          <a:endParaRPr lang="zh-TW" altLang="en-US"/>
        </a:p>
      </dgm:t>
    </dgm:pt>
    <dgm:pt modelId="{B8425A8A-E427-425E-92EC-B85DACF85EB0}" type="sibTrans" cxnId="{ABC84893-71E7-4857-BBA4-F066D04958FF}">
      <dgm:prSet/>
      <dgm:spPr/>
      <dgm:t>
        <a:bodyPr/>
        <a:lstStyle/>
        <a:p>
          <a:endParaRPr lang="zh-TW" altLang="en-US"/>
        </a:p>
      </dgm:t>
    </dgm:pt>
    <dgm:pt modelId="{C337D6BA-FA01-4BB4-B873-FED8DC85DB7A}">
      <dgm:prSet phldrT="[文字]"/>
      <dgm:spPr/>
      <dgm:t>
        <a:bodyPr/>
        <a:lstStyle/>
        <a:p>
          <a:r>
            <a:rPr lang="zh-TW" altLang="en-US" dirty="0"/>
            <a:t>計算機網路</a:t>
          </a:r>
          <a:r>
            <a:rPr lang="en-US" altLang="zh-TW" dirty="0"/>
            <a:t>+</a:t>
          </a:r>
          <a:endParaRPr lang="zh-TW" altLang="en-US" dirty="0"/>
        </a:p>
      </dgm:t>
    </dgm:pt>
    <dgm:pt modelId="{5DA94F38-5B10-4460-9B0F-6AA412881A78}" type="parTrans" cxnId="{B9A9BBE1-356E-4270-880D-22B5EDB87738}">
      <dgm:prSet/>
      <dgm:spPr/>
      <dgm:t>
        <a:bodyPr/>
        <a:lstStyle/>
        <a:p>
          <a:endParaRPr lang="zh-TW" altLang="en-US"/>
        </a:p>
      </dgm:t>
    </dgm:pt>
    <dgm:pt modelId="{B2F9419E-E04A-4D30-9EA3-53BD311A3E53}" type="sibTrans" cxnId="{B9A9BBE1-356E-4270-880D-22B5EDB87738}">
      <dgm:prSet/>
      <dgm:spPr/>
      <dgm:t>
        <a:bodyPr/>
        <a:lstStyle/>
        <a:p>
          <a:endParaRPr lang="zh-TW" altLang="en-US"/>
        </a:p>
      </dgm:t>
    </dgm:pt>
    <dgm:pt modelId="{70E2490C-4682-414C-B18E-ED45C8FD3535}" type="pres">
      <dgm:prSet presAssocID="{8F372BDF-393D-41CD-896D-04FC6A9603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B195A31-5721-42F2-B80E-BFD9328261D1}" type="pres">
      <dgm:prSet presAssocID="{83833A8E-2C0D-4AFC-AE41-482C7C901C55}" presName="hierRoot1" presStyleCnt="0">
        <dgm:presLayoutVars>
          <dgm:hierBranch val="init"/>
        </dgm:presLayoutVars>
      </dgm:prSet>
      <dgm:spPr/>
    </dgm:pt>
    <dgm:pt modelId="{F9D5407C-7FD2-4E86-A4C2-70079444ECBE}" type="pres">
      <dgm:prSet presAssocID="{83833A8E-2C0D-4AFC-AE41-482C7C901C55}" presName="rootComposite1" presStyleCnt="0"/>
      <dgm:spPr/>
    </dgm:pt>
    <dgm:pt modelId="{CFF6BEFC-AB29-434F-AD7E-8298819AE105}" type="pres">
      <dgm:prSet presAssocID="{83833A8E-2C0D-4AFC-AE41-482C7C901C55}" presName="rootText1" presStyleLbl="node0" presStyleIdx="0" presStyleCnt="1">
        <dgm:presLayoutVars>
          <dgm:chPref val="3"/>
        </dgm:presLayoutVars>
      </dgm:prSet>
      <dgm:spPr/>
    </dgm:pt>
    <dgm:pt modelId="{D4754841-7397-4EDB-A608-E760B531484C}" type="pres">
      <dgm:prSet presAssocID="{83833A8E-2C0D-4AFC-AE41-482C7C901C55}" presName="rootConnector1" presStyleLbl="node1" presStyleIdx="0" presStyleCnt="0"/>
      <dgm:spPr/>
    </dgm:pt>
    <dgm:pt modelId="{8F534296-75E1-4C2E-BF63-616D04D10D27}" type="pres">
      <dgm:prSet presAssocID="{83833A8E-2C0D-4AFC-AE41-482C7C901C55}" presName="hierChild2" presStyleCnt="0"/>
      <dgm:spPr/>
    </dgm:pt>
    <dgm:pt modelId="{F0441997-C9E1-4CB6-9C97-38599EFEAD58}" type="pres">
      <dgm:prSet presAssocID="{F9FA955B-909B-4F1B-8445-2DF089709083}" presName="Name64" presStyleLbl="parChTrans1D2" presStyleIdx="0" presStyleCnt="2"/>
      <dgm:spPr/>
    </dgm:pt>
    <dgm:pt modelId="{23224C20-BA85-4CDE-8402-9427E409B3F0}" type="pres">
      <dgm:prSet presAssocID="{ECA9A9D9-FCAB-41A0-A2DD-5D9B5A34A8AD}" presName="hierRoot2" presStyleCnt="0">
        <dgm:presLayoutVars>
          <dgm:hierBranch val="init"/>
        </dgm:presLayoutVars>
      </dgm:prSet>
      <dgm:spPr/>
    </dgm:pt>
    <dgm:pt modelId="{33563C3A-C629-41C9-A7DB-A7596D9E0C3D}" type="pres">
      <dgm:prSet presAssocID="{ECA9A9D9-FCAB-41A0-A2DD-5D9B5A34A8AD}" presName="rootComposite" presStyleCnt="0"/>
      <dgm:spPr/>
    </dgm:pt>
    <dgm:pt modelId="{A4AB5EBE-D1C4-4E0D-8B8A-A45FACCED431}" type="pres">
      <dgm:prSet presAssocID="{ECA9A9D9-FCAB-41A0-A2DD-5D9B5A34A8AD}" presName="rootText" presStyleLbl="node2" presStyleIdx="0" presStyleCnt="2">
        <dgm:presLayoutVars>
          <dgm:chPref val="3"/>
        </dgm:presLayoutVars>
      </dgm:prSet>
      <dgm:spPr/>
    </dgm:pt>
    <dgm:pt modelId="{5CB02714-5C47-46FB-94F0-A115124E06AD}" type="pres">
      <dgm:prSet presAssocID="{ECA9A9D9-FCAB-41A0-A2DD-5D9B5A34A8AD}" presName="rootConnector" presStyleLbl="node2" presStyleIdx="0" presStyleCnt="2"/>
      <dgm:spPr/>
    </dgm:pt>
    <dgm:pt modelId="{0FF4535E-5389-4523-BC2B-736BC0062CAF}" type="pres">
      <dgm:prSet presAssocID="{ECA9A9D9-FCAB-41A0-A2DD-5D9B5A34A8AD}" presName="hierChild4" presStyleCnt="0"/>
      <dgm:spPr/>
    </dgm:pt>
    <dgm:pt modelId="{923D9421-99BF-4E76-B79E-68A67BD34B2D}" type="pres">
      <dgm:prSet presAssocID="{ECA9A9D9-FCAB-41A0-A2DD-5D9B5A34A8AD}" presName="hierChild5" presStyleCnt="0"/>
      <dgm:spPr/>
    </dgm:pt>
    <dgm:pt modelId="{2F0A2293-07AF-458D-B2B1-F4528564393A}" type="pres">
      <dgm:prSet presAssocID="{5DA94F38-5B10-4460-9B0F-6AA412881A78}" presName="Name64" presStyleLbl="parChTrans1D2" presStyleIdx="1" presStyleCnt="2"/>
      <dgm:spPr/>
    </dgm:pt>
    <dgm:pt modelId="{4EBE46DE-E788-41FB-AD0B-A458EB5ABA48}" type="pres">
      <dgm:prSet presAssocID="{C337D6BA-FA01-4BB4-B873-FED8DC85DB7A}" presName="hierRoot2" presStyleCnt="0">
        <dgm:presLayoutVars>
          <dgm:hierBranch val="init"/>
        </dgm:presLayoutVars>
      </dgm:prSet>
      <dgm:spPr/>
    </dgm:pt>
    <dgm:pt modelId="{BE241857-EDA0-45A3-AE8A-2427A81BD2E2}" type="pres">
      <dgm:prSet presAssocID="{C337D6BA-FA01-4BB4-B873-FED8DC85DB7A}" presName="rootComposite" presStyleCnt="0"/>
      <dgm:spPr/>
    </dgm:pt>
    <dgm:pt modelId="{517E473F-392E-4DDD-B1DC-6445B9991ECF}" type="pres">
      <dgm:prSet presAssocID="{C337D6BA-FA01-4BB4-B873-FED8DC85DB7A}" presName="rootText" presStyleLbl="node2" presStyleIdx="1" presStyleCnt="2">
        <dgm:presLayoutVars>
          <dgm:chPref val="3"/>
        </dgm:presLayoutVars>
      </dgm:prSet>
      <dgm:spPr/>
    </dgm:pt>
    <dgm:pt modelId="{F2BC053F-F73B-45E2-AD42-E46BA0D7AC79}" type="pres">
      <dgm:prSet presAssocID="{C337D6BA-FA01-4BB4-B873-FED8DC85DB7A}" presName="rootConnector" presStyleLbl="node2" presStyleIdx="1" presStyleCnt="2"/>
      <dgm:spPr/>
    </dgm:pt>
    <dgm:pt modelId="{81D9682B-8AE9-4F5D-884F-3AAF2844B007}" type="pres">
      <dgm:prSet presAssocID="{C337D6BA-FA01-4BB4-B873-FED8DC85DB7A}" presName="hierChild4" presStyleCnt="0"/>
      <dgm:spPr/>
    </dgm:pt>
    <dgm:pt modelId="{F3B5F9CA-11FB-499F-88E1-BE75781F464E}" type="pres">
      <dgm:prSet presAssocID="{C337D6BA-FA01-4BB4-B873-FED8DC85DB7A}" presName="hierChild5" presStyleCnt="0"/>
      <dgm:spPr/>
    </dgm:pt>
    <dgm:pt modelId="{1398050B-976E-4824-94CF-BA4EEADAE16E}" type="pres">
      <dgm:prSet presAssocID="{83833A8E-2C0D-4AFC-AE41-482C7C901C55}" presName="hierChild3" presStyleCnt="0"/>
      <dgm:spPr/>
    </dgm:pt>
  </dgm:ptLst>
  <dgm:cxnLst>
    <dgm:cxn modelId="{4E595620-EBE2-4CAC-BEE7-4511A0736DA9}" type="presOf" srcId="{83833A8E-2C0D-4AFC-AE41-482C7C901C55}" destId="{D4754841-7397-4EDB-A608-E760B531484C}" srcOrd="1" destOrd="0" presId="urn:microsoft.com/office/officeart/2009/3/layout/HorizontalOrganizationChart"/>
    <dgm:cxn modelId="{8962FC3A-22B1-45FF-B857-6AA29315E2C3}" type="presOf" srcId="{C337D6BA-FA01-4BB4-B873-FED8DC85DB7A}" destId="{517E473F-392E-4DDD-B1DC-6445B9991ECF}" srcOrd="0" destOrd="0" presId="urn:microsoft.com/office/officeart/2009/3/layout/HorizontalOrganizationChart"/>
    <dgm:cxn modelId="{FE783F74-8BDE-47D8-8FBE-DD98092FC794}" type="presOf" srcId="{8F372BDF-393D-41CD-896D-04FC6A9603B1}" destId="{70E2490C-4682-414C-B18E-ED45C8FD3535}" srcOrd="0" destOrd="0" presId="urn:microsoft.com/office/officeart/2009/3/layout/HorizontalOrganizationChart"/>
    <dgm:cxn modelId="{035D457B-CB41-4846-A178-69DA2850E3DF}" type="presOf" srcId="{ECA9A9D9-FCAB-41A0-A2DD-5D9B5A34A8AD}" destId="{A4AB5EBE-D1C4-4E0D-8B8A-A45FACCED431}" srcOrd="0" destOrd="0" presId="urn:microsoft.com/office/officeart/2009/3/layout/HorizontalOrganizationChart"/>
    <dgm:cxn modelId="{8D606F8C-E531-41FB-BE25-22FCFB9BDB14}" type="presOf" srcId="{5DA94F38-5B10-4460-9B0F-6AA412881A78}" destId="{2F0A2293-07AF-458D-B2B1-F4528564393A}" srcOrd="0" destOrd="0" presId="urn:microsoft.com/office/officeart/2009/3/layout/HorizontalOrganizationChart"/>
    <dgm:cxn modelId="{ABC84893-71E7-4857-BBA4-F066D04958FF}" srcId="{83833A8E-2C0D-4AFC-AE41-482C7C901C55}" destId="{ECA9A9D9-FCAB-41A0-A2DD-5D9B5A34A8AD}" srcOrd="0" destOrd="0" parTransId="{F9FA955B-909B-4F1B-8445-2DF089709083}" sibTransId="{B8425A8A-E427-425E-92EC-B85DACF85EB0}"/>
    <dgm:cxn modelId="{69773F9D-45AC-440F-B399-08F8F8C69779}" type="presOf" srcId="{C337D6BA-FA01-4BB4-B873-FED8DC85DB7A}" destId="{F2BC053F-F73B-45E2-AD42-E46BA0D7AC79}" srcOrd="1" destOrd="0" presId="urn:microsoft.com/office/officeart/2009/3/layout/HorizontalOrganizationChart"/>
    <dgm:cxn modelId="{34A373B8-3A7A-4F3D-910C-C2CA488629FB}" type="presOf" srcId="{F9FA955B-909B-4F1B-8445-2DF089709083}" destId="{F0441997-C9E1-4CB6-9C97-38599EFEAD58}" srcOrd="0" destOrd="0" presId="urn:microsoft.com/office/officeart/2009/3/layout/HorizontalOrganizationChart"/>
    <dgm:cxn modelId="{41A29CB8-8A67-4CA8-848E-4DB10EEB5979}" type="presOf" srcId="{83833A8E-2C0D-4AFC-AE41-482C7C901C55}" destId="{CFF6BEFC-AB29-434F-AD7E-8298819AE105}" srcOrd="0" destOrd="0" presId="urn:microsoft.com/office/officeart/2009/3/layout/HorizontalOrganizationChart"/>
    <dgm:cxn modelId="{950169E1-77CD-417A-8AE4-8EA396A2086F}" srcId="{8F372BDF-393D-41CD-896D-04FC6A9603B1}" destId="{83833A8E-2C0D-4AFC-AE41-482C7C901C55}" srcOrd="0" destOrd="0" parTransId="{A18899BC-09C3-458F-AE31-8A7891F9DF83}" sibTransId="{A48D7BD7-7085-4487-838D-3D5E944B9A76}"/>
    <dgm:cxn modelId="{B9A9BBE1-356E-4270-880D-22B5EDB87738}" srcId="{83833A8E-2C0D-4AFC-AE41-482C7C901C55}" destId="{C337D6BA-FA01-4BB4-B873-FED8DC85DB7A}" srcOrd="1" destOrd="0" parTransId="{5DA94F38-5B10-4460-9B0F-6AA412881A78}" sibTransId="{B2F9419E-E04A-4D30-9EA3-53BD311A3E53}"/>
    <dgm:cxn modelId="{12025FFD-6D7E-4876-9C95-71995EF8DE96}" type="presOf" srcId="{ECA9A9D9-FCAB-41A0-A2DD-5D9B5A34A8AD}" destId="{5CB02714-5C47-46FB-94F0-A115124E06AD}" srcOrd="1" destOrd="0" presId="urn:microsoft.com/office/officeart/2009/3/layout/HorizontalOrganizationChart"/>
    <dgm:cxn modelId="{EF802E8D-4A35-453F-AABD-9E397128B03A}" type="presParOf" srcId="{70E2490C-4682-414C-B18E-ED45C8FD3535}" destId="{4B195A31-5721-42F2-B80E-BFD9328261D1}" srcOrd="0" destOrd="0" presId="urn:microsoft.com/office/officeart/2009/3/layout/HorizontalOrganizationChart"/>
    <dgm:cxn modelId="{358E4264-2CA8-47AF-B937-885167C7B66C}" type="presParOf" srcId="{4B195A31-5721-42F2-B80E-BFD9328261D1}" destId="{F9D5407C-7FD2-4E86-A4C2-70079444ECBE}" srcOrd="0" destOrd="0" presId="urn:microsoft.com/office/officeart/2009/3/layout/HorizontalOrganizationChart"/>
    <dgm:cxn modelId="{F3C72617-E044-457C-A2EE-C506101FF4E4}" type="presParOf" srcId="{F9D5407C-7FD2-4E86-A4C2-70079444ECBE}" destId="{CFF6BEFC-AB29-434F-AD7E-8298819AE105}" srcOrd="0" destOrd="0" presId="urn:microsoft.com/office/officeart/2009/3/layout/HorizontalOrganizationChart"/>
    <dgm:cxn modelId="{53DB11F2-C938-4E63-ACA7-A502D69A1FBF}" type="presParOf" srcId="{F9D5407C-7FD2-4E86-A4C2-70079444ECBE}" destId="{D4754841-7397-4EDB-A608-E760B531484C}" srcOrd="1" destOrd="0" presId="urn:microsoft.com/office/officeart/2009/3/layout/HorizontalOrganizationChart"/>
    <dgm:cxn modelId="{A38D5C0D-65EB-4C93-A5F3-48D8F0D60D94}" type="presParOf" srcId="{4B195A31-5721-42F2-B80E-BFD9328261D1}" destId="{8F534296-75E1-4C2E-BF63-616D04D10D27}" srcOrd="1" destOrd="0" presId="urn:microsoft.com/office/officeart/2009/3/layout/HorizontalOrganizationChart"/>
    <dgm:cxn modelId="{C1EDA17E-7D6B-49FE-B435-C91A6BE406CB}" type="presParOf" srcId="{8F534296-75E1-4C2E-BF63-616D04D10D27}" destId="{F0441997-C9E1-4CB6-9C97-38599EFEAD58}" srcOrd="0" destOrd="0" presId="urn:microsoft.com/office/officeart/2009/3/layout/HorizontalOrganizationChart"/>
    <dgm:cxn modelId="{E9FDC351-626C-4C1F-9F43-448DE945D71C}" type="presParOf" srcId="{8F534296-75E1-4C2E-BF63-616D04D10D27}" destId="{23224C20-BA85-4CDE-8402-9427E409B3F0}" srcOrd="1" destOrd="0" presId="urn:microsoft.com/office/officeart/2009/3/layout/HorizontalOrganizationChart"/>
    <dgm:cxn modelId="{FEA170C7-3D2E-44C6-9CA8-C8E24F9922C2}" type="presParOf" srcId="{23224C20-BA85-4CDE-8402-9427E409B3F0}" destId="{33563C3A-C629-41C9-A7DB-A7596D9E0C3D}" srcOrd="0" destOrd="0" presId="urn:microsoft.com/office/officeart/2009/3/layout/HorizontalOrganizationChart"/>
    <dgm:cxn modelId="{A2292BF9-DC1C-4DE3-8201-E1FEF457086A}" type="presParOf" srcId="{33563C3A-C629-41C9-A7DB-A7596D9E0C3D}" destId="{A4AB5EBE-D1C4-4E0D-8B8A-A45FACCED431}" srcOrd="0" destOrd="0" presId="urn:microsoft.com/office/officeart/2009/3/layout/HorizontalOrganizationChart"/>
    <dgm:cxn modelId="{45DBB3D5-C3E7-48E7-9A9A-E6F64E61A69A}" type="presParOf" srcId="{33563C3A-C629-41C9-A7DB-A7596D9E0C3D}" destId="{5CB02714-5C47-46FB-94F0-A115124E06AD}" srcOrd="1" destOrd="0" presId="urn:microsoft.com/office/officeart/2009/3/layout/HorizontalOrganizationChart"/>
    <dgm:cxn modelId="{DD3EB10E-CC42-4E41-B69D-B322E0D4E6D7}" type="presParOf" srcId="{23224C20-BA85-4CDE-8402-9427E409B3F0}" destId="{0FF4535E-5389-4523-BC2B-736BC0062CAF}" srcOrd="1" destOrd="0" presId="urn:microsoft.com/office/officeart/2009/3/layout/HorizontalOrganizationChart"/>
    <dgm:cxn modelId="{9FD04FB5-9C25-4553-89E3-552E8FA04183}" type="presParOf" srcId="{23224C20-BA85-4CDE-8402-9427E409B3F0}" destId="{923D9421-99BF-4E76-B79E-68A67BD34B2D}" srcOrd="2" destOrd="0" presId="urn:microsoft.com/office/officeart/2009/3/layout/HorizontalOrganizationChart"/>
    <dgm:cxn modelId="{B8395FA6-B29C-4A16-BAC0-11E5F0C42F49}" type="presParOf" srcId="{8F534296-75E1-4C2E-BF63-616D04D10D27}" destId="{2F0A2293-07AF-458D-B2B1-F4528564393A}" srcOrd="2" destOrd="0" presId="urn:microsoft.com/office/officeart/2009/3/layout/HorizontalOrganizationChart"/>
    <dgm:cxn modelId="{47F44AA0-99CA-451F-A677-6A9AADC5A2DB}" type="presParOf" srcId="{8F534296-75E1-4C2E-BF63-616D04D10D27}" destId="{4EBE46DE-E788-41FB-AD0B-A458EB5ABA48}" srcOrd="3" destOrd="0" presId="urn:microsoft.com/office/officeart/2009/3/layout/HorizontalOrganizationChart"/>
    <dgm:cxn modelId="{B0DDF79A-DFC2-47BA-B669-8164327DE585}" type="presParOf" srcId="{4EBE46DE-E788-41FB-AD0B-A458EB5ABA48}" destId="{BE241857-EDA0-45A3-AE8A-2427A81BD2E2}" srcOrd="0" destOrd="0" presId="urn:microsoft.com/office/officeart/2009/3/layout/HorizontalOrganizationChart"/>
    <dgm:cxn modelId="{F16063C5-4498-4019-9F6F-909631532972}" type="presParOf" srcId="{BE241857-EDA0-45A3-AE8A-2427A81BD2E2}" destId="{517E473F-392E-4DDD-B1DC-6445B9991ECF}" srcOrd="0" destOrd="0" presId="urn:microsoft.com/office/officeart/2009/3/layout/HorizontalOrganizationChart"/>
    <dgm:cxn modelId="{658E55B3-8344-41CC-A860-A43A3927AE34}" type="presParOf" srcId="{BE241857-EDA0-45A3-AE8A-2427A81BD2E2}" destId="{F2BC053F-F73B-45E2-AD42-E46BA0D7AC79}" srcOrd="1" destOrd="0" presId="urn:microsoft.com/office/officeart/2009/3/layout/HorizontalOrganizationChart"/>
    <dgm:cxn modelId="{E8E10DCE-7731-44A7-84BD-62208F8914EA}" type="presParOf" srcId="{4EBE46DE-E788-41FB-AD0B-A458EB5ABA48}" destId="{81D9682B-8AE9-4F5D-884F-3AAF2844B007}" srcOrd="1" destOrd="0" presId="urn:microsoft.com/office/officeart/2009/3/layout/HorizontalOrganizationChart"/>
    <dgm:cxn modelId="{BB3B7266-7B79-43FE-AA08-6D1909E93B4A}" type="presParOf" srcId="{4EBE46DE-E788-41FB-AD0B-A458EB5ABA48}" destId="{F3B5F9CA-11FB-499F-88E1-BE75781F464E}" srcOrd="2" destOrd="0" presId="urn:microsoft.com/office/officeart/2009/3/layout/HorizontalOrganizationChart"/>
    <dgm:cxn modelId="{00BB5E05-25C2-47C5-9418-89BB9F0F8AC2}" type="presParOf" srcId="{4B195A31-5721-42F2-B80E-BFD9328261D1}" destId="{1398050B-976E-4824-94CF-BA4EEADAE16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A2293-07AF-458D-B2B1-F4528564393A}">
      <dsp:nvSpPr>
        <dsp:cNvPr id="0" name=""/>
        <dsp:cNvSpPr/>
      </dsp:nvSpPr>
      <dsp:spPr>
        <a:xfrm>
          <a:off x="1847453" y="873125"/>
          <a:ext cx="369093" cy="396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4546" y="0"/>
              </a:lnTo>
              <a:lnTo>
                <a:pt x="184546" y="396775"/>
              </a:lnTo>
              <a:lnTo>
                <a:pt x="369093" y="39677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441997-C9E1-4CB6-9C97-38599EFEAD58}">
      <dsp:nvSpPr>
        <dsp:cNvPr id="0" name=""/>
        <dsp:cNvSpPr/>
      </dsp:nvSpPr>
      <dsp:spPr>
        <a:xfrm>
          <a:off x="1847453" y="476349"/>
          <a:ext cx="369093" cy="396775"/>
        </a:xfrm>
        <a:custGeom>
          <a:avLst/>
          <a:gdLst/>
          <a:ahLst/>
          <a:cxnLst/>
          <a:rect l="0" t="0" r="0" b="0"/>
          <a:pathLst>
            <a:path>
              <a:moveTo>
                <a:pt x="0" y="396775"/>
              </a:moveTo>
              <a:lnTo>
                <a:pt x="184546" y="396775"/>
              </a:lnTo>
              <a:lnTo>
                <a:pt x="184546" y="0"/>
              </a:lnTo>
              <a:lnTo>
                <a:pt x="369093" y="0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6BEFC-AB29-434F-AD7E-8298819AE105}">
      <dsp:nvSpPr>
        <dsp:cNvPr id="0" name=""/>
        <dsp:cNvSpPr/>
      </dsp:nvSpPr>
      <dsp:spPr>
        <a:xfrm>
          <a:off x="1984" y="591691"/>
          <a:ext cx="1845468" cy="5628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機率與統計</a:t>
          </a:r>
          <a:r>
            <a:rPr lang="en-US" altLang="zh-TW" sz="2500" kern="1200" dirty="0"/>
            <a:t>+</a:t>
          </a:r>
          <a:endParaRPr lang="zh-TW" altLang="en-US" sz="2500" kern="1200" dirty="0"/>
        </a:p>
      </dsp:txBody>
      <dsp:txXfrm>
        <a:off x="1984" y="591691"/>
        <a:ext cx="1845468" cy="562867"/>
      </dsp:txXfrm>
    </dsp:sp>
    <dsp:sp modelId="{A4AB5EBE-D1C4-4E0D-8B8A-A45FACCED431}">
      <dsp:nvSpPr>
        <dsp:cNvPr id="0" name=""/>
        <dsp:cNvSpPr/>
      </dsp:nvSpPr>
      <dsp:spPr>
        <a:xfrm>
          <a:off x="2216546" y="194915"/>
          <a:ext cx="1845468" cy="5628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專題實驗 </a:t>
          </a:r>
          <a:r>
            <a:rPr lang="en-US" altLang="zh-TW" sz="2500" kern="1200" dirty="0"/>
            <a:t>I+</a:t>
          </a:r>
          <a:endParaRPr lang="zh-TW" altLang="en-US" sz="2500" kern="1200" dirty="0"/>
        </a:p>
      </dsp:txBody>
      <dsp:txXfrm>
        <a:off x="2216546" y="194915"/>
        <a:ext cx="1845468" cy="562867"/>
      </dsp:txXfrm>
    </dsp:sp>
    <dsp:sp modelId="{517E473F-392E-4DDD-B1DC-6445B9991ECF}">
      <dsp:nvSpPr>
        <dsp:cNvPr id="0" name=""/>
        <dsp:cNvSpPr/>
      </dsp:nvSpPr>
      <dsp:spPr>
        <a:xfrm>
          <a:off x="2216546" y="988466"/>
          <a:ext cx="1845468" cy="5628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500" kern="1200" dirty="0"/>
            <a:t>計算機網路</a:t>
          </a:r>
          <a:r>
            <a:rPr lang="en-US" altLang="zh-TW" sz="2500" kern="1200" dirty="0"/>
            <a:t>+</a:t>
          </a:r>
          <a:endParaRPr lang="zh-TW" altLang="en-US" sz="2500" kern="1200" dirty="0"/>
        </a:p>
      </dsp:txBody>
      <dsp:txXfrm>
        <a:off x="2216546" y="988466"/>
        <a:ext cx="1845468" cy="562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D745-3C03-4765-A3FC-CC7083D986ED}" type="datetimeFigureOut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0F11C-9411-4CF6-BAD2-1FE6C3C9D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34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3:15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先修必修 再修選修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課程有代碼 靠它可以或許可以代替課程名稱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讓分類稍微大一點 所以以院為單位</a:t>
            </a:r>
            <a:r>
              <a:rPr lang="en-US" altLang="zh-TW" dirty="0"/>
              <a:t>(</a:t>
            </a:r>
            <a:r>
              <a:rPr lang="zh-TW" altLang="en-US"/>
              <a:t>單是這樣做就只能去看特定的幾門共通課，</a:t>
            </a:r>
            <a:r>
              <a:rPr lang="en-US" altLang="zh-TW" dirty="0"/>
              <a:t>)</a:t>
            </a: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DPTCODE</a:t>
            </a:r>
            <a:r>
              <a:rPr lang="zh-TW" altLang="en-US" dirty="0"/>
              <a:t> 開課編號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假設資工系的老師 同一堂課不同學期的打分標準是一樣的</a:t>
            </a: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6594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DPTCODE</a:t>
            </a:r>
            <a:r>
              <a:rPr lang="zh-TW" altLang="en-US" dirty="0"/>
              <a:t> 開課編號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假設資工系的老師 同一堂課不同學期的打分標準是一樣的</a:t>
            </a: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17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DPTCODE</a:t>
            </a:r>
            <a:r>
              <a:rPr lang="zh-TW" altLang="en-US" dirty="0"/>
              <a:t> 開課編號</a:t>
            </a: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44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DPTCODE</a:t>
            </a:r>
            <a:r>
              <a:rPr lang="zh-TW" altLang="en-US" dirty="0"/>
              <a:t> 開課編號</a:t>
            </a:r>
            <a:endParaRPr dirty="0"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06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1556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85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AEAFD-B8F8-4150-9B4F-158A96FA8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1620704-475B-441F-9214-DD31A3D42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E7FDE3-5C5F-4A60-9040-1DD6667C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B0F8-AE27-4089-8404-44016BCBD0DB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F9E5B4-E0EB-4FD4-99FF-DD9D68A2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C1ACB-263C-44B8-A19A-C1B517FB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762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00E823-4931-4C36-84F0-D4C1219E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4014DE-45B1-4E4F-8A3F-84CE62617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BBB119-450E-430A-BEEE-941E3FDE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B460E-B260-48B0-BB6E-236659912F0A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ED786D-772C-4C04-9A85-8E523B9A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B4BB7B-01BB-432A-B35E-2FD443BB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40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5DAE8E-15FD-4500-B6EF-CA784EFBA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6B86E0-F9F0-4FAE-8213-0D9C3AB31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8B6A1-6CF2-4701-8828-3E2306BD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A8B9-0DA7-4949-9799-FF4FEA517979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EA38E-2C6E-4B89-A5F4-CEF1D905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1013B3-C6FC-4525-BEC1-20000158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39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B3D94-703E-47AE-93F9-56284550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6F318B-8A55-4AA2-8D1B-FAC037F2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7C7742-92EF-4AC8-BBCE-C6414F54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B838-271A-47A1-B369-A4621464BA0A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2B26F6-727D-4D21-8471-6210340A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4788F0-3786-44A5-9EB5-CB82B191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0E9A8-5B3C-4D8A-8F70-64006CD5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BB4551-36CD-450C-9433-2829CE88C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C25780-92C6-4946-99F5-DD9D1604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4DF2-3EEE-47CF-89A6-0B4DF2B4AA6D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7DD0FF-E47A-4731-B749-F88410E9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F2E55-10FB-4FB4-B7F4-31941E81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96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B4FA6-F926-4960-8AE2-0F50A4CA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802AC6-0CB8-4BBB-97B9-BD6BD7E2D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34B004-63C8-4C39-BC6D-C35663C90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00938D-0E47-4492-B501-A1744DA0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9704-F30C-4ADC-9B91-201318EE02FF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1448B2-E60C-49F4-B3D1-6E7AF346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1BA44C-BB3E-4A5E-A1BE-232D199C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84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5138BD-910E-4B5A-B1D1-35C0575B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657452-1691-4A48-BA46-8A1FED5F3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69DE12-BD24-4442-AE20-A71E2B00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DE7A04-25BF-4F1B-91F1-02BCE96D9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B35E471-139C-4B48-A864-9C7A7FD94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381E95-365C-4139-B30D-1C3DD0CA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220A-097A-4E90-892D-ED346EE07DB8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8A5D8E-1BBE-488C-A6E3-7E0FD9C1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44A91E-309D-4EFE-9871-A945D789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6C1AF-09DC-4B2C-9840-849E3129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465D251-C3C2-4F67-B0B7-F51405B4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E85B-C07C-4532-BD08-C30655193092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9A61FF-CB80-45E0-AEEC-099A4DA3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50616B-3F98-4CCA-88F5-0FA054D4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7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ADF9D9-E562-418A-B9C2-8A4D4747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AEC5D-EBA2-4CC5-9FEE-EF2CD8C4D127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7F1079-6319-4CAD-B335-C8DFF9C6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AA4AB5-FEEA-430F-A9DA-73DBD131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55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6B2B4-8380-4EBC-BBD7-8282CB5E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AD074C-AE50-4A4A-97E8-D8E59679E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F5C69-98AB-4447-96EE-3A7EBCC5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7318DC-36D9-46E2-BCED-2F53813C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AD82-74B2-4005-8121-1D226A17CE18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D60E1F-6723-4E08-8F49-A5362FAF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26187C-41D7-491F-A9A1-AF46AC31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90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B5FFE0-4281-4E43-BEAF-3017FD2E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77492A-9D82-43EF-B2CD-0735262B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CF75D3-E74C-4B6E-8E2C-10406C8E3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3EF6F9-2D3D-4A62-9079-C0259D36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E8A72-5FF8-40AB-A693-79457AFB2A8D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82764F-9201-4783-82B3-64860BDB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C617A5-1E00-423B-8F6D-DFA00145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95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EB688A-EB31-49AA-9BD9-6D5E9538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1976B7-B461-4B78-942B-5D845F790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0967BF-22A0-4FEE-89D8-9A53091A2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7A19F-9190-49D5-A3AA-50FC1A3D018F}" type="datetime1">
              <a:rPr lang="zh-TW" altLang="en-US" smtClean="0"/>
              <a:t>2022/9/14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4465FB-D3E5-4718-9414-44EBBD4E3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45B430-1A09-4CD6-B20F-C1D0A4A0A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FFBC-2FD0-4D6C-94FE-1D5F5D8E9F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7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9553"/>
            <a:ext cx="9144000" cy="190051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進階資料探勘</a:t>
            </a:r>
            <a:br>
              <a:rPr lang="en-US" altLang="zh-CN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期末專題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440674"/>
            <a:ext cx="9144000" cy="1655762"/>
          </a:xfrm>
        </p:spPr>
        <p:txBody>
          <a:bodyPr/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Calibri"/>
              </a:rPr>
              <a:t>鄭凱元 李信鋌 顏若軒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Calibri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92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6"/>
          <p:cNvGrpSpPr/>
          <p:nvPr/>
        </p:nvGrpSpPr>
        <p:grpSpPr>
          <a:xfrm>
            <a:off x="-336550" y="-585208"/>
            <a:ext cx="4156709" cy="1583229"/>
            <a:chOff x="-336550" y="-585208"/>
            <a:chExt cx="4156709" cy="1583229"/>
          </a:xfrm>
        </p:grpSpPr>
        <p:grpSp>
          <p:nvGrpSpPr>
            <p:cNvPr id="147" name="Google Shape;147;p6"/>
            <p:cNvGrpSpPr/>
            <p:nvPr/>
          </p:nvGrpSpPr>
          <p:grpSpPr>
            <a:xfrm>
              <a:off x="-336550" y="-585208"/>
              <a:ext cx="4156709" cy="1170416"/>
              <a:chOff x="-762000" y="-501549"/>
              <a:chExt cx="3453461" cy="1062841"/>
            </a:xfrm>
          </p:grpSpPr>
          <p:sp>
            <p:nvSpPr>
              <p:cNvPr id="148" name="Google Shape;148;p6"/>
              <p:cNvSpPr/>
              <p:nvPr/>
            </p:nvSpPr>
            <p:spPr>
              <a:xfrm rot="10800000">
                <a:off x="-762000" y="-501548"/>
                <a:ext cx="2712720" cy="1062840"/>
              </a:xfrm>
              <a:prstGeom prst="roundRect">
                <a:avLst>
                  <a:gd name="adj" fmla="val 336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71482" y="-501549"/>
                <a:ext cx="2119979" cy="10628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150;p6"/>
            <p:cNvSpPr txBox="1"/>
            <p:nvPr/>
          </p:nvSpPr>
          <p:spPr>
            <a:xfrm>
              <a:off x="601091" y="-17601"/>
              <a:ext cx="2551681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</a:t>
              </a:r>
              <a:r>
                <a:rPr lang="zh-TW" altLang="en-US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alt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THREE</a:t>
              </a:r>
              <a:endParaRPr sz="2400" b="1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r>
                <a:rPr lang="en-US" altLang="zh-TW" sz="2400" dirty="0">
                  <a:solidFill>
                    <a:schemeClr val="dk1"/>
                  </a:solidFill>
                  <a:latin typeface="DFKai-SB"/>
                  <a:ea typeface="DFKai-SB"/>
                  <a:sym typeface="DFKai-SB"/>
                </a:rPr>
                <a:t>Limitation</a:t>
              </a:r>
              <a:endParaRPr lang="zh-TW" altLang="en-US" sz="2400" dirty="0"/>
            </a:p>
          </p:txBody>
        </p:sp>
      </p:grpSp>
      <p:sp>
        <p:nvSpPr>
          <p:cNvPr id="151" name="Google Shape;151;p6"/>
          <p:cNvSpPr txBox="1"/>
          <p:nvPr/>
        </p:nvSpPr>
        <p:spPr>
          <a:xfrm>
            <a:off x="508000" y="7620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10" name="Google Shape;139;p4">
            <a:extLst>
              <a:ext uri="{FF2B5EF4-FFF2-40B4-BE49-F238E27FC236}">
                <a16:creationId xmlns:a16="http://schemas.microsoft.com/office/drawing/2014/main" id="{DC7F027C-6926-47D4-9708-AE63646C2143}"/>
              </a:ext>
            </a:extLst>
          </p:cNvPr>
          <p:cNvSpPr txBox="1"/>
          <p:nvPr/>
        </p:nvSpPr>
        <p:spPr>
          <a:xfrm>
            <a:off x="1524000" y="1698304"/>
            <a:ext cx="9144000" cy="414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用學院來考慮雖然資料量變多，但會讓</a:t>
            </a:r>
            <a:r>
              <a:rPr lang="en-US" altLang="zh-TW" sz="24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minsupport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的分母變大，造成某些課程不夠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frequency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的情形。</a:t>
            </a: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分數在轉成四分位後，資料被分得太細，造成不夠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frequency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的情形。</a:t>
            </a: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65664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64A1270C-2A2F-434D-8212-A7C001A45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0" t="10689" r="9202" b="10069"/>
          <a:stretch/>
        </p:blipFill>
        <p:spPr>
          <a:xfrm>
            <a:off x="8364213" y="3835222"/>
            <a:ext cx="3827787" cy="288625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02D2376-F5E9-41C4-9649-2CD1EB82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2ED71-18ED-4C14-AC4D-CA1EFEF9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4338BF5-EF64-4A98-AD10-D9BC474CAD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3" t="12419" r="7408" b="10382"/>
          <a:stretch/>
        </p:blipFill>
        <p:spPr>
          <a:xfrm>
            <a:off x="716280" y="1442877"/>
            <a:ext cx="3409950" cy="24669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02479BC-99E5-4516-9D5E-AA566DC178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2265" r="8655" b="10896"/>
          <a:stretch/>
        </p:blipFill>
        <p:spPr>
          <a:xfrm>
            <a:off x="245096" y="3922712"/>
            <a:ext cx="3827787" cy="279876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33B5350-23D0-4DE5-BCA6-C26E3937486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5" t="11280" r="9297" b="9345"/>
          <a:stretch/>
        </p:blipFill>
        <p:spPr>
          <a:xfrm>
            <a:off x="3983990" y="2077668"/>
            <a:ext cx="4385317" cy="331226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03DA01B-2D98-4D05-9829-52075FEC454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2" t="10878" r="8654" b="9270"/>
          <a:stretch/>
        </p:blipFill>
        <p:spPr>
          <a:xfrm>
            <a:off x="8356600" y="970485"/>
            <a:ext cx="3827787" cy="28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5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457325" y="2491057"/>
            <a:ext cx="9144000" cy="124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DFKai-SB"/>
              <a:buNone/>
            </a:pPr>
            <a:r>
              <a:rPr lang="zh-TW" sz="4000" dirty="0">
                <a:latin typeface="DFKai-SB"/>
                <a:ea typeface="DFKai-SB"/>
                <a:cs typeface="DFKai-SB"/>
                <a:sym typeface="DFKai-SB"/>
              </a:rPr>
              <a:t>分析學生選課</a:t>
            </a:r>
            <a:r>
              <a:rPr lang="zh-TW" altLang="en-US" sz="4000" dirty="0">
                <a:latin typeface="DFKai-SB"/>
                <a:ea typeface="DFKai-SB"/>
                <a:cs typeface="DFKai-SB"/>
                <a:sym typeface="DFKai-SB"/>
              </a:rPr>
              <a:t>模式</a:t>
            </a:r>
            <a:br>
              <a:rPr lang="zh-TW" sz="4000" dirty="0"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4000" dirty="0">
                <a:latin typeface="DFKai-SB"/>
                <a:ea typeface="DFKai-SB"/>
                <a:cs typeface="DFKai-SB"/>
                <a:sym typeface="DFKai-SB"/>
              </a:rPr>
              <a:t>與成績之關係研究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A6CF3-9F42-4EFC-A304-FA362B3EC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4572"/>
            <a:ext cx="9144000" cy="1249842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簡報大綱</a:t>
            </a:r>
            <a:b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5A475B3-46A9-4AB0-AF76-BD834CF1933C}"/>
              </a:ext>
            </a:extLst>
          </p:cNvPr>
          <p:cNvGrpSpPr/>
          <p:nvPr/>
        </p:nvGrpSpPr>
        <p:grpSpPr>
          <a:xfrm>
            <a:off x="2341151" y="3632199"/>
            <a:ext cx="2006694" cy="1152247"/>
            <a:chOff x="1112426" y="3296919"/>
            <a:chExt cx="2006694" cy="1152247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ED2B4004-7B38-4BDC-A1A0-0A34DDF7496A}"/>
                </a:ext>
              </a:extLst>
            </p:cNvPr>
            <p:cNvSpPr/>
            <p:nvPr/>
          </p:nvSpPr>
          <p:spPr>
            <a:xfrm>
              <a:off x="1112427" y="3806167"/>
              <a:ext cx="1908456" cy="7608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41396AF-C445-4969-8806-819D7D9F506B}"/>
                </a:ext>
              </a:extLst>
            </p:cNvPr>
            <p:cNvSpPr/>
            <p:nvPr/>
          </p:nvSpPr>
          <p:spPr>
            <a:xfrm>
              <a:off x="1112427" y="3917450"/>
              <a:ext cx="1908456" cy="8050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4328F52-CC6A-4D9F-97F4-73F6B5022551}"/>
                </a:ext>
              </a:extLst>
            </p:cNvPr>
            <p:cNvSpPr txBox="1"/>
            <p:nvPr/>
          </p:nvSpPr>
          <p:spPr>
            <a:xfrm flipH="1">
              <a:off x="1112426" y="3296919"/>
              <a:ext cx="2006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ONE</a:t>
              </a:r>
              <a:endPara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EB06450-7ED4-474A-8536-7E4A61ABFB8E}"/>
                </a:ext>
              </a:extLst>
            </p:cNvPr>
            <p:cNvSpPr txBox="1"/>
            <p:nvPr/>
          </p:nvSpPr>
          <p:spPr>
            <a:xfrm flipH="1">
              <a:off x="1132745" y="4018279"/>
              <a:ext cx="18881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動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	</a:t>
              </a: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1326038D-319A-46CC-930E-A691179ED583}"/>
              </a:ext>
            </a:extLst>
          </p:cNvPr>
          <p:cNvGrpSpPr/>
          <p:nvPr/>
        </p:nvGrpSpPr>
        <p:grpSpPr>
          <a:xfrm>
            <a:off x="5056130" y="3632199"/>
            <a:ext cx="2006694" cy="1152247"/>
            <a:chOff x="1112426" y="3296919"/>
            <a:chExt cx="2006694" cy="1152247"/>
          </a:xfrm>
        </p:grpSpPr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972535F5-D8AD-4F05-B836-CB822F6F982F}"/>
                </a:ext>
              </a:extLst>
            </p:cNvPr>
            <p:cNvSpPr/>
            <p:nvPr/>
          </p:nvSpPr>
          <p:spPr>
            <a:xfrm>
              <a:off x="1112427" y="3806167"/>
              <a:ext cx="1908456" cy="76081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622B47F-1B80-4EDC-80D3-68EB3EA82F31}"/>
                </a:ext>
              </a:extLst>
            </p:cNvPr>
            <p:cNvSpPr/>
            <p:nvPr/>
          </p:nvSpPr>
          <p:spPr>
            <a:xfrm>
              <a:off x="1112427" y="3917450"/>
              <a:ext cx="1908456" cy="8050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C7D3C26-CCC5-4C0A-A0CC-DE4F02DD264B}"/>
                </a:ext>
              </a:extLst>
            </p:cNvPr>
            <p:cNvSpPr txBox="1"/>
            <p:nvPr/>
          </p:nvSpPr>
          <p:spPr>
            <a:xfrm flipH="1">
              <a:off x="1112426" y="3296919"/>
              <a:ext cx="2006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TWO</a:t>
              </a:r>
              <a:endPara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E94506C-0870-4230-B1A7-0D440D49A5BB}"/>
                </a:ext>
              </a:extLst>
            </p:cNvPr>
            <p:cNvSpPr txBox="1"/>
            <p:nvPr/>
          </p:nvSpPr>
          <p:spPr>
            <a:xfrm flipH="1">
              <a:off x="1132745" y="4018279"/>
              <a:ext cx="18881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方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	</a:t>
              </a: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法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5F7E2B3-56E7-4EAD-850B-D8DB0B1E5727}"/>
              </a:ext>
            </a:extLst>
          </p:cNvPr>
          <p:cNvGrpSpPr/>
          <p:nvPr/>
        </p:nvGrpSpPr>
        <p:grpSpPr>
          <a:xfrm>
            <a:off x="7892650" y="3631353"/>
            <a:ext cx="2006694" cy="1152247"/>
            <a:chOff x="1112426" y="3296919"/>
            <a:chExt cx="2006694" cy="1152247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4178C19D-64D1-4389-A9DF-DD392D96A79E}"/>
                </a:ext>
              </a:extLst>
            </p:cNvPr>
            <p:cNvSpPr/>
            <p:nvPr/>
          </p:nvSpPr>
          <p:spPr>
            <a:xfrm>
              <a:off x="1112427" y="3806167"/>
              <a:ext cx="1908456" cy="760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4EA2EF5B-D072-47D1-B6D4-F7E20903E307}"/>
                </a:ext>
              </a:extLst>
            </p:cNvPr>
            <p:cNvSpPr/>
            <p:nvPr/>
          </p:nvSpPr>
          <p:spPr>
            <a:xfrm>
              <a:off x="1112427" y="3917450"/>
              <a:ext cx="1908456" cy="805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764072A-A467-41CD-A401-3077FFEE389B}"/>
                </a:ext>
              </a:extLst>
            </p:cNvPr>
            <p:cNvSpPr txBox="1"/>
            <p:nvPr/>
          </p:nvSpPr>
          <p:spPr>
            <a:xfrm flipH="1">
              <a:off x="1112426" y="3296919"/>
              <a:ext cx="200669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 THREE</a:t>
              </a:r>
              <a:endPara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8CA3AC7-36D9-446A-8AE3-2AF2C392CDA1}"/>
                </a:ext>
              </a:extLst>
            </p:cNvPr>
            <p:cNvSpPr txBox="1"/>
            <p:nvPr/>
          </p:nvSpPr>
          <p:spPr>
            <a:xfrm flipH="1">
              <a:off x="1132745" y="4018279"/>
              <a:ext cx="18881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結</a:t>
              </a:r>
              <a:r>
                <a:rPr lang="en-US" altLang="zh-TW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	</a:t>
              </a:r>
              <a:r>
                <a:rPr lang="zh-TW" altLang="en-US" sz="2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論</a:t>
              </a: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1A17507-2B4E-4A8A-95C8-1A884EFA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FFBC-2FD0-4D6C-94FE-1D5F5D8E9F9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21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336550" y="-585208"/>
            <a:ext cx="4156709" cy="1706340"/>
            <a:chOff x="-336550" y="-585208"/>
            <a:chExt cx="4156709" cy="1706340"/>
          </a:xfrm>
        </p:grpSpPr>
        <p:grpSp>
          <p:nvGrpSpPr>
            <p:cNvPr id="134" name="Google Shape;134;p4"/>
            <p:cNvGrpSpPr/>
            <p:nvPr/>
          </p:nvGrpSpPr>
          <p:grpSpPr>
            <a:xfrm>
              <a:off x="-336550" y="-585208"/>
              <a:ext cx="4156709" cy="1170416"/>
              <a:chOff x="-762000" y="-501549"/>
              <a:chExt cx="3453461" cy="1062841"/>
            </a:xfrm>
          </p:grpSpPr>
          <p:sp>
            <p:nvSpPr>
              <p:cNvPr id="135" name="Google Shape;135;p4"/>
              <p:cNvSpPr/>
              <p:nvPr/>
            </p:nvSpPr>
            <p:spPr>
              <a:xfrm rot="10800000">
                <a:off x="-762000" y="-501548"/>
                <a:ext cx="2712720" cy="1062840"/>
              </a:xfrm>
              <a:prstGeom prst="roundRect">
                <a:avLst>
                  <a:gd name="adj" fmla="val 336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571482" y="-501549"/>
                <a:ext cx="2119979" cy="10628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4"/>
            <p:cNvSpPr txBox="1"/>
            <p:nvPr/>
          </p:nvSpPr>
          <p:spPr>
            <a:xfrm>
              <a:off x="601092" y="-17601"/>
              <a:ext cx="2253900" cy="1138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 </a:t>
              </a:r>
              <a:r>
                <a:rPr lang="en-US" alt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ONE</a:t>
              </a:r>
              <a:endParaRPr sz="2400" b="1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3200" dirty="0">
                  <a:solidFill>
                    <a:schemeClr val="dk1"/>
                  </a:solidFill>
                  <a:latin typeface="DFKai-SB"/>
                  <a:ea typeface="DFKai-SB"/>
                  <a:sym typeface="DFKai-SB"/>
                </a:rPr>
                <a:t>動機</a:t>
              </a:r>
              <a:endParaRPr dirty="0"/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508000" y="7620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524000" y="1698304"/>
            <a:ext cx="9144000" cy="4140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許多研究顯示，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學生選課</a:t>
            </a:r>
            <a:r>
              <a:rPr 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會依據未來的目標、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以</a:t>
            </a:r>
            <a:r>
              <a:rPr 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前的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修</a:t>
            </a:r>
            <a:r>
              <a:rPr 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課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模式</a:t>
            </a:r>
            <a:r>
              <a:rPr 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去</a:t>
            </a:r>
            <a:r>
              <a:rPr 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選擇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關聯</a:t>
            </a:r>
            <a:r>
              <a:rPr 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性高的課程進行學習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，在不少研究也指出這些教師教學風格、課堂成績表現等因素會影響到學生選課偏好。</a:t>
            </a: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即使國外已經有許多關於選課與成績關聯性的研究，但文化之間的差異可能會讓預期結果有所不同。</a:t>
            </a: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綜合上述，我們觀察中央學生的修課成績與選課資訊，希望能找出選課與成績間的關聯性。</a:t>
            </a:r>
            <a:endParaRPr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336550" y="-585208"/>
            <a:ext cx="4156709" cy="1706340"/>
            <a:chOff x="-336550" y="-585208"/>
            <a:chExt cx="4156709" cy="1706340"/>
          </a:xfrm>
        </p:grpSpPr>
        <p:grpSp>
          <p:nvGrpSpPr>
            <p:cNvPr id="134" name="Google Shape;134;p4"/>
            <p:cNvGrpSpPr/>
            <p:nvPr/>
          </p:nvGrpSpPr>
          <p:grpSpPr>
            <a:xfrm>
              <a:off x="-336550" y="-585208"/>
              <a:ext cx="4156709" cy="1170416"/>
              <a:chOff x="-762000" y="-501549"/>
              <a:chExt cx="3453461" cy="1062841"/>
            </a:xfrm>
          </p:grpSpPr>
          <p:sp>
            <p:nvSpPr>
              <p:cNvPr id="135" name="Google Shape;135;p4"/>
              <p:cNvSpPr/>
              <p:nvPr/>
            </p:nvSpPr>
            <p:spPr>
              <a:xfrm rot="10800000">
                <a:off x="-762000" y="-501548"/>
                <a:ext cx="2712720" cy="1062840"/>
              </a:xfrm>
              <a:prstGeom prst="roundRect">
                <a:avLst>
                  <a:gd name="adj" fmla="val 336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571482" y="-501549"/>
                <a:ext cx="2119979" cy="10628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4"/>
            <p:cNvSpPr txBox="1"/>
            <p:nvPr/>
          </p:nvSpPr>
          <p:spPr>
            <a:xfrm>
              <a:off x="601092" y="-17601"/>
              <a:ext cx="2253900" cy="1138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 </a:t>
              </a:r>
              <a:r>
                <a:rPr lang="en-US" alt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</a:t>
              </a:r>
              <a:endParaRPr sz="2400" b="1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3200" dirty="0">
                  <a:solidFill>
                    <a:schemeClr val="dk1"/>
                  </a:solidFill>
                  <a:latin typeface="DFKai-SB"/>
                  <a:ea typeface="DFKai-SB"/>
                  <a:sym typeface="DFKai-SB"/>
                </a:rPr>
                <a:t>方法</a:t>
              </a:r>
              <a:endParaRPr dirty="0"/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508000" y="7620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524001" y="1487271"/>
            <a:ext cx="8953500" cy="50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研究使用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2006~2014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學年資工系開課的資料為基礎，以必修課程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(ex: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離散數學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為觀察對象，了解學生在修過這堂課後在其他課堂上的表現為何。</a:t>
            </a: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學生的修課分數劃分成平均以上、下兩種類別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用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+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、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-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來表示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altLang="zh-TW" sz="2400" i="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zh-TW" altLang="en-US" sz="2400" i="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使用</a:t>
            </a:r>
            <a:r>
              <a:rPr lang="en-US" altLang="zh-TW" sz="24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PrefixSpan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分析選課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sequence</a:t>
            </a:r>
            <a:endParaRPr lang="en-US" altLang="zh-TW" sz="2400" i="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2D57C98-09B3-451F-B5C2-81E51FD8B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247078"/>
              </p:ext>
            </p:extLst>
          </p:nvPr>
        </p:nvGraphicFramePr>
        <p:xfrm>
          <a:off x="2155825" y="3381173"/>
          <a:ext cx="8178800" cy="198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247">
                  <a:extLst>
                    <a:ext uri="{9D8B030D-6E8A-4147-A177-3AD203B41FA5}">
                      <a16:colId xmlns:a16="http://schemas.microsoft.com/office/drawing/2014/main" val="1869746096"/>
                    </a:ext>
                  </a:extLst>
                </a:gridCol>
                <a:gridCol w="5977553">
                  <a:extLst>
                    <a:ext uri="{9D8B030D-6E8A-4147-A177-3AD203B41FA5}">
                      <a16:colId xmlns:a16="http://schemas.microsoft.com/office/drawing/2014/main" val="521632303"/>
                    </a:ext>
                  </a:extLst>
                </a:gridCol>
              </a:tblGrid>
              <a:tr h="55671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學生 </a:t>
                      </a:r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選課 </a:t>
                      </a:r>
                      <a:r>
                        <a:rPr lang="en-US" altLang="zh-TW" dirty="0"/>
                        <a:t>Sequence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068064"/>
                  </a:ext>
                </a:extLst>
              </a:tr>
              <a:tr h="716422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b6bc662adb307508919ca5c2c116334c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計算機概論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Ⅰ+', 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計算機實習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Ⅰ+'], ['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計算機概論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Ⅱ+', 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計算機實習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Ⅱ+', 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數位系統導論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+', 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數位系統實驗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+’],…]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31311"/>
                  </a:ext>
                </a:extLst>
              </a:tr>
              <a:tr h="716422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c41896ef3454a4db21532034e711508f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計算機概論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Ⅰ+', 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計算機實習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Ⅰ+'], ['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計算機概論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Ⅱ+', 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計算機實習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Ⅱ+', 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數位系統導論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-', '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數位系統實驗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-’] ,…]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1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336550" y="-585208"/>
            <a:ext cx="4156709" cy="1706340"/>
            <a:chOff x="-336550" y="-585208"/>
            <a:chExt cx="4156709" cy="1706340"/>
          </a:xfrm>
        </p:grpSpPr>
        <p:grpSp>
          <p:nvGrpSpPr>
            <p:cNvPr id="134" name="Google Shape;134;p4"/>
            <p:cNvGrpSpPr/>
            <p:nvPr/>
          </p:nvGrpSpPr>
          <p:grpSpPr>
            <a:xfrm>
              <a:off x="-336550" y="-585208"/>
              <a:ext cx="4156709" cy="1170416"/>
              <a:chOff x="-762000" y="-501549"/>
              <a:chExt cx="3453461" cy="1062841"/>
            </a:xfrm>
          </p:grpSpPr>
          <p:sp>
            <p:nvSpPr>
              <p:cNvPr id="135" name="Google Shape;135;p4"/>
              <p:cNvSpPr/>
              <p:nvPr/>
            </p:nvSpPr>
            <p:spPr>
              <a:xfrm rot="10800000">
                <a:off x="-762000" y="-501548"/>
                <a:ext cx="2712720" cy="1062840"/>
              </a:xfrm>
              <a:prstGeom prst="roundRect">
                <a:avLst>
                  <a:gd name="adj" fmla="val 336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571482" y="-501549"/>
                <a:ext cx="2119979" cy="10628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4"/>
            <p:cNvSpPr txBox="1"/>
            <p:nvPr/>
          </p:nvSpPr>
          <p:spPr>
            <a:xfrm>
              <a:off x="601092" y="-17601"/>
              <a:ext cx="2253900" cy="1138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 </a:t>
              </a:r>
              <a:r>
                <a:rPr lang="en-US" alt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</a:t>
              </a:r>
              <a:endParaRPr sz="2400" b="1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3200" dirty="0">
                  <a:solidFill>
                    <a:schemeClr val="dk1"/>
                  </a:solidFill>
                  <a:latin typeface="DFKai-SB"/>
                  <a:ea typeface="DFKai-SB"/>
                  <a:sym typeface="DFKai-SB"/>
                </a:rPr>
                <a:t>方法</a:t>
              </a:r>
              <a:endParaRPr dirty="0"/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508000" y="7620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524001" y="1152814"/>
            <a:ext cx="8953500" cy="535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i="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MinSup</a:t>
            </a:r>
            <a:r>
              <a:rPr lang="en-US" altLang="zh-TW" sz="2400" i="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= 0.3 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400" i="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只出現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必修課間的關係</a:t>
            </a:r>
            <a:r>
              <a:rPr lang="en-US" altLang="zh-TW" sz="2400" i="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i="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MinSup</a:t>
            </a:r>
            <a:r>
              <a:rPr lang="en-US" altLang="zh-TW" sz="2400" i="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= 0.1 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(</a:t>
            </a:r>
            <a:r>
              <a:rPr lang="zh-TW" altLang="en-US" sz="2400" i="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出現了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一些選修課</a:t>
            </a:r>
            <a:r>
              <a:rPr lang="en-US" altLang="zh-TW" sz="2400" i="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altLang="zh-TW" sz="2400" dirty="0" err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MinSup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 = 0.05(</a:t>
            </a:r>
            <a:r>
              <a:rPr lang="zh-TW" altLang="en-US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出現碩班的選修課</a:t>
            </a:r>
            <a:r>
              <a:rPr lang="en-US" altLang="zh-TW" sz="2400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)</a:t>
            </a:r>
            <a:endParaRPr lang="en-US" altLang="zh-TW" sz="2400" i="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1B1E20B1-D93E-40C1-BEB6-7603FA35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38482"/>
              </p:ext>
            </p:extLst>
          </p:nvPr>
        </p:nvGraphicFramePr>
        <p:xfrm>
          <a:off x="2028824" y="2344420"/>
          <a:ext cx="63150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5076">
                  <a:extLst>
                    <a:ext uri="{9D8B030D-6E8A-4147-A177-3AD203B41FA5}">
                      <a16:colId xmlns:a16="http://schemas.microsoft.com/office/drawing/2014/main" val="2272745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After </a:t>
                      </a:r>
                      <a:r>
                        <a:rPr lang="en-US" altLang="zh-TW" dirty="0" err="1"/>
                        <a:t>PrefixSpan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9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 ('</a:t>
                      </a:r>
                      <a:r>
                        <a:rPr lang="zh-TW" altLang="en-US" dirty="0"/>
                        <a:t>機率與統計</a:t>
                      </a:r>
                      <a:r>
                        <a:rPr lang="en-US" altLang="zh-TW" dirty="0"/>
                        <a:t>+'), ('</a:t>
                      </a:r>
                      <a:r>
                        <a:rPr lang="zh-TW" altLang="en-US" dirty="0"/>
                        <a:t>專題實驗 </a:t>
                      </a:r>
                      <a:r>
                        <a:rPr lang="en-US" altLang="zh-TW" dirty="0"/>
                        <a:t>I+', '</a:t>
                      </a:r>
                      <a:r>
                        <a:rPr lang="zh-TW" altLang="en-US" dirty="0"/>
                        <a:t>計算機網路</a:t>
                      </a:r>
                      <a:r>
                        <a:rPr lang="en-US" altLang="zh-TW" dirty="0"/>
                        <a:t>+'), ('</a:t>
                      </a:r>
                      <a:r>
                        <a:rPr lang="zh-TW" altLang="en-US" dirty="0"/>
                        <a:t>編譯器</a:t>
                      </a:r>
                      <a:r>
                        <a:rPr lang="en-US" altLang="zh-TW" dirty="0"/>
                        <a:t>+')&gt;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991516"/>
                  </a:ext>
                </a:extLst>
              </a:tr>
            </a:tbl>
          </a:graphicData>
        </a:graphic>
      </p:graphicFrame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8CE4D120-46E3-4FDA-A72A-D507B2F8E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09439"/>
              </p:ext>
            </p:extLst>
          </p:nvPr>
        </p:nvGraphicFramePr>
        <p:xfrm>
          <a:off x="2028824" y="3473132"/>
          <a:ext cx="6315076" cy="1360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5076">
                  <a:extLst>
                    <a:ext uri="{9D8B030D-6E8A-4147-A177-3AD203B41FA5}">
                      <a16:colId xmlns:a16="http://schemas.microsoft.com/office/drawing/2014/main" val="2272745041"/>
                    </a:ext>
                  </a:extLst>
                </a:gridCol>
              </a:tblGrid>
              <a:tr h="32859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After processing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93066"/>
                  </a:ext>
                </a:extLst>
              </a:tr>
              <a:tr h="41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 '</a:t>
                      </a:r>
                      <a:r>
                        <a:rPr lang="zh-TW" altLang="en-US" dirty="0"/>
                        <a:t>機率與統計</a:t>
                      </a:r>
                      <a:r>
                        <a:rPr lang="en-US" altLang="zh-TW" dirty="0"/>
                        <a:t>+', '</a:t>
                      </a:r>
                      <a:r>
                        <a:rPr lang="zh-TW" altLang="en-US" dirty="0"/>
                        <a:t>專題實驗 </a:t>
                      </a:r>
                      <a:r>
                        <a:rPr lang="en-US" altLang="zh-TW" dirty="0"/>
                        <a:t>I+', '</a:t>
                      </a:r>
                      <a:r>
                        <a:rPr lang="zh-TW" altLang="en-US" dirty="0"/>
                        <a:t>編譯器</a:t>
                      </a:r>
                      <a:r>
                        <a:rPr lang="en-US" altLang="zh-TW" dirty="0"/>
                        <a:t>+'&gt;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991516"/>
                  </a:ext>
                </a:extLst>
              </a:tr>
              <a:tr h="575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&lt; '</a:t>
                      </a:r>
                      <a:r>
                        <a:rPr lang="zh-TW" altLang="en-US" dirty="0"/>
                        <a:t>機率與統計</a:t>
                      </a:r>
                      <a:r>
                        <a:rPr lang="en-US" altLang="zh-TW" dirty="0"/>
                        <a:t>+', '</a:t>
                      </a:r>
                      <a:r>
                        <a:rPr lang="zh-TW" altLang="en-US" dirty="0"/>
                        <a:t>計算機網路</a:t>
                      </a:r>
                      <a:r>
                        <a:rPr lang="en-US" altLang="zh-TW" dirty="0"/>
                        <a:t>+', '</a:t>
                      </a:r>
                      <a:r>
                        <a:rPr lang="zh-TW" altLang="en-US" dirty="0"/>
                        <a:t>編譯器</a:t>
                      </a:r>
                      <a:r>
                        <a:rPr lang="en-US" altLang="zh-TW" dirty="0"/>
                        <a:t>+'&gt;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306063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BDB345C-B593-4728-932E-70BE4FAB90A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186362" y="3086100"/>
            <a:ext cx="0" cy="38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1E0F3943-1212-4BC2-AAE0-2869E3A799E6}"/>
              </a:ext>
            </a:extLst>
          </p:cNvPr>
          <p:cNvGrpSpPr/>
          <p:nvPr/>
        </p:nvGrpSpPr>
        <p:grpSpPr>
          <a:xfrm>
            <a:off x="2028824" y="5067300"/>
            <a:ext cx="6315076" cy="1746250"/>
            <a:chOff x="2028824" y="4761442"/>
            <a:chExt cx="6315076" cy="2052108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BA7DC816-B910-473B-AF57-99E8BFA9DC3F}"/>
                </a:ext>
              </a:extLst>
            </p:cNvPr>
            <p:cNvGrpSpPr/>
            <p:nvPr/>
          </p:nvGrpSpPr>
          <p:grpSpPr>
            <a:xfrm>
              <a:off x="2028824" y="4761442"/>
              <a:ext cx="4597400" cy="2052108"/>
              <a:chOff x="4979990" y="4245195"/>
              <a:chExt cx="4597400" cy="2052108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153E268A-7727-4DC4-BA86-9DB5F6557560}"/>
                  </a:ext>
                </a:extLst>
              </p:cNvPr>
              <p:cNvGrpSpPr/>
              <p:nvPr/>
            </p:nvGrpSpPr>
            <p:grpSpPr>
              <a:xfrm>
                <a:off x="4979990" y="4245195"/>
                <a:ext cx="4597400" cy="2052108"/>
                <a:chOff x="2784475" y="4715571"/>
                <a:chExt cx="4597400" cy="2299062"/>
              </a:xfrm>
            </p:grpSpPr>
            <p:graphicFrame>
              <p:nvGraphicFramePr>
                <p:cNvPr id="9" name="資料庫圖表 8">
                  <a:extLst>
                    <a:ext uri="{FF2B5EF4-FFF2-40B4-BE49-F238E27FC236}">
                      <a16:creationId xmlns:a16="http://schemas.microsoft.com/office/drawing/2014/main" id="{5819906D-CBC1-4D02-95C9-3DFCA6E29A7A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42876241"/>
                    </p:ext>
                  </p:extLst>
                </p:nvPr>
              </p:nvGraphicFramePr>
              <p:xfrm>
                <a:off x="2784475" y="4715571"/>
                <a:ext cx="4064000" cy="2299062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  <p:cxnSp>
              <p:nvCxnSpPr>
                <p:cNvPr id="12" name="接點: 肘形 11">
                  <a:extLst>
                    <a:ext uri="{FF2B5EF4-FFF2-40B4-BE49-F238E27FC236}">
                      <a16:creationId xmlns:a16="http://schemas.microsoft.com/office/drawing/2014/main" id="{3B542C71-6FC1-4884-8FA0-CB92792C1693}"/>
                    </a:ext>
                  </a:extLst>
                </p:cNvPr>
                <p:cNvCxnSpPr/>
                <p:nvPr/>
              </p:nvCxnSpPr>
              <p:spPr>
                <a:xfrm>
                  <a:off x="6848475" y="5476875"/>
                  <a:ext cx="533400" cy="388227"/>
                </a:xfrm>
                <a:prstGeom prst="bentConnector3">
                  <a:avLst>
                    <a:gd name="adj1" fmla="val 4464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接點: 肘形 18">
                <a:extLst>
                  <a:ext uri="{FF2B5EF4-FFF2-40B4-BE49-F238E27FC236}">
                    <a16:creationId xmlns:a16="http://schemas.microsoft.com/office/drawing/2014/main" id="{1375C4AA-CB03-45C3-8318-96AEC99550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3500" y="5269516"/>
                <a:ext cx="496098" cy="367872"/>
              </a:xfrm>
              <a:prstGeom prst="bentConnector3">
                <a:avLst>
                  <a:gd name="adj1" fmla="val 6728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2146102E-333A-46C2-902A-988ACFD740B5}"/>
                </a:ext>
              </a:extLst>
            </p:cNvPr>
            <p:cNvGrpSpPr/>
            <p:nvPr/>
          </p:nvGrpSpPr>
          <p:grpSpPr>
            <a:xfrm>
              <a:off x="6498432" y="5504329"/>
              <a:ext cx="1845468" cy="562867"/>
              <a:chOff x="2216546" y="347844"/>
              <a:chExt cx="1845468" cy="562867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54D9530-6F3C-4989-8ED9-3319BD3CE5B1}"/>
                  </a:ext>
                </a:extLst>
              </p:cNvPr>
              <p:cNvSpPr/>
              <p:nvPr/>
            </p:nvSpPr>
            <p:spPr>
              <a:xfrm>
                <a:off x="2216546" y="347844"/>
                <a:ext cx="1845468" cy="56286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 dirty="0"/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F0BBE14E-4D08-4F7D-887C-DC57B2A120DD}"/>
                  </a:ext>
                </a:extLst>
              </p:cNvPr>
              <p:cNvSpPr txBox="1"/>
              <p:nvPr/>
            </p:nvSpPr>
            <p:spPr>
              <a:xfrm>
                <a:off x="2216546" y="347844"/>
                <a:ext cx="1845468" cy="56286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5875" tIns="15875" rIns="15875" bIns="15875" numCol="1" spcCol="1270" anchor="ctr" anchorCtr="0">
                <a:noAutofit/>
              </a:bodyPr>
              <a:lstStyle/>
              <a:p>
                <a:pPr marL="0" lvl="0" indent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500" kern="1200" dirty="0"/>
                  <a:t>編譯器</a:t>
                </a:r>
                <a:r>
                  <a:rPr lang="en-US" altLang="zh-TW" sz="2500" kern="1200" dirty="0"/>
                  <a:t>+</a:t>
                </a:r>
                <a:endParaRPr lang="zh-TW" altLang="en-US" sz="2500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621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336550" y="-585208"/>
            <a:ext cx="4156709" cy="1583229"/>
            <a:chOff x="-336550" y="-585208"/>
            <a:chExt cx="4156709" cy="1583229"/>
          </a:xfrm>
        </p:grpSpPr>
        <p:grpSp>
          <p:nvGrpSpPr>
            <p:cNvPr id="134" name="Google Shape;134;p4"/>
            <p:cNvGrpSpPr/>
            <p:nvPr/>
          </p:nvGrpSpPr>
          <p:grpSpPr>
            <a:xfrm>
              <a:off x="-336550" y="-585208"/>
              <a:ext cx="4156709" cy="1170416"/>
              <a:chOff x="-762000" y="-501549"/>
              <a:chExt cx="3453461" cy="1062841"/>
            </a:xfrm>
          </p:grpSpPr>
          <p:sp>
            <p:nvSpPr>
              <p:cNvPr id="135" name="Google Shape;135;p4"/>
              <p:cNvSpPr/>
              <p:nvPr/>
            </p:nvSpPr>
            <p:spPr>
              <a:xfrm rot="10800000">
                <a:off x="-762000" y="-501548"/>
                <a:ext cx="2712720" cy="1062840"/>
              </a:xfrm>
              <a:prstGeom prst="roundRect">
                <a:avLst>
                  <a:gd name="adj" fmla="val 336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571482" y="-501549"/>
                <a:ext cx="2119979" cy="10628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4"/>
            <p:cNvSpPr txBox="1"/>
            <p:nvPr/>
          </p:nvSpPr>
          <p:spPr>
            <a:xfrm>
              <a:off x="601092" y="-17601"/>
              <a:ext cx="22539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</a:t>
              </a:r>
              <a:r>
                <a:rPr lang="zh-TW" altLang="en-US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alt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THREE</a:t>
              </a:r>
              <a:endParaRPr lang="zh-TW" altLang="en-US" sz="2400" b="1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altLang="en-US" sz="2400" dirty="0">
                  <a:solidFill>
                    <a:schemeClr val="dk1"/>
                  </a:solidFill>
                  <a:latin typeface="DFKai-SB"/>
                  <a:ea typeface="DFKai-SB"/>
                  <a:sym typeface="DFKai-SB"/>
                </a:rPr>
                <a:t>結論</a:t>
              </a:r>
              <a:endParaRPr lang="zh-TW" altLang="en-US" sz="2400" dirty="0"/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508000" y="7620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524001" y="1487271"/>
            <a:ext cx="8953500" cy="501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sz="2400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9FFEE20-E42F-4E3F-B242-1A669DC023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0" t="12300" r="11626" b="12405"/>
          <a:stretch/>
        </p:blipFill>
        <p:spPr>
          <a:xfrm>
            <a:off x="6229350" y="775960"/>
            <a:ext cx="5124450" cy="509484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D3A1A0D-F51F-43A7-B89B-D84F1277B6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2" t="13065" r="10599" b="12121"/>
          <a:stretch/>
        </p:blipFill>
        <p:spPr>
          <a:xfrm>
            <a:off x="943797" y="1271772"/>
            <a:ext cx="4409254" cy="431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3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4"/>
          <p:cNvGrpSpPr/>
          <p:nvPr/>
        </p:nvGrpSpPr>
        <p:grpSpPr>
          <a:xfrm>
            <a:off x="-336550" y="-585208"/>
            <a:ext cx="4156709" cy="1583229"/>
            <a:chOff x="-336550" y="-585208"/>
            <a:chExt cx="4156709" cy="1583229"/>
          </a:xfrm>
        </p:grpSpPr>
        <p:grpSp>
          <p:nvGrpSpPr>
            <p:cNvPr id="134" name="Google Shape;134;p4"/>
            <p:cNvGrpSpPr/>
            <p:nvPr/>
          </p:nvGrpSpPr>
          <p:grpSpPr>
            <a:xfrm>
              <a:off x="-336550" y="-585208"/>
              <a:ext cx="4156709" cy="1170416"/>
              <a:chOff x="-762000" y="-501549"/>
              <a:chExt cx="3453461" cy="1062841"/>
            </a:xfrm>
          </p:grpSpPr>
          <p:sp>
            <p:nvSpPr>
              <p:cNvPr id="135" name="Google Shape;135;p4"/>
              <p:cNvSpPr/>
              <p:nvPr/>
            </p:nvSpPr>
            <p:spPr>
              <a:xfrm rot="10800000">
                <a:off x="-762000" y="-501548"/>
                <a:ext cx="2712720" cy="1062840"/>
              </a:xfrm>
              <a:prstGeom prst="roundRect">
                <a:avLst>
                  <a:gd name="adj" fmla="val 336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571482" y="-501549"/>
                <a:ext cx="2119979" cy="10628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4"/>
            <p:cNvSpPr txBox="1"/>
            <p:nvPr/>
          </p:nvSpPr>
          <p:spPr>
            <a:xfrm>
              <a:off x="601092" y="-17601"/>
              <a:ext cx="22539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</a:t>
              </a:r>
              <a:r>
                <a:rPr lang="zh-TW" altLang="en-US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alt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THREE</a:t>
              </a:r>
              <a:endParaRPr lang="zh-TW" altLang="en-US" sz="2400" b="1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r>
                <a:rPr lang="zh-TW" altLang="en-US" sz="2400" dirty="0">
                  <a:solidFill>
                    <a:schemeClr val="dk1"/>
                  </a:solidFill>
                  <a:latin typeface="DFKai-SB"/>
                  <a:ea typeface="DFKai-SB"/>
                  <a:sym typeface="DFKai-SB"/>
                </a:rPr>
                <a:t>離散數學</a:t>
              </a:r>
              <a:endParaRPr lang="zh-TW" altLang="en-US" sz="2400" dirty="0"/>
            </a:p>
          </p:txBody>
        </p:sp>
      </p:grpSp>
      <p:sp>
        <p:nvSpPr>
          <p:cNvPr id="138" name="Google Shape;138;p4"/>
          <p:cNvSpPr txBox="1"/>
          <p:nvPr/>
        </p:nvSpPr>
        <p:spPr>
          <a:xfrm>
            <a:off x="508000" y="7620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5C8024-C158-4D8B-93DE-5169E75D33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1" t="14306" r="13166" b="15833"/>
          <a:stretch/>
        </p:blipFill>
        <p:spPr>
          <a:xfrm>
            <a:off x="70758" y="1444568"/>
            <a:ext cx="5750934" cy="5140986"/>
          </a:xfrm>
          <a:prstGeom prst="rect">
            <a:avLst/>
          </a:prstGeom>
        </p:spPr>
      </p:pic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02DAC90B-6DC1-4F82-87E4-9D2AED660FB1}"/>
              </a:ext>
            </a:extLst>
          </p:cNvPr>
          <p:cNvGrpSpPr/>
          <p:nvPr/>
        </p:nvGrpSpPr>
        <p:grpSpPr>
          <a:xfrm>
            <a:off x="6370310" y="762000"/>
            <a:ext cx="5574224" cy="3564834"/>
            <a:chOff x="6414575" y="1131332"/>
            <a:chExt cx="5574224" cy="3564834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E1DBB360-941D-48FF-A1AF-561951EDF3E2}"/>
                </a:ext>
              </a:extLst>
            </p:cNvPr>
            <p:cNvGrpSpPr/>
            <p:nvPr/>
          </p:nvGrpSpPr>
          <p:grpSpPr>
            <a:xfrm>
              <a:off x="6414575" y="1131332"/>
              <a:ext cx="5574224" cy="2663049"/>
              <a:chOff x="6096490" y="1022280"/>
              <a:chExt cx="5706668" cy="2663049"/>
            </a:xfrm>
          </p:grpSpPr>
          <p:sp>
            <p:nvSpPr>
              <p:cNvPr id="20" name="手繪多邊形: 圖案 19">
                <a:extLst>
                  <a:ext uri="{FF2B5EF4-FFF2-40B4-BE49-F238E27FC236}">
                    <a16:creationId xmlns:a16="http://schemas.microsoft.com/office/drawing/2014/main" id="{D257D09F-1E9A-411D-9216-F0F40F7BFFE9}"/>
                  </a:ext>
                </a:extLst>
              </p:cNvPr>
              <p:cNvSpPr/>
              <p:nvPr/>
            </p:nvSpPr>
            <p:spPr>
              <a:xfrm>
                <a:off x="6096490" y="1022280"/>
                <a:ext cx="5706668" cy="837723"/>
              </a:xfrm>
              <a:custGeom>
                <a:avLst/>
                <a:gdLst>
                  <a:gd name="connsiteX0" fmla="*/ 0 w 5706668"/>
                  <a:gd name="connsiteY0" fmla="*/ 83772 h 837723"/>
                  <a:gd name="connsiteX1" fmla="*/ 83772 w 5706668"/>
                  <a:gd name="connsiteY1" fmla="*/ 0 h 837723"/>
                  <a:gd name="connsiteX2" fmla="*/ 5622896 w 5706668"/>
                  <a:gd name="connsiteY2" fmla="*/ 0 h 837723"/>
                  <a:gd name="connsiteX3" fmla="*/ 5706668 w 5706668"/>
                  <a:gd name="connsiteY3" fmla="*/ 83772 h 837723"/>
                  <a:gd name="connsiteX4" fmla="*/ 5706668 w 5706668"/>
                  <a:gd name="connsiteY4" fmla="*/ 753951 h 837723"/>
                  <a:gd name="connsiteX5" fmla="*/ 5622896 w 5706668"/>
                  <a:gd name="connsiteY5" fmla="*/ 837723 h 837723"/>
                  <a:gd name="connsiteX6" fmla="*/ 83772 w 5706668"/>
                  <a:gd name="connsiteY6" fmla="*/ 837723 h 837723"/>
                  <a:gd name="connsiteX7" fmla="*/ 0 w 5706668"/>
                  <a:gd name="connsiteY7" fmla="*/ 753951 h 837723"/>
                  <a:gd name="connsiteX8" fmla="*/ 0 w 5706668"/>
                  <a:gd name="connsiteY8" fmla="*/ 83772 h 83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668" h="837723">
                    <a:moveTo>
                      <a:pt x="0" y="83772"/>
                    </a:moveTo>
                    <a:cubicBezTo>
                      <a:pt x="0" y="37506"/>
                      <a:pt x="37506" y="0"/>
                      <a:pt x="83772" y="0"/>
                    </a:cubicBezTo>
                    <a:lnTo>
                      <a:pt x="5622896" y="0"/>
                    </a:lnTo>
                    <a:cubicBezTo>
                      <a:pt x="5669162" y="0"/>
                      <a:pt x="5706668" y="37506"/>
                      <a:pt x="5706668" y="83772"/>
                    </a:cubicBezTo>
                    <a:lnTo>
                      <a:pt x="5706668" y="753951"/>
                    </a:lnTo>
                    <a:cubicBezTo>
                      <a:pt x="5706668" y="800217"/>
                      <a:pt x="5669162" y="837723"/>
                      <a:pt x="5622896" y="837723"/>
                    </a:cubicBezTo>
                    <a:lnTo>
                      <a:pt x="83772" y="837723"/>
                    </a:lnTo>
                    <a:cubicBezTo>
                      <a:pt x="37506" y="837723"/>
                      <a:pt x="0" y="800217"/>
                      <a:pt x="0" y="753951"/>
                    </a:cubicBezTo>
                    <a:lnTo>
                      <a:pt x="0" y="83772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4076" tIns="154076" rIns="154076" bIns="154076" numCol="1" spcCol="1270" anchor="ctr" anchorCtr="0">
                <a:noAutofit/>
              </a:bodyPr>
              <a:lstStyle/>
              <a:p>
                <a:pPr marL="0" lvl="0" indent="0" algn="ctr" defTabSz="1511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2800" b="1" kern="1200" dirty="0"/>
                  <a:t>離散數學</a:t>
                </a:r>
              </a:p>
            </p:txBody>
          </p:sp>
          <p:sp>
            <p:nvSpPr>
              <p:cNvPr id="21" name="手繪多邊形: 圖案 20">
                <a:extLst>
                  <a:ext uri="{FF2B5EF4-FFF2-40B4-BE49-F238E27FC236}">
                    <a16:creationId xmlns:a16="http://schemas.microsoft.com/office/drawing/2014/main" id="{8E2F3831-4E24-451B-BD83-48FC802F8548}"/>
                  </a:ext>
                </a:extLst>
              </p:cNvPr>
              <p:cNvSpPr/>
              <p:nvPr/>
            </p:nvSpPr>
            <p:spPr>
              <a:xfrm>
                <a:off x="6106055" y="1934943"/>
                <a:ext cx="1156225" cy="837723"/>
              </a:xfrm>
              <a:custGeom>
                <a:avLst/>
                <a:gdLst>
                  <a:gd name="connsiteX0" fmla="*/ 0 w 1156225"/>
                  <a:gd name="connsiteY0" fmla="*/ 83772 h 837723"/>
                  <a:gd name="connsiteX1" fmla="*/ 83772 w 1156225"/>
                  <a:gd name="connsiteY1" fmla="*/ 0 h 837723"/>
                  <a:gd name="connsiteX2" fmla="*/ 1072453 w 1156225"/>
                  <a:gd name="connsiteY2" fmla="*/ 0 h 837723"/>
                  <a:gd name="connsiteX3" fmla="*/ 1156225 w 1156225"/>
                  <a:gd name="connsiteY3" fmla="*/ 83772 h 837723"/>
                  <a:gd name="connsiteX4" fmla="*/ 1156225 w 1156225"/>
                  <a:gd name="connsiteY4" fmla="*/ 753951 h 837723"/>
                  <a:gd name="connsiteX5" fmla="*/ 1072453 w 1156225"/>
                  <a:gd name="connsiteY5" fmla="*/ 837723 h 837723"/>
                  <a:gd name="connsiteX6" fmla="*/ 83772 w 1156225"/>
                  <a:gd name="connsiteY6" fmla="*/ 837723 h 837723"/>
                  <a:gd name="connsiteX7" fmla="*/ 0 w 1156225"/>
                  <a:gd name="connsiteY7" fmla="*/ 753951 h 837723"/>
                  <a:gd name="connsiteX8" fmla="*/ 0 w 1156225"/>
                  <a:gd name="connsiteY8" fmla="*/ 83772 h 83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6225" h="837723">
                    <a:moveTo>
                      <a:pt x="0" y="83772"/>
                    </a:moveTo>
                    <a:cubicBezTo>
                      <a:pt x="0" y="37506"/>
                      <a:pt x="37506" y="0"/>
                      <a:pt x="83772" y="0"/>
                    </a:cubicBezTo>
                    <a:lnTo>
                      <a:pt x="1072453" y="0"/>
                    </a:lnTo>
                    <a:cubicBezTo>
                      <a:pt x="1118719" y="0"/>
                      <a:pt x="1156225" y="37506"/>
                      <a:pt x="1156225" y="83772"/>
                    </a:cubicBezTo>
                    <a:lnTo>
                      <a:pt x="1156225" y="753951"/>
                    </a:lnTo>
                    <a:cubicBezTo>
                      <a:pt x="1156225" y="800217"/>
                      <a:pt x="1118719" y="837723"/>
                      <a:pt x="1072453" y="837723"/>
                    </a:cubicBezTo>
                    <a:lnTo>
                      <a:pt x="83772" y="837723"/>
                    </a:lnTo>
                    <a:cubicBezTo>
                      <a:pt x="37506" y="837723"/>
                      <a:pt x="0" y="800217"/>
                      <a:pt x="0" y="753951"/>
                    </a:cubicBezTo>
                    <a:lnTo>
                      <a:pt x="0" y="83772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686" tIns="81686" rIns="81686" bIns="81686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500" kern="1200" dirty="0"/>
                  <a:t>機率與統計</a:t>
                </a:r>
              </a:p>
            </p:txBody>
          </p:sp>
          <p:sp>
            <p:nvSpPr>
              <p:cNvPr id="22" name="手繪多邊形: 圖案 21">
                <a:extLst>
                  <a:ext uri="{FF2B5EF4-FFF2-40B4-BE49-F238E27FC236}">
                    <a16:creationId xmlns:a16="http://schemas.microsoft.com/office/drawing/2014/main" id="{810D3F35-8217-44A4-9F60-DB803F632760}"/>
                  </a:ext>
                </a:extLst>
              </p:cNvPr>
              <p:cNvSpPr/>
              <p:nvPr/>
            </p:nvSpPr>
            <p:spPr>
              <a:xfrm>
                <a:off x="7324166" y="1934943"/>
                <a:ext cx="997326" cy="837723"/>
              </a:xfrm>
              <a:custGeom>
                <a:avLst/>
                <a:gdLst>
                  <a:gd name="connsiteX0" fmla="*/ 0 w 935440"/>
                  <a:gd name="connsiteY0" fmla="*/ 83772 h 837723"/>
                  <a:gd name="connsiteX1" fmla="*/ 83772 w 935440"/>
                  <a:gd name="connsiteY1" fmla="*/ 0 h 837723"/>
                  <a:gd name="connsiteX2" fmla="*/ 851668 w 935440"/>
                  <a:gd name="connsiteY2" fmla="*/ 0 h 837723"/>
                  <a:gd name="connsiteX3" fmla="*/ 935440 w 935440"/>
                  <a:gd name="connsiteY3" fmla="*/ 83772 h 837723"/>
                  <a:gd name="connsiteX4" fmla="*/ 935440 w 935440"/>
                  <a:gd name="connsiteY4" fmla="*/ 753951 h 837723"/>
                  <a:gd name="connsiteX5" fmla="*/ 851668 w 935440"/>
                  <a:gd name="connsiteY5" fmla="*/ 837723 h 837723"/>
                  <a:gd name="connsiteX6" fmla="*/ 83772 w 935440"/>
                  <a:gd name="connsiteY6" fmla="*/ 837723 h 837723"/>
                  <a:gd name="connsiteX7" fmla="*/ 0 w 935440"/>
                  <a:gd name="connsiteY7" fmla="*/ 753951 h 837723"/>
                  <a:gd name="connsiteX8" fmla="*/ 0 w 935440"/>
                  <a:gd name="connsiteY8" fmla="*/ 83772 h 83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5440" h="837723">
                    <a:moveTo>
                      <a:pt x="0" y="83772"/>
                    </a:moveTo>
                    <a:cubicBezTo>
                      <a:pt x="0" y="37506"/>
                      <a:pt x="37506" y="0"/>
                      <a:pt x="83772" y="0"/>
                    </a:cubicBezTo>
                    <a:lnTo>
                      <a:pt x="851668" y="0"/>
                    </a:lnTo>
                    <a:cubicBezTo>
                      <a:pt x="897934" y="0"/>
                      <a:pt x="935440" y="37506"/>
                      <a:pt x="935440" y="83772"/>
                    </a:cubicBezTo>
                    <a:lnTo>
                      <a:pt x="935440" y="753951"/>
                    </a:lnTo>
                    <a:cubicBezTo>
                      <a:pt x="935440" y="800217"/>
                      <a:pt x="897934" y="837723"/>
                      <a:pt x="851668" y="837723"/>
                    </a:cubicBezTo>
                    <a:lnTo>
                      <a:pt x="83772" y="837723"/>
                    </a:lnTo>
                    <a:cubicBezTo>
                      <a:pt x="37506" y="837723"/>
                      <a:pt x="0" y="800217"/>
                      <a:pt x="0" y="753951"/>
                    </a:cubicBezTo>
                    <a:lnTo>
                      <a:pt x="0" y="83772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686" tIns="81686" rIns="81686" bIns="81686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500" b="1" kern="1200" dirty="0"/>
                  <a:t>程式語言</a:t>
                </a:r>
              </a:p>
            </p:txBody>
          </p:sp>
          <p:sp>
            <p:nvSpPr>
              <p:cNvPr id="23" name="手繪多邊形: 圖案 22">
                <a:extLst>
                  <a:ext uri="{FF2B5EF4-FFF2-40B4-BE49-F238E27FC236}">
                    <a16:creationId xmlns:a16="http://schemas.microsoft.com/office/drawing/2014/main" id="{887A9C64-215E-4099-8E0E-7016232CDE77}"/>
                  </a:ext>
                </a:extLst>
              </p:cNvPr>
              <p:cNvSpPr/>
              <p:nvPr/>
            </p:nvSpPr>
            <p:spPr>
              <a:xfrm>
                <a:off x="8390833" y="1934943"/>
                <a:ext cx="1991146" cy="837723"/>
              </a:xfrm>
              <a:custGeom>
                <a:avLst/>
                <a:gdLst>
                  <a:gd name="connsiteX0" fmla="*/ 0 w 1161581"/>
                  <a:gd name="connsiteY0" fmla="*/ 83772 h 837723"/>
                  <a:gd name="connsiteX1" fmla="*/ 83772 w 1161581"/>
                  <a:gd name="connsiteY1" fmla="*/ 0 h 837723"/>
                  <a:gd name="connsiteX2" fmla="*/ 1077809 w 1161581"/>
                  <a:gd name="connsiteY2" fmla="*/ 0 h 837723"/>
                  <a:gd name="connsiteX3" fmla="*/ 1161581 w 1161581"/>
                  <a:gd name="connsiteY3" fmla="*/ 83772 h 837723"/>
                  <a:gd name="connsiteX4" fmla="*/ 1161581 w 1161581"/>
                  <a:gd name="connsiteY4" fmla="*/ 753951 h 837723"/>
                  <a:gd name="connsiteX5" fmla="*/ 1077809 w 1161581"/>
                  <a:gd name="connsiteY5" fmla="*/ 837723 h 837723"/>
                  <a:gd name="connsiteX6" fmla="*/ 83772 w 1161581"/>
                  <a:gd name="connsiteY6" fmla="*/ 837723 h 837723"/>
                  <a:gd name="connsiteX7" fmla="*/ 0 w 1161581"/>
                  <a:gd name="connsiteY7" fmla="*/ 753951 h 837723"/>
                  <a:gd name="connsiteX8" fmla="*/ 0 w 1161581"/>
                  <a:gd name="connsiteY8" fmla="*/ 83772 h 83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61581" h="837723">
                    <a:moveTo>
                      <a:pt x="0" y="83772"/>
                    </a:moveTo>
                    <a:cubicBezTo>
                      <a:pt x="0" y="37506"/>
                      <a:pt x="37506" y="0"/>
                      <a:pt x="83772" y="0"/>
                    </a:cubicBezTo>
                    <a:lnTo>
                      <a:pt x="1077809" y="0"/>
                    </a:lnTo>
                    <a:cubicBezTo>
                      <a:pt x="1124075" y="0"/>
                      <a:pt x="1161581" y="37506"/>
                      <a:pt x="1161581" y="83772"/>
                    </a:cubicBezTo>
                    <a:lnTo>
                      <a:pt x="1161581" y="753951"/>
                    </a:lnTo>
                    <a:cubicBezTo>
                      <a:pt x="1161581" y="800217"/>
                      <a:pt x="1124075" y="837723"/>
                      <a:pt x="1077809" y="837723"/>
                    </a:cubicBezTo>
                    <a:lnTo>
                      <a:pt x="83772" y="837723"/>
                    </a:lnTo>
                    <a:cubicBezTo>
                      <a:pt x="37506" y="837723"/>
                      <a:pt x="0" y="800217"/>
                      <a:pt x="0" y="753951"/>
                    </a:cubicBezTo>
                    <a:lnTo>
                      <a:pt x="0" y="83772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686" tIns="81686" rIns="81686" bIns="81686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500" kern="1200" dirty="0"/>
                  <a:t>組合語言與系統程式</a:t>
                </a:r>
              </a:p>
            </p:txBody>
          </p:sp>
          <p:sp>
            <p:nvSpPr>
              <p:cNvPr id="29" name="手繪多邊形: 圖案 28">
                <a:extLst>
                  <a:ext uri="{FF2B5EF4-FFF2-40B4-BE49-F238E27FC236}">
                    <a16:creationId xmlns:a16="http://schemas.microsoft.com/office/drawing/2014/main" id="{E7A63CBC-D901-41EA-BF5E-64000DA23F31}"/>
                  </a:ext>
                </a:extLst>
              </p:cNvPr>
              <p:cNvSpPr/>
              <p:nvPr/>
            </p:nvSpPr>
            <p:spPr>
              <a:xfrm>
                <a:off x="10451320" y="1934943"/>
                <a:ext cx="1350261" cy="837723"/>
              </a:xfrm>
              <a:custGeom>
                <a:avLst/>
                <a:gdLst>
                  <a:gd name="connsiteX0" fmla="*/ 0 w 2256621"/>
                  <a:gd name="connsiteY0" fmla="*/ 83772 h 837723"/>
                  <a:gd name="connsiteX1" fmla="*/ 83772 w 2256621"/>
                  <a:gd name="connsiteY1" fmla="*/ 0 h 837723"/>
                  <a:gd name="connsiteX2" fmla="*/ 2172849 w 2256621"/>
                  <a:gd name="connsiteY2" fmla="*/ 0 h 837723"/>
                  <a:gd name="connsiteX3" fmla="*/ 2256621 w 2256621"/>
                  <a:gd name="connsiteY3" fmla="*/ 83772 h 837723"/>
                  <a:gd name="connsiteX4" fmla="*/ 2256621 w 2256621"/>
                  <a:gd name="connsiteY4" fmla="*/ 753951 h 837723"/>
                  <a:gd name="connsiteX5" fmla="*/ 2172849 w 2256621"/>
                  <a:gd name="connsiteY5" fmla="*/ 837723 h 837723"/>
                  <a:gd name="connsiteX6" fmla="*/ 83772 w 2256621"/>
                  <a:gd name="connsiteY6" fmla="*/ 837723 h 837723"/>
                  <a:gd name="connsiteX7" fmla="*/ 0 w 2256621"/>
                  <a:gd name="connsiteY7" fmla="*/ 753951 h 837723"/>
                  <a:gd name="connsiteX8" fmla="*/ 0 w 2256621"/>
                  <a:gd name="connsiteY8" fmla="*/ 83772 h 83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56621" h="837723">
                    <a:moveTo>
                      <a:pt x="0" y="83772"/>
                    </a:moveTo>
                    <a:cubicBezTo>
                      <a:pt x="0" y="37506"/>
                      <a:pt x="37506" y="0"/>
                      <a:pt x="83772" y="0"/>
                    </a:cubicBezTo>
                    <a:lnTo>
                      <a:pt x="2172849" y="0"/>
                    </a:lnTo>
                    <a:cubicBezTo>
                      <a:pt x="2219115" y="0"/>
                      <a:pt x="2256621" y="37506"/>
                      <a:pt x="2256621" y="83772"/>
                    </a:cubicBezTo>
                    <a:lnTo>
                      <a:pt x="2256621" y="753951"/>
                    </a:lnTo>
                    <a:cubicBezTo>
                      <a:pt x="2256621" y="800217"/>
                      <a:pt x="2219115" y="837723"/>
                      <a:pt x="2172849" y="837723"/>
                    </a:cubicBezTo>
                    <a:lnTo>
                      <a:pt x="83772" y="837723"/>
                    </a:lnTo>
                    <a:cubicBezTo>
                      <a:pt x="37506" y="837723"/>
                      <a:pt x="0" y="800217"/>
                      <a:pt x="0" y="753951"/>
                    </a:cubicBezTo>
                    <a:lnTo>
                      <a:pt x="0" y="83772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686" tIns="81686" rIns="81686" bIns="81686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500" kern="1200" dirty="0"/>
                  <a:t>計算機組織</a:t>
                </a:r>
              </a:p>
            </p:txBody>
          </p:sp>
          <p:sp>
            <p:nvSpPr>
              <p:cNvPr id="31" name="手繪多邊形: 圖案 30">
                <a:extLst>
                  <a:ext uri="{FF2B5EF4-FFF2-40B4-BE49-F238E27FC236}">
                    <a16:creationId xmlns:a16="http://schemas.microsoft.com/office/drawing/2014/main" id="{4D6BD62C-F54C-4671-A0A6-678E2651B48F}"/>
                  </a:ext>
                </a:extLst>
              </p:cNvPr>
              <p:cNvSpPr/>
              <p:nvPr/>
            </p:nvSpPr>
            <p:spPr>
              <a:xfrm>
                <a:off x="8993205" y="2847606"/>
                <a:ext cx="2808379" cy="837723"/>
              </a:xfrm>
              <a:custGeom>
                <a:avLst/>
                <a:gdLst>
                  <a:gd name="connsiteX0" fmla="*/ 0 w 1488943"/>
                  <a:gd name="connsiteY0" fmla="*/ 83772 h 837723"/>
                  <a:gd name="connsiteX1" fmla="*/ 83772 w 1488943"/>
                  <a:gd name="connsiteY1" fmla="*/ 0 h 837723"/>
                  <a:gd name="connsiteX2" fmla="*/ 1405171 w 1488943"/>
                  <a:gd name="connsiteY2" fmla="*/ 0 h 837723"/>
                  <a:gd name="connsiteX3" fmla="*/ 1488943 w 1488943"/>
                  <a:gd name="connsiteY3" fmla="*/ 83772 h 837723"/>
                  <a:gd name="connsiteX4" fmla="*/ 1488943 w 1488943"/>
                  <a:gd name="connsiteY4" fmla="*/ 753951 h 837723"/>
                  <a:gd name="connsiteX5" fmla="*/ 1405171 w 1488943"/>
                  <a:gd name="connsiteY5" fmla="*/ 837723 h 837723"/>
                  <a:gd name="connsiteX6" fmla="*/ 83772 w 1488943"/>
                  <a:gd name="connsiteY6" fmla="*/ 837723 h 837723"/>
                  <a:gd name="connsiteX7" fmla="*/ 0 w 1488943"/>
                  <a:gd name="connsiteY7" fmla="*/ 753951 h 837723"/>
                  <a:gd name="connsiteX8" fmla="*/ 0 w 1488943"/>
                  <a:gd name="connsiteY8" fmla="*/ 83772 h 837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943" h="837723">
                    <a:moveTo>
                      <a:pt x="0" y="83772"/>
                    </a:moveTo>
                    <a:cubicBezTo>
                      <a:pt x="0" y="37506"/>
                      <a:pt x="37506" y="0"/>
                      <a:pt x="83772" y="0"/>
                    </a:cubicBezTo>
                    <a:lnTo>
                      <a:pt x="1405171" y="0"/>
                    </a:lnTo>
                    <a:cubicBezTo>
                      <a:pt x="1451437" y="0"/>
                      <a:pt x="1488943" y="37506"/>
                      <a:pt x="1488943" y="83772"/>
                    </a:cubicBezTo>
                    <a:lnTo>
                      <a:pt x="1488943" y="753951"/>
                    </a:lnTo>
                    <a:cubicBezTo>
                      <a:pt x="1488943" y="800217"/>
                      <a:pt x="1451437" y="837723"/>
                      <a:pt x="1405171" y="837723"/>
                    </a:cubicBezTo>
                    <a:lnTo>
                      <a:pt x="83772" y="837723"/>
                    </a:lnTo>
                    <a:cubicBezTo>
                      <a:pt x="37506" y="837723"/>
                      <a:pt x="0" y="800217"/>
                      <a:pt x="0" y="753951"/>
                    </a:cubicBezTo>
                    <a:lnTo>
                      <a:pt x="0" y="83772"/>
                    </a:lnTo>
                    <a:close/>
                  </a:path>
                </a:pathLst>
              </a:cu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1686" tIns="81686" rIns="81686" bIns="81686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500" kern="1200" dirty="0"/>
                  <a:t>演算法</a:t>
                </a:r>
              </a:p>
            </p:txBody>
          </p:sp>
        </p:grp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DC0FC5E1-8702-4BE9-A686-367BD2B88DB5}"/>
                </a:ext>
              </a:extLst>
            </p:cNvPr>
            <p:cNvSpPr/>
            <p:nvPr/>
          </p:nvSpPr>
          <p:spPr>
            <a:xfrm>
              <a:off x="9244061" y="3858443"/>
              <a:ext cx="2743200" cy="837723"/>
            </a:xfrm>
            <a:custGeom>
              <a:avLst/>
              <a:gdLst>
                <a:gd name="connsiteX0" fmla="*/ 0 w 1488943"/>
                <a:gd name="connsiteY0" fmla="*/ 83772 h 837723"/>
                <a:gd name="connsiteX1" fmla="*/ 83772 w 1488943"/>
                <a:gd name="connsiteY1" fmla="*/ 0 h 837723"/>
                <a:gd name="connsiteX2" fmla="*/ 1405171 w 1488943"/>
                <a:gd name="connsiteY2" fmla="*/ 0 h 837723"/>
                <a:gd name="connsiteX3" fmla="*/ 1488943 w 1488943"/>
                <a:gd name="connsiteY3" fmla="*/ 83772 h 837723"/>
                <a:gd name="connsiteX4" fmla="*/ 1488943 w 1488943"/>
                <a:gd name="connsiteY4" fmla="*/ 753951 h 837723"/>
                <a:gd name="connsiteX5" fmla="*/ 1405171 w 1488943"/>
                <a:gd name="connsiteY5" fmla="*/ 837723 h 837723"/>
                <a:gd name="connsiteX6" fmla="*/ 83772 w 1488943"/>
                <a:gd name="connsiteY6" fmla="*/ 837723 h 837723"/>
                <a:gd name="connsiteX7" fmla="*/ 0 w 1488943"/>
                <a:gd name="connsiteY7" fmla="*/ 753951 h 837723"/>
                <a:gd name="connsiteX8" fmla="*/ 0 w 1488943"/>
                <a:gd name="connsiteY8" fmla="*/ 83772 h 83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943" h="837723">
                  <a:moveTo>
                    <a:pt x="0" y="83772"/>
                  </a:moveTo>
                  <a:cubicBezTo>
                    <a:pt x="0" y="37506"/>
                    <a:pt x="37506" y="0"/>
                    <a:pt x="83772" y="0"/>
                  </a:cubicBezTo>
                  <a:lnTo>
                    <a:pt x="1405171" y="0"/>
                  </a:lnTo>
                  <a:cubicBezTo>
                    <a:pt x="1451437" y="0"/>
                    <a:pt x="1488943" y="37506"/>
                    <a:pt x="1488943" y="83772"/>
                  </a:cubicBezTo>
                  <a:lnTo>
                    <a:pt x="1488943" y="753951"/>
                  </a:lnTo>
                  <a:cubicBezTo>
                    <a:pt x="1488943" y="800217"/>
                    <a:pt x="1451437" y="837723"/>
                    <a:pt x="1405171" y="837723"/>
                  </a:cubicBezTo>
                  <a:lnTo>
                    <a:pt x="83772" y="837723"/>
                  </a:lnTo>
                  <a:cubicBezTo>
                    <a:pt x="37506" y="837723"/>
                    <a:pt x="0" y="800217"/>
                    <a:pt x="0" y="753951"/>
                  </a:cubicBezTo>
                  <a:lnTo>
                    <a:pt x="0" y="8377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686" tIns="81686" rIns="81686" bIns="8168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500" b="1" kern="1200" dirty="0"/>
                <a:t>編譯器</a:t>
              </a:r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AFC267F4-84E4-4AEF-B88A-3B484BB2AB3D}"/>
                </a:ext>
              </a:extLst>
            </p:cNvPr>
            <p:cNvSpPr/>
            <p:nvPr/>
          </p:nvSpPr>
          <p:spPr>
            <a:xfrm>
              <a:off x="6432385" y="2964783"/>
              <a:ext cx="2743200" cy="837723"/>
            </a:xfrm>
            <a:custGeom>
              <a:avLst/>
              <a:gdLst>
                <a:gd name="connsiteX0" fmla="*/ 0 w 1488943"/>
                <a:gd name="connsiteY0" fmla="*/ 83772 h 837723"/>
                <a:gd name="connsiteX1" fmla="*/ 83772 w 1488943"/>
                <a:gd name="connsiteY1" fmla="*/ 0 h 837723"/>
                <a:gd name="connsiteX2" fmla="*/ 1405171 w 1488943"/>
                <a:gd name="connsiteY2" fmla="*/ 0 h 837723"/>
                <a:gd name="connsiteX3" fmla="*/ 1488943 w 1488943"/>
                <a:gd name="connsiteY3" fmla="*/ 83772 h 837723"/>
                <a:gd name="connsiteX4" fmla="*/ 1488943 w 1488943"/>
                <a:gd name="connsiteY4" fmla="*/ 753951 h 837723"/>
                <a:gd name="connsiteX5" fmla="*/ 1405171 w 1488943"/>
                <a:gd name="connsiteY5" fmla="*/ 837723 h 837723"/>
                <a:gd name="connsiteX6" fmla="*/ 83772 w 1488943"/>
                <a:gd name="connsiteY6" fmla="*/ 837723 h 837723"/>
                <a:gd name="connsiteX7" fmla="*/ 0 w 1488943"/>
                <a:gd name="connsiteY7" fmla="*/ 753951 h 837723"/>
                <a:gd name="connsiteX8" fmla="*/ 0 w 1488943"/>
                <a:gd name="connsiteY8" fmla="*/ 83772 h 83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943" h="837723">
                  <a:moveTo>
                    <a:pt x="0" y="83772"/>
                  </a:moveTo>
                  <a:cubicBezTo>
                    <a:pt x="0" y="37506"/>
                    <a:pt x="37506" y="0"/>
                    <a:pt x="83772" y="0"/>
                  </a:cubicBezTo>
                  <a:lnTo>
                    <a:pt x="1405171" y="0"/>
                  </a:lnTo>
                  <a:cubicBezTo>
                    <a:pt x="1451437" y="0"/>
                    <a:pt x="1488943" y="37506"/>
                    <a:pt x="1488943" y="83772"/>
                  </a:cubicBezTo>
                  <a:lnTo>
                    <a:pt x="1488943" y="753951"/>
                  </a:lnTo>
                  <a:cubicBezTo>
                    <a:pt x="1488943" y="800217"/>
                    <a:pt x="1451437" y="837723"/>
                    <a:pt x="1405171" y="837723"/>
                  </a:cubicBezTo>
                  <a:lnTo>
                    <a:pt x="83772" y="837723"/>
                  </a:lnTo>
                  <a:cubicBezTo>
                    <a:pt x="37506" y="837723"/>
                    <a:pt x="0" y="800217"/>
                    <a:pt x="0" y="753951"/>
                  </a:cubicBezTo>
                  <a:lnTo>
                    <a:pt x="0" y="8377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686" tIns="81686" rIns="81686" bIns="8168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500" kern="1200" dirty="0"/>
                <a:t>計算機網路</a:t>
              </a:r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0593FB4E-151B-4834-BEF4-A6C6BFB45C07}"/>
                </a:ext>
              </a:extLst>
            </p:cNvPr>
            <p:cNvSpPr/>
            <p:nvPr/>
          </p:nvSpPr>
          <p:spPr>
            <a:xfrm>
              <a:off x="6423918" y="3858443"/>
              <a:ext cx="2743200" cy="837723"/>
            </a:xfrm>
            <a:custGeom>
              <a:avLst/>
              <a:gdLst>
                <a:gd name="connsiteX0" fmla="*/ 0 w 1488943"/>
                <a:gd name="connsiteY0" fmla="*/ 83772 h 837723"/>
                <a:gd name="connsiteX1" fmla="*/ 83772 w 1488943"/>
                <a:gd name="connsiteY1" fmla="*/ 0 h 837723"/>
                <a:gd name="connsiteX2" fmla="*/ 1405171 w 1488943"/>
                <a:gd name="connsiteY2" fmla="*/ 0 h 837723"/>
                <a:gd name="connsiteX3" fmla="*/ 1488943 w 1488943"/>
                <a:gd name="connsiteY3" fmla="*/ 83772 h 837723"/>
                <a:gd name="connsiteX4" fmla="*/ 1488943 w 1488943"/>
                <a:gd name="connsiteY4" fmla="*/ 753951 h 837723"/>
                <a:gd name="connsiteX5" fmla="*/ 1405171 w 1488943"/>
                <a:gd name="connsiteY5" fmla="*/ 837723 h 837723"/>
                <a:gd name="connsiteX6" fmla="*/ 83772 w 1488943"/>
                <a:gd name="connsiteY6" fmla="*/ 837723 h 837723"/>
                <a:gd name="connsiteX7" fmla="*/ 0 w 1488943"/>
                <a:gd name="connsiteY7" fmla="*/ 753951 h 837723"/>
                <a:gd name="connsiteX8" fmla="*/ 0 w 1488943"/>
                <a:gd name="connsiteY8" fmla="*/ 83772 h 837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943" h="837723">
                  <a:moveTo>
                    <a:pt x="0" y="83772"/>
                  </a:moveTo>
                  <a:cubicBezTo>
                    <a:pt x="0" y="37506"/>
                    <a:pt x="37506" y="0"/>
                    <a:pt x="83772" y="0"/>
                  </a:cubicBezTo>
                  <a:lnTo>
                    <a:pt x="1405171" y="0"/>
                  </a:lnTo>
                  <a:cubicBezTo>
                    <a:pt x="1451437" y="0"/>
                    <a:pt x="1488943" y="37506"/>
                    <a:pt x="1488943" y="83772"/>
                  </a:cubicBezTo>
                  <a:lnTo>
                    <a:pt x="1488943" y="753951"/>
                  </a:lnTo>
                  <a:cubicBezTo>
                    <a:pt x="1488943" y="800217"/>
                    <a:pt x="1451437" y="837723"/>
                    <a:pt x="1405171" y="837723"/>
                  </a:cubicBezTo>
                  <a:lnTo>
                    <a:pt x="83772" y="837723"/>
                  </a:lnTo>
                  <a:cubicBezTo>
                    <a:pt x="37506" y="837723"/>
                    <a:pt x="0" y="800217"/>
                    <a:pt x="0" y="753951"/>
                  </a:cubicBezTo>
                  <a:lnTo>
                    <a:pt x="0" y="8377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686" tIns="81686" rIns="81686" bIns="81686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1500" kern="1200" dirty="0"/>
                <a:t>作業系統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875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6"/>
          <p:cNvGrpSpPr/>
          <p:nvPr/>
        </p:nvGrpSpPr>
        <p:grpSpPr>
          <a:xfrm>
            <a:off x="-336550" y="-585208"/>
            <a:ext cx="4156709" cy="1583229"/>
            <a:chOff x="-336550" y="-585208"/>
            <a:chExt cx="4156709" cy="1583229"/>
          </a:xfrm>
        </p:grpSpPr>
        <p:grpSp>
          <p:nvGrpSpPr>
            <p:cNvPr id="147" name="Google Shape;147;p6"/>
            <p:cNvGrpSpPr/>
            <p:nvPr/>
          </p:nvGrpSpPr>
          <p:grpSpPr>
            <a:xfrm>
              <a:off x="-336550" y="-585208"/>
              <a:ext cx="4156709" cy="1170416"/>
              <a:chOff x="-762000" y="-501549"/>
              <a:chExt cx="3453461" cy="1062841"/>
            </a:xfrm>
          </p:grpSpPr>
          <p:sp>
            <p:nvSpPr>
              <p:cNvPr id="148" name="Google Shape;148;p6"/>
              <p:cNvSpPr/>
              <p:nvPr/>
            </p:nvSpPr>
            <p:spPr>
              <a:xfrm rot="10800000">
                <a:off x="-762000" y="-501548"/>
                <a:ext cx="2712720" cy="1062840"/>
              </a:xfrm>
              <a:prstGeom prst="roundRect">
                <a:avLst>
                  <a:gd name="adj" fmla="val 3360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571482" y="-501549"/>
                <a:ext cx="2119979" cy="106284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150;p6"/>
            <p:cNvSpPr txBox="1"/>
            <p:nvPr/>
          </p:nvSpPr>
          <p:spPr>
            <a:xfrm>
              <a:off x="601092" y="-17601"/>
              <a:ext cx="2253868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</a:t>
              </a:r>
              <a:r>
                <a:rPr lang="zh-TW" altLang="en-US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altLang="zh-TW" sz="2400" b="1" dirty="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THREE</a:t>
              </a:r>
              <a:endParaRPr sz="2400" b="1" dirty="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r>
                <a:rPr lang="zh-TW" altLang="en-US" sz="2400" dirty="0">
                  <a:solidFill>
                    <a:schemeClr val="dk1"/>
                  </a:solidFill>
                  <a:latin typeface="DFKai-SB"/>
                  <a:ea typeface="DFKai-SB"/>
                  <a:sym typeface="DFKai-SB"/>
                </a:rPr>
                <a:t>專題實驗</a:t>
              </a:r>
              <a:endParaRPr lang="zh-TW" altLang="en-US" sz="2400" dirty="0"/>
            </a:p>
          </p:txBody>
        </p:sp>
      </p:grpSp>
      <p:sp>
        <p:nvSpPr>
          <p:cNvPr id="151" name="Google Shape;151;p6"/>
          <p:cNvSpPr txBox="1"/>
          <p:nvPr/>
        </p:nvSpPr>
        <p:spPr>
          <a:xfrm>
            <a:off x="508000" y="762000"/>
            <a:ext cx="4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94367DB-24B8-4B1B-94CE-90F5867617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 t="17186" r="13547" b="16798"/>
          <a:stretch/>
        </p:blipFill>
        <p:spPr>
          <a:xfrm>
            <a:off x="2562225" y="658283"/>
            <a:ext cx="7589310" cy="60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1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564</Words>
  <Application>Microsoft Office PowerPoint</Application>
  <PresentationFormat>寬螢幕</PresentationFormat>
  <Paragraphs>98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DFKai-SB</vt:lpstr>
      <vt:lpstr>DFKai-SB</vt:lpstr>
      <vt:lpstr>Arial</vt:lpstr>
      <vt:lpstr>Calibri</vt:lpstr>
      <vt:lpstr>Calibri Light</vt:lpstr>
      <vt:lpstr>Times New Roman</vt:lpstr>
      <vt:lpstr>Office 佈景主題</vt:lpstr>
      <vt:lpstr>進階資料探勘 期末專題</vt:lpstr>
      <vt:lpstr>分析學生選課模式 與成績之關係研究</vt:lpstr>
      <vt:lpstr>簡報大綱 Outline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附錄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分析學生選課偏好 與成績之間的關聯性</dc:title>
  <dc:creator>咩咩 鄭</dc:creator>
  <cp:lastModifiedBy>咩咩 鄭</cp:lastModifiedBy>
  <cp:revision>492</cp:revision>
  <dcterms:created xsi:type="dcterms:W3CDTF">2021-11-26T12:41:55Z</dcterms:created>
  <dcterms:modified xsi:type="dcterms:W3CDTF">2022-09-14T08:50:26Z</dcterms:modified>
</cp:coreProperties>
</file>