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5" r:id="rId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3DA3E-A8AD-4993-BB96-365A556B2351}" type="datetimeFigureOut">
              <a:rPr lang="zh-TW" altLang="en-US" smtClean="0"/>
              <a:t>2022/2/23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BD6FA-E958-49AA-AFA6-FCAF5A311747}" type="slidenum">
              <a:rPr lang="zh-TW" altLang="en-US" smtClean="0"/>
              <a:t>‹#›</a:t>
            </a:fld>
            <a:endParaRPr lang="zh-TW" altLang="en-US"/>
          </a:p>
        </p:txBody>
      </p:sp>
    </p:spTree>
    <p:extLst>
      <p:ext uri="{BB962C8B-B14F-4D97-AF65-F5344CB8AC3E}">
        <p14:creationId xmlns:p14="http://schemas.microsoft.com/office/powerpoint/2010/main" val="346767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46BF7-940D-4622-9D1F-68194BB1390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2805EAF-A1BE-4D9D-9CCF-3975D195C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CCD5B82-4A8C-4B09-8C07-CDA9891BDF79}"/>
              </a:ext>
            </a:extLst>
          </p:cNvPr>
          <p:cNvSpPr>
            <a:spLocks noGrp="1"/>
          </p:cNvSpPr>
          <p:nvPr>
            <p:ph type="dt" sz="half" idx="10"/>
          </p:nvPr>
        </p:nvSpPr>
        <p:spPr/>
        <p:txBody>
          <a:bodyPr/>
          <a:lstStyle/>
          <a:p>
            <a:fld id="{9F8F7F97-6D0C-4B22-9D60-DB8FB67D070E}" type="datetime1">
              <a:rPr lang="zh-TW" altLang="en-US" smtClean="0"/>
              <a:t>2022/2/23</a:t>
            </a:fld>
            <a:endParaRPr lang="zh-TW" altLang="en-US"/>
          </a:p>
        </p:txBody>
      </p:sp>
      <p:sp>
        <p:nvSpPr>
          <p:cNvPr id="5" name="頁尾版面配置區 4">
            <a:extLst>
              <a:ext uri="{FF2B5EF4-FFF2-40B4-BE49-F238E27FC236}">
                <a16:creationId xmlns:a16="http://schemas.microsoft.com/office/drawing/2014/main" id="{6CC3D186-B6C7-4629-B868-019CDC6DA2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43D06B-F6BB-44C2-B442-E29F3E9746C0}"/>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379795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5AFCA-F8DA-4396-83BC-FB1DCEEDD0D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80F28D8-B3B0-406B-B2BE-F09A6AA70EA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0F544BE-81CE-456F-9321-CB1F9AE8AD87}"/>
              </a:ext>
            </a:extLst>
          </p:cNvPr>
          <p:cNvSpPr>
            <a:spLocks noGrp="1"/>
          </p:cNvSpPr>
          <p:nvPr>
            <p:ph type="dt" sz="half" idx="10"/>
          </p:nvPr>
        </p:nvSpPr>
        <p:spPr/>
        <p:txBody>
          <a:bodyPr/>
          <a:lstStyle/>
          <a:p>
            <a:fld id="{70FCA59C-04F2-42BB-A02D-33B6BA635D28}" type="datetime1">
              <a:rPr lang="zh-TW" altLang="en-US" smtClean="0"/>
              <a:t>2022/2/23</a:t>
            </a:fld>
            <a:endParaRPr lang="zh-TW" altLang="en-US"/>
          </a:p>
        </p:txBody>
      </p:sp>
      <p:sp>
        <p:nvSpPr>
          <p:cNvPr id="5" name="頁尾版面配置區 4">
            <a:extLst>
              <a:ext uri="{FF2B5EF4-FFF2-40B4-BE49-F238E27FC236}">
                <a16:creationId xmlns:a16="http://schemas.microsoft.com/office/drawing/2014/main" id="{EFE41A3B-0B5E-4D68-A342-224BE8648F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9621FD-A48D-45AE-803B-DCD1365698CB}"/>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419366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3C9BE0-4A29-4D77-954A-3EE4D70C55F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541B6FB-CB6B-495B-8574-9AB374486B1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D0AB3F-E9DC-4487-B437-54C5D503E064}"/>
              </a:ext>
            </a:extLst>
          </p:cNvPr>
          <p:cNvSpPr>
            <a:spLocks noGrp="1"/>
          </p:cNvSpPr>
          <p:nvPr>
            <p:ph type="dt" sz="half" idx="10"/>
          </p:nvPr>
        </p:nvSpPr>
        <p:spPr/>
        <p:txBody>
          <a:bodyPr/>
          <a:lstStyle/>
          <a:p>
            <a:fld id="{AEC4DE23-D0ED-46BA-A11F-7F1BFBFCCF4B}" type="datetime1">
              <a:rPr lang="zh-TW" altLang="en-US" smtClean="0"/>
              <a:t>2022/2/23</a:t>
            </a:fld>
            <a:endParaRPr lang="zh-TW" altLang="en-US"/>
          </a:p>
        </p:txBody>
      </p:sp>
      <p:sp>
        <p:nvSpPr>
          <p:cNvPr id="5" name="頁尾版面配置區 4">
            <a:extLst>
              <a:ext uri="{FF2B5EF4-FFF2-40B4-BE49-F238E27FC236}">
                <a16:creationId xmlns:a16="http://schemas.microsoft.com/office/drawing/2014/main" id="{13DAF64E-218D-41D4-8053-6BA7A178B04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025498-25FC-4E74-9F5A-0A7707B270F7}"/>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22686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0C833-3E24-4572-85E3-156DEB6239F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78EBE4C-0F03-4F95-A19F-9DE5FB38277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134F0C3-FA32-4102-9C45-6177EED86A83}"/>
              </a:ext>
            </a:extLst>
          </p:cNvPr>
          <p:cNvSpPr>
            <a:spLocks noGrp="1"/>
          </p:cNvSpPr>
          <p:nvPr>
            <p:ph type="dt" sz="half" idx="10"/>
          </p:nvPr>
        </p:nvSpPr>
        <p:spPr/>
        <p:txBody>
          <a:bodyPr/>
          <a:lstStyle/>
          <a:p>
            <a:fld id="{4C0CF247-3832-4CA6-A219-FF92B1FF26E9}" type="datetime1">
              <a:rPr lang="zh-TW" altLang="en-US" smtClean="0"/>
              <a:t>2022/2/23</a:t>
            </a:fld>
            <a:endParaRPr lang="zh-TW" altLang="en-US"/>
          </a:p>
        </p:txBody>
      </p:sp>
      <p:sp>
        <p:nvSpPr>
          <p:cNvPr id="5" name="頁尾版面配置區 4">
            <a:extLst>
              <a:ext uri="{FF2B5EF4-FFF2-40B4-BE49-F238E27FC236}">
                <a16:creationId xmlns:a16="http://schemas.microsoft.com/office/drawing/2014/main" id="{F3D16935-084B-4D9B-8B79-CC849CF982E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BB134E2-ABE9-49E6-BD8D-0768DC1D3D01}"/>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342201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E0F756-BF1B-43B5-9BE1-B2F7F657D73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EDF120B-1DA3-4CB1-8442-E7332966A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4B9D4020-EF5F-400F-82FD-14F792A7A16F}"/>
              </a:ext>
            </a:extLst>
          </p:cNvPr>
          <p:cNvSpPr>
            <a:spLocks noGrp="1"/>
          </p:cNvSpPr>
          <p:nvPr>
            <p:ph type="dt" sz="half" idx="10"/>
          </p:nvPr>
        </p:nvSpPr>
        <p:spPr/>
        <p:txBody>
          <a:bodyPr/>
          <a:lstStyle/>
          <a:p>
            <a:fld id="{2F4BD4AD-A81F-469E-ACFD-3B199BD89B10}" type="datetime1">
              <a:rPr lang="zh-TW" altLang="en-US" smtClean="0"/>
              <a:t>2022/2/23</a:t>
            </a:fld>
            <a:endParaRPr lang="zh-TW" altLang="en-US"/>
          </a:p>
        </p:txBody>
      </p:sp>
      <p:sp>
        <p:nvSpPr>
          <p:cNvPr id="5" name="頁尾版面配置區 4">
            <a:extLst>
              <a:ext uri="{FF2B5EF4-FFF2-40B4-BE49-F238E27FC236}">
                <a16:creationId xmlns:a16="http://schemas.microsoft.com/office/drawing/2014/main" id="{03D78CAF-1471-404D-8B58-D6E56EA10C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CC19469-7E93-40CD-8610-5131BAFB56A8}"/>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130227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EEA7DC-95E6-45E8-BC18-E56308C2019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341D56A-E93D-4687-87E8-0F671FACF204}"/>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C18CF03-649F-42EF-AB26-B155DC85707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A0DEBE5-BE8A-43EF-ADA7-03E97FC45A28}"/>
              </a:ext>
            </a:extLst>
          </p:cNvPr>
          <p:cNvSpPr>
            <a:spLocks noGrp="1"/>
          </p:cNvSpPr>
          <p:nvPr>
            <p:ph type="dt" sz="half" idx="10"/>
          </p:nvPr>
        </p:nvSpPr>
        <p:spPr/>
        <p:txBody>
          <a:bodyPr/>
          <a:lstStyle/>
          <a:p>
            <a:fld id="{0242CCFA-BD01-49B8-B693-4CFA25121DCF}" type="datetime1">
              <a:rPr lang="zh-TW" altLang="en-US" smtClean="0"/>
              <a:t>2022/2/23</a:t>
            </a:fld>
            <a:endParaRPr lang="zh-TW" altLang="en-US"/>
          </a:p>
        </p:txBody>
      </p:sp>
      <p:sp>
        <p:nvSpPr>
          <p:cNvPr id="6" name="頁尾版面配置區 5">
            <a:extLst>
              <a:ext uri="{FF2B5EF4-FFF2-40B4-BE49-F238E27FC236}">
                <a16:creationId xmlns:a16="http://schemas.microsoft.com/office/drawing/2014/main" id="{7930719D-4CD2-43CC-9C57-6A58E75083E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41E5ED1-2D70-4254-8005-512EDE5844BE}"/>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341628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588E6F-7196-42AC-99DF-209D3982308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2BB4CB1-7513-4688-8DEC-D9F635FF17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57744669-68D4-4D23-AA16-37E93A209D7F}"/>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35FA9B0-8903-4C74-8143-CA39602B0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3791BCF0-4F7A-42C2-BE91-ECB43072588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0797184-E9E2-4C04-BBD2-E54E1351DA04}"/>
              </a:ext>
            </a:extLst>
          </p:cNvPr>
          <p:cNvSpPr>
            <a:spLocks noGrp="1"/>
          </p:cNvSpPr>
          <p:nvPr>
            <p:ph type="dt" sz="half" idx="10"/>
          </p:nvPr>
        </p:nvSpPr>
        <p:spPr/>
        <p:txBody>
          <a:bodyPr/>
          <a:lstStyle/>
          <a:p>
            <a:fld id="{24A3AC27-0160-4032-9C99-39604C0D0A9B}" type="datetime1">
              <a:rPr lang="zh-TW" altLang="en-US" smtClean="0"/>
              <a:t>2022/2/23</a:t>
            </a:fld>
            <a:endParaRPr lang="zh-TW" altLang="en-US"/>
          </a:p>
        </p:txBody>
      </p:sp>
      <p:sp>
        <p:nvSpPr>
          <p:cNvPr id="8" name="頁尾版面配置區 7">
            <a:extLst>
              <a:ext uri="{FF2B5EF4-FFF2-40B4-BE49-F238E27FC236}">
                <a16:creationId xmlns:a16="http://schemas.microsoft.com/office/drawing/2014/main" id="{993568BF-3DA2-460E-9B3C-8EEE157B1A6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4D31453-351A-43F5-B163-42B71D399691}"/>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233869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31B2C3-1246-4E2A-83AE-7A78070A228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54C98B4-7129-4CCC-86B1-A07FAF888D48}"/>
              </a:ext>
            </a:extLst>
          </p:cNvPr>
          <p:cNvSpPr>
            <a:spLocks noGrp="1"/>
          </p:cNvSpPr>
          <p:nvPr>
            <p:ph type="dt" sz="half" idx="10"/>
          </p:nvPr>
        </p:nvSpPr>
        <p:spPr/>
        <p:txBody>
          <a:bodyPr/>
          <a:lstStyle/>
          <a:p>
            <a:fld id="{FA1E3F41-9976-40FA-B70F-6634B231E892}" type="datetime1">
              <a:rPr lang="zh-TW" altLang="en-US" smtClean="0"/>
              <a:t>2022/2/23</a:t>
            </a:fld>
            <a:endParaRPr lang="zh-TW" altLang="en-US"/>
          </a:p>
        </p:txBody>
      </p:sp>
      <p:sp>
        <p:nvSpPr>
          <p:cNvPr id="4" name="頁尾版面配置區 3">
            <a:extLst>
              <a:ext uri="{FF2B5EF4-FFF2-40B4-BE49-F238E27FC236}">
                <a16:creationId xmlns:a16="http://schemas.microsoft.com/office/drawing/2014/main" id="{947E00B2-6F0A-457B-BA5B-20AC60E6D06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9D880EF-D7B1-4AD7-B406-19CE7A9C0788}"/>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191958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9873636-6958-41DA-ABCB-78CB05691143}"/>
              </a:ext>
            </a:extLst>
          </p:cNvPr>
          <p:cNvSpPr>
            <a:spLocks noGrp="1"/>
          </p:cNvSpPr>
          <p:nvPr>
            <p:ph type="dt" sz="half" idx="10"/>
          </p:nvPr>
        </p:nvSpPr>
        <p:spPr/>
        <p:txBody>
          <a:bodyPr/>
          <a:lstStyle/>
          <a:p>
            <a:fld id="{C2777820-4F62-4771-B5BD-00737E15072E}" type="datetime1">
              <a:rPr lang="zh-TW" altLang="en-US" smtClean="0"/>
              <a:t>2022/2/23</a:t>
            </a:fld>
            <a:endParaRPr lang="zh-TW" altLang="en-US"/>
          </a:p>
        </p:txBody>
      </p:sp>
      <p:sp>
        <p:nvSpPr>
          <p:cNvPr id="3" name="頁尾版面配置區 2">
            <a:extLst>
              <a:ext uri="{FF2B5EF4-FFF2-40B4-BE49-F238E27FC236}">
                <a16:creationId xmlns:a16="http://schemas.microsoft.com/office/drawing/2014/main" id="{C6061DD0-7CD9-461F-897E-758CA4139EE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00C12EA-9BAB-4063-9FDB-E8BCEE4DF121}"/>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68058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AC7DB-B191-4C32-A060-ADAF4796963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4DEBF97-9440-4997-9634-AE0688D53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366D105-905B-4D4D-924D-2BAE0AB84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8A3D9D2-C24C-478D-BDF2-DBFDCE8DAD0D}"/>
              </a:ext>
            </a:extLst>
          </p:cNvPr>
          <p:cNvSpPr>
            <a:spLocks noGrp="1"/>
          </p:cNvSpPr>
          <p:nvPr>
            <p:ph type="dt" sz="half" idx="10"/>
          </p:nvPr>
        </p:nvSpPr>
        <p:spPr/>
        <p:txBody>
          <a:bodyPr/>
          <a:lstStyle/>
          <a:p>
            <a:fld id="{A5D3FE8B-198F-4CB8-A9AB-247F0C635823}" type="datetime1">
              <a:rPr lang="zh-TW" altLang="en-US" smtClean="0"/>
              <a:t>2022/2/23</a:t>
            </a:fld>
            <a:endParaRPr lang="zh-TW" altLang="en-US"/>
          </a:p>
        </p:txBody>
      </p:sp>
      <p:sp>
        <p:nvSpPr>
          <p:cNvPr id="6" name="頁尾版面配置區 5">
            <a:extLst>
              <a:ext uri="{FF2B5EF4-FFF2-40B4-BE49-F238E27FC236}">
                <a16:creationId xmlns:a16="http://schemas.microsoft.com/office/drawing/2014/main" id="{7AB64647-B52B-4524-AD09-D037C2A263D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2DACADC-2298-40E0-BC4C-D43FB2962CBE}"/>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123459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85F5DA-98A8-4C72-9D04-2B5738914D1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7903BBF-AF3C-4AB9-865B-8CF61F418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28CD870-91D5-458B-9FD9-546E2749B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0FE3418-6372-43E4-9914-40B4F34FCBB9}"/>
              </a:ext>
            </a:extLst>
          </p:cNvPr>
          <p:cNvSpPr>
            <a:spLocks noGrp="1"/>
          </p:cNvSpPr>
          <p:nvPr>
            <p:ph type="dt" sz="half" idx="10"/>
          </p:nvPr>
        </p:nvSpPr>
        <p:spPr/>
        <p:txBody>
          <a:bodyPr/>
          <a:lstStyle/>
          <a:p>
            <a:fld id="{7C72698A-4290-4C52-BFDA-3BCCD78EC813}" type="datetime1">
              <a:rPr lang="zh-TW" altLang="en-US" smtClean="0"/>
              <a:t>2022/2/23</a:t>
            </a:fld>
            <a:endParaRPr lang="zh-TW" altLang="en-US"/>
          </a:p>
        </p:txBody>
      </p:sp>
      <p:sp>
        <p:nvSpPr>
          <p:cNvPr id="6" name="頁尾版面配置區 5">
            <a:extLst>
              <a:ext uri="{FF2B5EF4-FFF2-40B4-BE49-F238E27FC236}">
                <a16:creationId xmlns:a16="http://schemas.microsoft.com/office/drawing/2014/main" id="{EA47168F-3D2C-4F4D-9679-01F274D1E40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EB775EB-B4A1-4FAD-87F9-2F3E8198146E}"/>
              </a:ext>
            </a:extLst>
          </p:cNvPr>
          <p:cNvSpPr>
            <a:spLocks noGrp="1"/>
          </p:cNvSpPr>
          <p:nvPr>
            <p:ph type="sldNum" sz="quarter" idx="12"/>
          </p:nvPr>
        </p:nvSpPr>
        <p:spPr/>
        <p:txBody>
          <a:body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214233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11683EF-A44E-4825-9CFD-352359CD0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139099B-9F4D-4A05-AD3B-58831311F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D79268-FDAA-4B63-9598-33A9E460B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2B57C-C174-4264-87C2-7C3A7BF7B650}" type="datetime1">
              <a:rPr lang="zh-TW" altLang="en-US" smtClean="0"/>
              <a:t>2022/2/23</a:t>
            </a:fld>
            <a:endParaRPr lang="zh-TW" altLang="en-US"/>
          </a:p>
        </p:txBody>
      </p:sp>
      <p:sp>
        <p:nvSpPr>
          <p:cNvPr id="5" name="頁尾版面配置區 4">
            <a:extLst>
              <a:ext uri="{FF2B5EF4-FFF2-40B4-BE49-F238E27FC236}">
                <a16:creationId xmlns:a16="http://schemas.microsoft.com/office/drawing/2014/main" id="{8313226F-424D-4189-BF08-F959F1DC3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070C977-088C-4D19-922F-DA1ADEEA9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DDB77-078F-4645-B9D4-810CFC352223}" type="slidenum">
              <a:rPr lang="zh-TW" altLang="en-US" smtClean="0"/>
              <a:t>‹#›</a:t>
            </a:fld>
            <a:endParaRPr lang="zh-TW" altLang="en-US"/>
          </a:p>
        </p:txBody>
      </p:sp>
    </p:spTree>
    <p:extLst>
      <p:ext uri="{BB962C8B-B14F-4D97-AF65-F5344CB8AC3E}">
        <p14:creationId xmlns:p14="http://schemas.microsoft.com/office/powerpoint/2010/main" val="618758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BCFB3-D087-463A-91F5-6327146D1005}"/>
              </a:ext>
            </a:extLst>
          </p:cNvPr>
          <p:cNvSpPr>
            <a:spLocks noGrp="1"/>
          </p:cNvSpPr>
          <p:nvPr>
            <p:ph type="title"/>
          </p:nvPr>
        </p:nvSpPr>
        <p:spPr>
          <a:xfrm>
            <a:off x="0" y="8509"/>
            <a:ext cx="5212080" cy="1325563"/>
          </a:xfrm>
        </p:spPr>
        <p:txBody>
          <a:bodyPr/>
          <a:lstStyle/>
          <a:p>
            <a:r>
              <a:rPr lang="zh-TW" altLang="en-US" dirty="0"/>
              <a:t>讀取</a:t>
            </a:r>
            <a:r>
              <a:rPr lang="en-US" altLang="zh-TW" dirty="0"/>
              <a:t>PDF text(</a:t>
            </a:r>
            <a:r>
              <a:rPr lang="zh-TW" altLang="en-US" dirty="0"/>
              <a:t>含圖片中的文字</a:t>
            </a:r>
            <a:r>
              <a:rPr lang="en-US" altLang="zh-TW" dirty="0"/>
              <a:t>)</a:t>
            </a:r>
            <a:endParaRPr lang="zh-TW" altLang="en-US" dirty="0"/>
          </a:p>
        </p:txBody>
      </p:sp>
      <p:sp>
        <p:nvSpPr>
          <p:cNvPr id="3" name="內容版面配置區 2">
            <a:extLst>
              <a:ext uri="{FF2B5EF4-FFF2-40B4-BE49-F238E27FC236}">
                <a16:creationId xmlns:a16="http://schemas.microsoft.com/office/drawing/2014/main" id="{5BA2D8D1-2CC8-43E7-8BF5-EBFC6E23AB8C}"/>
              </a:ext>
            </a:extLst>
          </p:cNvPr>
          <p:cNvSpPr>
            <a:spLocks noGrp="1"/>
          </p:cNvSpPr>
          <p:nvPr>
            <p:ph idx="1"/>
          </p:nvPr>
        </p:nvSpPr>
        <p:spPr>
          <a:xfrm>
            <a:off x="5547360" y="8509"/>
            <a:ext cx="6644639" cy="6391810"/>
          </a:xfrm>
        </p:spPr>
        <p:txBody>
          <a:bodyPr>
            <a:noAutofit/>
          </a:bodyPr>
          <a:lstStyle/>
          <a:p>
            <a:pPr algn="just"/>
            <a:r>
              <a:rPr lang="en-US" altLang="zh-TW" sz="1800" dirty="0">
                <a:solidFill>
                  <a:srgbClr val="7030A0"/>
                </a:solidFill>
              </a:rPr>
              <a:t>Sustainability Report 2020 2</a:t>
            </a:r>
            <a:r>
              <a:rPr lang="en-US" altLang="zh-TW" sz="1800" dirty="0"/>
              <a:t> </a:t>
            </a:r>
            <a:r>
              <a:rPr lang="en-US" altLang="zh-TW" sz="1800" dirty="0">
                <a:solidFill>
                  <a:srgbClr val="0070C0"/>
                </a:solidFill>
              </a:rPr>
              <a:t>Applied Materials is the leader in materials engineering solutions used to produce virtually every new chip and advanced display in the world. Our expertise in modifying materials at atomic levels and on an industrial scale enables customers to transform possibilities into reality. We are driven to Make Possible a Better Future for everyone</a:t>
            </a:r>
            <a:r>
              <a:rPr lang="en-US" altLang="zh-TW" sz="1800" dirty="0"/>
              <a:t>. About Applied Materials Our Products and Services </a:t>
            </a:r>
            <a:r>
              <a:rPr lang="en-US" altLang="zh-TW" sz="1800" dirty="0">
                <a:solidFill>
                  <a:srgbClr val="0070C0"/>
                </a:solidFill>
              </a:rPr>
              <a:t>Applied provides manufacturing equipment, services, and software to the semiconductor, display, and related industries. Our customers include manufacturers of semiconductor chips, liquid crystal and organic light- emitting diode displays, other electronic devices, solar panels, plus processors of flexible substrates. Applied Ventures, LLC, is the venture capital arm of Applied Materials that invests in and collaborates with startups to transform disruptive possibilities into reality. Applied Ventures is stage agnostic and invests up to / 50M per year globally. Learn more</a:t>
            </a:r>
            <a:r>
              <a:rPr lang="en-US" altLang="zh-TW" sz="1800" dirty="0"/>
              <a:t> </a:t>
            </a:r>
            <a:r>
              <a:rPr lang="en-US" altLang="zh-TW" sz="1800" dirty="0">
                <a:solidFill>
                  <a:srgbClr val="00B0F0"/>
                </a:solidFill>
              </a:rPr>
              <a:t>Semiconductor Systems Designing and manufacturing the systems used to fabricate semiconductor chips</a:t>
            </a:r>
            <a:r>
              <a:rPr lang="en-US" altLang="zh-TW" sz="1800" dirty="0"/>
              <a:t>. </a:t>
            </a:r>
            <a:r>
              <a:rPr lang="en-US" altLang="zh-TW" sz="1800" dirty="0">
                <a:solidFill>
                  <a:srgbClr val="00B050"/>
                </a:solidFill>
              </a:rPr>
              <a:t>Applied Global Services Providing consulting, spare parts, services, and automation software to improve equipment and fab operation performance and productivity</a:t>
            </a:r>
            <a:r>
              <a:rPr lang="en-US" altLang="zh-TW" sz="1800" dirty="0"/>
              <a:t>. </a:t>
            </a:r>
            <a:r>
              <a:rPr lang="en-US" altLang="zh-TW" sz="1800" dirty="0">
                <a:solidFill>
                  <a:srgbClr val="FFC000"/>
                </a:solidFill>
              </a:rPr>
              <a:t>Display and Adjacent Markets Making the products to manufacture LCDs, OLEDs, and other display technologies and customer- oriented devices, and equipment for processing flexible substrates. </a:t>
            </a:r>
            <a:r>
              <a:rPr lang="en-US" altLang="zh-TW" sz="1800" dirty="0">
                <a:solidFill>
                  <a:srgbClr val="FF0000"/>
                </a:solidFill>
              </a:rPr>
              <a:t>Note: Any images that depict people unmasked or not socially distant were taken pre-pandemic</a:t>
            </a:r>
            <a:r>
              <a:rPr lang="en-US" altLang="zh-TW" sz="1800" dirty="0"/>
              <a:t>. I N T R O D U C T I O N P U R P O S E P E O P L E P L A N E T P R O G R E S </a:t>
            </a:r>
            <a:r>
              <a:rPr lang="en-US" altLang="zh-TW" sz="1800" dirty="0" err="1"/>
              <a:t>S</a:t>
            </a:r>
            <a:r>
              <a:rPr lang="en-US" altLang="zh-TW" sz="1800" dirty="0"/>
              <a:t> CEO Message Our Sustainability Vision and Strategy COVID-19 Response About Applied Materials</a:t>
            </a:r>
            <a:endParaRPr lang="zh-TW" altLang="en-US" sz="1800" dirty="0"/>
          </a:p>
        </p:txBody>
      </p:sp>
      <p:pic>
        <p:nvPicPr>
          <p:cNvPr id="4" name="圖片 3">
            <a:extLst>
              <a:ext uri="{FF2B5EF4-FFF2-40B4-BE49-F238E27FC236}">
                <a16:creationId xmlns:a16="http://schemas.microsoft.com/office/drawing/2014/main" id="{43E114BF-D07F-48B5-A30F-E16818D42EC6}"/>
              </a:ext>
            </a:extLst>
          </p:cNvPr>
          <p:cNvPicPr>
            <a:picLocks noChangeAspect="1"/>
          </p:cNvPicPr>
          <p:nvPr/>
        </p:nvPicPr>
        <p:blipFill>
          <a:blip r:embed="rId2"/>
          <a:stretch>
            <a:fillRect/>
          </a:stretch>
        </p:blipFill>
        <p:spPr>
          <a:xfrm>
            <a:off x="0" y="1407224"/>
            <a:ext cx="5714999" cy="4701122"/>
          </a:xfrm>
          <a:prstGeom prst="rect">
            <a:avLst/>
          </a:prstGeom>
        </p:spPr>
      </p:pic>
      <p:cxnSp>
        <p:nvCxnSpPr>
          <p:cNvPr id="6" name="直線單箭頭接點 5">
            <a:extLst>
              <a:ext uri="{FF2B5EF4-FFF2-40B4-BE49-F238E27FC236}">
                <a16:creationId xmlns:a16="http://schemas.microsoft.com/office/drawing/2014/main" id="{3C47C256-9198-49DA-BC48-A0BDA9CA51B8}"/>
              </a:ext>
            </a:extLst>
          </p:cNvPr>
          <p:cNvCxnSpPr/>
          <p:nvPr/>
        </p:nvCxnSpPr>
        <p:spPr>
          <a:xfrm flipH="1">
            <a:off x="5568696" y="164592"/>
            <a:ext cx="301752" cy="152609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664E36F8-EDBB-4DD2-850A-1EF61E53AA58}"/>
              </a:ext>
            </a:extLst>
          </p:cNvPr>
          <p:cNvCxnSpPr/>
          <p:nvPr/>
        </p:nvCxnSpPr>
        <p:spPr>
          <a:xfrm flipH="1">
            <a:off x="2267712" y="2221992"/>
            <a:ext cx="3602736" cy="31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48245064-1A45-4620-9032-1BF81C72FA73}"/>
              </a:ext>
            </a:extLst>
          </p:cNvPr>
          <p:cNvCxnSpPr/>
          <p:nvPr/>
        </p:nvCxnSpPr>
        <p:spPr>
          <a:xfrm flipH="1" flipV="1">
            <a:off x="5212080" y="3163824"/>
            <a:ext cx="658368" cy="116128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6A900D9-D3C8-430A-95F4-93B775C3E69E}"/>
              </a:ext>
            </a:extLst>
          </p:cNvPr>
          <p:cNvCxnSpPr/>
          <p:nvPr/>
        </p:nvCxnSpPr>
        <p:spPr>
          <a:xfrm flipH="1" flipV="1">
            <a:off x="5468112" y="4206240"/>
            <a:ext cx="402336" cy="55778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9EB9B966-D86A-408C-9E52-A8DFFFCCC5B3}"/>
              </a:ext>
            </a:extLst>
          </p:cNvPr>
          <p:cNvCxnSpPr/>
          <p:nvPr/>
        </p:nvCxnSpPr>
        <p:spPr>
          <a:xfrm flipH="1" flipV="1">
            <a:off x="5394960" y="5230368"/>
            <a:ext cx="475488" cy="15544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E771C656-2E2C-4693-A704-E4552E656FFB}"/>
              </a:ext>
            </a:extLst>
          </p:cNvPr>
          <p:cNvCxnSpPr/>
          <p:nvPr/>
        </p:nvCxnSpPr>
        <p:spPr>
          <a:xfrm flipH="1" flipV="1">
            <a:off x="2181138" y="5771626"/>
            <a:ext cx="3689310" cy="2181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ECF58B68-79BD-4963-81AC-5DC2151F8011}"/>
              </a:ext>
            </a:extLst>
          </p:cNvPr>
          <p:cNvCxnSpPr/>
          <p:nvPr/>
        </p:nvCxnSpPr>
        <p:spPr>
          <a:xfrm flipH="1" flipV="1">
            <a:off x="654341" y="3036815"/>
            <a:ext cx="5142452" cy="3649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投影片編號版面配置區 18">
            <a:extLst>
              <a:ext uri="{FF2B5EF4-FFF2-40B4-BE49-F238E27FC236}">
                <a16:creationId xmlns:a16="http://schemas.microsoft.com/office/drawing/2014/main" id="{E21BA69F-A205-4884-BB53-4B44B352B045}"/>
              </a:ext>
            </a:extLst>
          </p:cNvPr>
          <p:cNvSpPr>
            <a:spLocks noGrp="1"/>
          </p:cNvSpPr>
          <p:nvPr>
            <p:ph type="sldNum" sz="quarter" idx="12"/>
          </p:nvPr>
        </p:nvSpPr>
        <p:spPr/>
        <p:txBody>
          <a:bodyPr/>
          <a:lstStyle/>
          <a:p>
            <a:fld id="{7A9487C9-7F27-46AB-8B9E-C80FA2E982DA}" type="slidenum">
              <a:rPr lang="zh-TW" altLang="en-US" smtClean="0"/>
              <a:t>1</a:t>
            </a:fld>
            <a:endParaRPr lang="zh-TW" altLang="en-US"/>
          </a:p>
        </p:txBody>
      </p:sp>
    </p:spTree>
    <p:extLst>
      <p:ext uri="{BB962C8B-B14F-4D97-AF65-F5344CB8AC3E}">
        <p14:creationId xmlns:p14="http://schemas.microsoft.com/office/powerpoint/2010/main" val="331380624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303</Words>
  <Application>Microsoft Office PowerPoint</Application>
  <PresentationFormat>寬螢幕</PresentationFormat>
  <Paragraphs>3</Paragraphs>
  <Slides>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Times New Roman</vt:lpstr>
      <vt:lpstr>Office 佈景主題</vt:lpstr>
      <vt:lpstr>讀取PDF text(含圖片中的文字)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Report</dc:title>
  <dc:creator>chungkai</dc:creator>
  <cp:lastModifiedBy>咩咩 鄭</cp:lastModifiedBy>
  <cp:revision>90</cp:revision>
  <dcterms:created xsi:type="dcterms:W3CDTF">2021-09-15T06:46:03Z</dcterms:created>
  <dcterms:modified xsi:type="dcterms:W3CDTF">2022-02-23T08:46:44Z</dcterms:modified>
</cp:coreProperties>
</file>