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7" r:id="rId12"/>
    <p:sldId id="264" r:id="rId13"/>
    <p:sldId id="265" r:id="rId14"/>
    <p:sldId id="266"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tags" Target="tags/tag109.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4.png"/><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23.png"/><Relationship Id="rId1" Type="http://schemas.openxmlformats.org/officeDocument/2006/relationships/tags" Target="../tags/tag9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31.png"/><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1.png"/><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267335"/>
            <a:ext cx="9799200" cy="2570400"/>
          </a:xfrm>
        </p:spPr>
        <p:txBody>
          <a:bodyPr>
            <a:normAutofit/>
          </a:bodyPr>
          <a:p>
            <a:r>
              <a:rPr lang="zh-CN" altLang="zh-CN" sz="2220"/>
              <a:t>Language Is Not All You Need: Aligning Perception</a:t>
            </a:r>
            <a:br>
              <a:rPr lang="zh-CN" altLang="zh-CN" sz="2220"/>
            </a:br>
            <a:r>
              <a:rPr lang="zh-CN" altLang="zh-CN" sz="2220"/>
              <a:t>with Language Models</a:t>
            </a:r>
            <a:endParaRPr lang="zh-CN" altLang="zh-CN" sz="2220"/>
          </a:p>
        </p:txBody>
      </p:sp>
      <p:sp>
        <p:nvSpPr>
          <p:cNvPr id="3" name="副标题 2"/>
          <p:cNvSpPr>
            <a:spLocks noGrp="1"/>
          </p:cNvSpPr>
          <p:nvPr>
            <p:ph type="subTitle" idx="1"/>
            <p:custDataLst>
              <p:tags r:id="rId2"/>
            </p:custDataLst>
          </p:nvPr>
        </p:nvSpPr>
        <p:spPr/>
        <p:txBody>
          <a:bodyPr>
            <a:normAutofit fontScale="25000"/>
          </a:bodyPr>
          <a:p>
            <a:r>
              <a:rPr lang="zh-CN" altLang="en-US" sz="6400"/>
              <a:t>Shaohan Huang∗, Li Dong∗, Wenhui Wang∗, Yaru Hao∗, Saksham Singhal∗, Shuming Ma∗</a:t>
            </a:r>
            <a:r>
              <a:rPr lang="en-US" altLang="zh-CN" sz="6400"/>
              <a:t>, </a:t>
            </a:r>
            <a:r>
              <a:rPr lang="zh-CN" altLang="en-US" sz="6400"/>
              <a:t>Tengchao Lv, Lei Cui, Owais Khan Mohammed, Qiang Liu, Kriti</a:t>
            </a:r>
            <a:r>
              <a:rPr lang="en-US" altLang="zh-CN" sz="6400"/>
              <a:t> </a:t>
            </a:r>
            <a:r>
              <a:rPr lang="zh-CN" altLang="en-US" sz="6400"/>
              <a:t>Aggarwal, Zewen Chi</a:t>
            </a:r>
            <a:r>
              <a:rPr lang="en-US" altLang="zh-CN" sz="6400"/>
              <a:t>, </a:t>
            </a:r>
            <a:r>
              <a:rPr lang="zh-CN" altLang="en-US" sz="6400"/>
              <a:t>Johan Bjorck, Vishrav Chaudhary, Subhojit Som, Xia Song, Furu Wei†</a:t>
            </a:r>
            <a:endParaRPr lang="zh-CN" altLang="en-US" sz="6400"/>
          </a:p>
          <a:p>
            <a:r>
              <a:rPr lang="zh-CN" altLang="en-US" sz="6400"/>
              <a:t>Microsoft</a:t>
            </a:r>
            <a:endParaRPr lang="zh-CN" altLang="en-US" sz="64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Model Training</a:t>
            </a:r>
            <a:endParaRPr lang="en-US" altLang="zh-CN"/>
          </a:p>
        </p:txBody>
      </p:sp>
      <p:sp>
        <p:nvSpPr>
          <p:cNvPr id="3" name="内容占位符 2"/>
          <p:cNvSpPr>
            <a:spLocks noGrp="1"/>
          </p:cNvSpPr>
          <p:nvPr>
            <p:ph idx="1"/>
          </p:nvPr>
        </p:nvSpPr>
        <p:spPr/>
        <p:txBody>
          <a:bodyPr/>
          <a:p>
            <a:r>
              <a:rPr lang="en-US">
                <a:solidFill>
                  <a:schemeClr val="tx1">
                    <a:lumMod val="65000"/>
                    <a:lumOff val="35000"/>
                  </a:schemeClr>
                </a:solidFill>
              </a:rPr>
              <a:t> Datasets</a:t>
            </a:r>
            <a:endParaRPr lang="en-US">
              <a:solidFill>
                <a:schemeClr val="tx1">
                  <a:lumMod val="65000"/>
                  <a:lumOff val="35000"/>
                </a:schemeClr>
              </a:solidFill>
            </a:endParaRPr>
          </a:p>
          <a:p>
            <a:pPr lvl="1"/>
            <a:r>
              <a:rPr lang="en-US">
                <a:solidFill>
                  <a:schemeClr val="tx1">
                    <a:lumMod val="65000"/>
                    <a:lumOff val="35000"/>
                  </a:schemeClr>
                </a:solidFill>
              </a:rPr>
              <a:t>Text Corpora:</a:t>
            </a:r>
            <a:endParaRPr lang="en-US">
              <a:solidFill>
                <a:schemeClr val="tx1">
                  <a:lumMod val="65000"/>
                  <a:lumOff val="35000"/>
                </a:schemeClr>
              </a:solidFill>
            </a:endParaRPr>
          </a:p>
          <a:p>
            <a:pPr marL="457200" lvl="1" indent="457200">
              <a:buNone/>
            </a:pPr>
            <a:r>
              <a:rPr lang="en-US">
                <a:solidFill>
                  <a:schemeClr val="tx1">
                    <a:lumMod val="65000"/>
                    <a:lumOff val="35000"/>
                  </a:schemeClr>
                </a:solidFill>
              </a:rPr>
              <a:t>1. </a:t>
            </a:r>
            <a:r>
              <a:rPr lang="en-US">
                <a:solidFill>
                  <a:srgbClr val="FF0000"/>
                </a:solidFill>
              </a:rPr>
              <a:t>The Pile</a:t>
            </a:r>
            <a:r>
              <a:rPr lang="en-US">
                <a:solidFill>
                  <a:schemeClr val="tx1">
                    <a:lumMod val="65000"/>
                    <a:lumOff val="35000"/>
                  </a:schemeClr>
                </a:solidFill>
              </a:rPr>
              <a:t> : 800 GB English text corpus combining 22 diverse sources.</a:t>
            </a:r>
            <a:endParaRPr lang="en-US">
              <a:solidFill>
                <a:schemeClr val="tx1">
                  <a:lumMod val="65000"/>
                  <a:lumOff val="35000"/>
                </a:schemeClr>
              </a:solidFill>
            </a:endParaRPr>
          </a:p>
          <a:p>
            <a:pPr marL="457200" lvl="1" indent="457200">
              <a:buNone/>
            </a:pPr>
            <a:r>
              <a:rPr lang="en-US">
                <a:solidFill>
                  <a:schemeClr val="tx1">
                    <a:lumMod val="65000"/>
                    <a:lumOff val="35000"/>
                  </a:schemeClr>
                </a:solidFill>
              </a:rPr>
              <a:t>2. </a:t>
            </a:r>
            <a:r>
              <a:rPr lang="en-US">
                <a:solidFill>
                  <a:srgbClr val="FF0000"/>
                </a:solidFill>
              </a:rPr>
              <a:t>Common Crawl</a:t>
            </a:r>
            <a:r>
              <a:rPr lang="en-US">
                <a:solidFill>
                  <a:schemeClr val="tx1">
                    <a:lumMod val="65000"/>
                    <a:lumOff val="35000"/>
                  </a:schemeClr>
                </a:solidFill>
              </a:rPr>
              <a:t>  </a:t>
            </a:r>
            <a:endParaRPr lang="en-US">
              <a:solidFill>
                <a:schemeClr val="tx1">
                  <a:lumMod val="65000"/>
                  <a:lumOff val="35000"/>
                </a:schemeClr>
              </a:solidFill>
            </a:endParaRPr>
          </a:p>
        </p:txBody>
      </p:sp>
      <p:pic>
        <p:nvPicPr>
          <p:cNvPr id="4" name="图片 3"/>
          <p:cNvPicPr>
            <a:picLocks noChangeAspect="1"/>
          </p:cNvPicPr>
          <p:nvPr/>
        </p:nvPicPr>
        <p:blipFill>
          <a:blip r:embed="rId1"/>
          <a:stretch>
            <a:fillRect/>
          </a:stretch>
        </p:blipFill>
        <p:spPr>
          <a:xfrm>
            <a:off x="3208655" y="3315970"/>
            <a:ext cx="5768340" cy="309054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Model Training</a:t>
            </a:r>
            <a:endParaRPr lang="en-US" altLang="zh-CN"/>
          </a:p>
        </p:txBody>
      </p:sp>
      <p:sp>
        <p:nvSpPr>
          <p:cNvPr id="3" name="内容占位符 2"/>
          <p:cNvSpPr>
            <a:spLocks noGrp="1"/>
          </p:cNvSpPr>
          <p:nvPr>
            <p:ph idx="1"/>
          </p:nvPr>
        </p:nvSpPr>
        <p:spPr/>
        <p:txBody>
          <a:bodyPr/>
          <a:p>
            <a:r>
              <a:rPr lang="en-US">
                <a:sym typeface="+mn-ea"/>
              </a:rPr>
              <a:t> Datasets</a:t>
            </a:r>
            <a:endParaRPr lang="en-US">
              <a:solidFill>
                <a:schemeClr val="tx1">
                  <a:lumMod val="65000"/>
                  <a:lumOff val="35000"/>
                </a:schemeClr>
              </a:solidFill>
            </a:endParaRPr>
          </a:p>
          <a:p>
            <a:pPr lvl="1"/>
            <a:r>
              <a:rPr lang="en-US">
                <a:solidFill>
                  <a:schemeClr val="tx1">
                    <a:lumMod val="65000"/>
                    <a:lumOff val="35000"/>
                  </a:schemeClr>
                </a:solidFill>
              </a:rPr>
              <a:t>Image-Caption Pairs:</a:t>
            </a:r>
            <a:endParaRPr lang="en-US">
              <a:solidFill>
                <a:schemeClr val="tx1">
                  <a:lumMod val="65000"/>
                  <a:lumOff val="35000"/>
                </a:schemeClr>
              </a:solidFill>
            </a:endParaRPr>
          </a:p>
          <a:p>
            <a:pPr marL="457200" lvl="1" indent="457200">
              <a:buNone/>
            </a:pPr>
            <a:r>
              <a:rPr lang="en-US">
                <a:solidFill>
                  <a:schemeClr val="tx1">
                    <a:lumMod val="65000"/>
                    <a:lumOff val="35000"/>
                  </a:schemeClr>
                </a:solidFill>
              </a:rPr>
              <a:t>1. LAION-2B</a:t>
            </a:r>
            <a:endParaRPr lang="en-US">
              <a:solidFill>
                <a:schemeClr val="tx1">
                  <a:lumMod val="65000"/>
                  <a:lumOff val="35000"/>
                </a:schemeClr>
              </a:solidFill>
            </a:endParaRPr>
          </a:p>
          <a:p>
            <a:pPr marL="457200" lvl="1" indent="457200">
              <a:buNone/>
            </a:pPr>
            <a:r>
              <a:rPr lang="en-US">
                <a:solidFill>
                  <a:schemeClr val="tx1">
                    <a:lumMod val="65000"/>
                    <a:lumOff val="35000"/>
                  </a:schemeClr>
                </a:solidFill>
              </a:rPr>
              <a:t>2. LAION-400M</a:t>
            </a:r>
            <a:endParaRPr lang="en-US">
              <a:solidFill>
                <a:schemeClr val="tx1">
                  <a:lumMod val="65000"/>
                  <a:lumOff val="35000"/>
                </a:schemeClr>
              </a:solidFill>
            </a:endParaRPr>
          </a:p>
          <a:p>
            <a:pPr marL="457200" lvl="1" indent="457200">
              <a:buNone/>
            </a:pPr>
            <a:r>
              <a:rPr lang="en-US">
                <a:solidFill>
                  <a:schemeClr val="tx1">
                    <a:lumMod val="65000"/>
                    <a:lumOff val="35000"/>
                  </a:schemeClr>
                </a:solidFill>
              </a:rPr>
              <a:t>3. COYO-700M</a:t>
            </a:r>
            <a:endParaRPr lang="en-US">
              <a:solidFill>
                <a:schemeClr val="tx1">
                  <a:lumMod val="65000"/>
                  <a:lumOff val="35000"/>
                </a:schemeClr>
              </a:solidFill>
            </a:endParaRPr>
          </a:p>
          <a:p>
            <a:pPr marL="457200" lvl="1" indent="457200">
              <a:buNone/>
            </a:pPr>
            <a:r>
              <a:rPr lang="en-US">
                <a:solidFill>
                  <a:schemeClr val="tx1">
                    <a:lumMod val="65000"/>
                    <a:lumOff val="35000"/>
                  </a:schemeClr>
                </a:solidFill>
              </a:rPr>
              <a:t>4. Conceptual Captions.</a:t>
            </a:r>
            <a:endParaRPr lang="en-US">
              <a:solidFill>
                <a:schemeClr val="tx1">
                  <a:lumMod val="65000"/>
                  <a:lumOff val="35000"/>
                </a:schemeClr>
              </a:solidFill>
            </a:endParaRPr>
          </a:p>
          <a:p>
            <a:pPr marL="457200" lvl="1" indent="0">
              <a:buNone/>
            </a:pPr>
            <a:endParaRPr lang="en-US">
              <a:solidFill>
                <a:schemeClr val="tx1">
                  <a:lumMod val="65000"/>
                  <a:lumOff val="35000"/>
                </a:schemeClr>
              </a:solidFill>
            </a:endParaRPr>
          </a:p>
          <a:p>
            <a:pPr marL="685800" lvl="1" indent="-228600">
              <a:buFont typeface="Arial" panose="020B0604020202020204" pitchFamily="34" charset="0"/>
              <a:buChar char="●"/>
            </a:pPr>
            <a:r>
              <a:rPr lang="en-US">
                <a:solidFill>
                  <a:schemeClr val="tx1">
                    <a:lumMod val="65000"/>
                    <a:lumOff val="35000"/>
                  </a:schemeClr>
                </a:solidFill>
              </a:rPr>
              <a:t>Interleaved Data:</a:t>
            </a:r>
            <a:endParaRPr lang="en-US">
              <a:solidFill>
                <a:schemeClr val="tx1">
                  <a:lumMod val="65000"/>
                  <a:lumOff val="35000"/>
                </a:schemeClr>
              </a:solidFill>
            </a:endParaRPr>
          </a:p>
          <a:p>
            <a:pPr marL="914400" lvl="2" indent="0">
              <a:buFont typeface="Arial" panose="020B0604020202020204" pitchFamily="34" charset="0"/>
              <a:buNone/>
            </a:pPr>
            <a:r>
              <a:rPr lang="en-US">
                <a:solidFill>
                  <a:schemeClr val="tx1">
                    <a:lumMod val="65000"/>
                    <a:lumOff val="35000"/>
                  </a:schemeClr>
                </a:solidFill>
              </a:rPr>
              <a:t>collect a large corpus of 2 billion web pages from the snapshots of </a:t>
            </a:r>
            <a:r>
              <a:rPr lang="en-US">
                <a:solidFill>
                  <a:srgbClr val="FF0000"/>
                </a:solidFill>
              </a:rPr>
              <a:t>common crawls</a:t>
            </a:r>
            <a:r>
              <a:rPr lang="en-US">
                <a:solidFill>
                  <a:schemeClr val="tx1">
                    <a:lumMod val="65000"/>
                    <a:lumOff val="35000"/>
                  </a:schemeClr>
                </a:solidFill>
              </a:rPr>
              <a:t>. After applying filters, end up with about 71 million documents for training.</a:t>
            </a:r>
            <a:endParaRPr lang="en-US">
              <a:solidFill>
                <a:schemeClr val="tx1">
                  <a:lumMod val="65000"/>
                  <a:lumOff val="35000"/>
                </a:schemeClr>
              </a:solidFill>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Model Training</a:t>
            </a:r>
            <a:endParaRPr lang="en-US" altLang="zh-CN"/>
          </a:p>
        </p:txBody>
      </p:sp>
      <p:sp>
        <p:nvSpPr>
          <p:cNvPr id="3" name="内容占位符 2"/>
          <p:cNvSpPr>
            <a:spLocks noGrp="1"/>
          </p:cNvSpPr>
          <p:nvPr>
            <p:ph idx="1"/>
          </p:nvPr>
        </p:nvSpPr>
        <p:spPr/>
        <p:txBody>
          <a:bodyPr/>
          <a:p>
            <a:r>
              <a:rPr lang="en-US">
                <a:solidFill>
                  <a:schemeClr val="tx1">
                    <a:lumMod val="65000"/>
                    <a:lumOff val="35000"/>
                  </a:schemeClr>
                </a:solidFill>
              </a:rPr>
              <a:t> Language-Only Instruction Tuning</a:t>
            </a:r>
            <a:endParaRPr lang="en-US">
              <a:solidFill>
                <a:schemeClr val="tx1">
                  <a:lumMod val="65000"/>
                  <a:lumOff val="35000"/>
                </a:schemeClr>
              </a:solidFill>
            </a:endParaRPr>
          </a:p>
          <a:p>
            <a:pPr marL="457200" lvl="1" indent="0">
              <a:buNone/>
            </a:pPr>
            <a:r>
              <a:rPr lang="en-US">
                <a:solidFill>
                  <a:schemeClr val="tx1">
                    <a:lumMod val="65000"/>
                    <a:lumOff val="35000"/>
                  </a:schemeClr>
                </a:solidFill>
              </a:rPr>
              <a:t>Continue-train the model with the instruction data in the format of (instructions, inputs, and outputs). The instruction data is </a:t>
            </a:r>
            <a:r>
              <a:rPr lang="en-US">
                <a:solidFill>
                  <a:srgbClr val="FF0000"/>
                </a:solidFill>
              </a:rPr>
              <a:t>language-only</a:t>
            </a:r>
            <a:r>
              <a:rPr lang="en-US">
                <a:solidFill>
                  <a:schemeClr val="tx1">
                    <a:lumMod val="65000"/>
                    <a:lumOff val="35000"/>
                  </a:schemeClr>
                </a:solidFill>
              </a:rPr>
              <a:t>, which is mixed with training corpora. The tuning process is conducted as language modeling. Notice that instructions and inputs are not accounted for in the loss.</a:t>
            </a:r>
            <a:endParaRPr lang="en-US">
              <a:solidFill>
                <a:schemeClr val="tx1">
                  <a:lumMod val="65000"/>
                  <a:lumOff val="35000"/>
                </a:schemeClr>
              </a:solidFill>
            </a:endParaRPr>
          </a:p>
          <a:p>
            <a:pPr marL="457200" lvl="1" indent="0">
              <a:buNone/>
            </a:pPr>
            <a:endParaRPr lang="en-US">
              <a:solidFill>
                <a:schemeClr val="tx1">
                  <a:lumMod val="65000"/>
                  <a:lumOff val="35000"/>
                </a:schemeClr>
              </a:solidFill>
            </a:endParaRPr>
          </a:p>
          <a:p>
            <a:pPr marL="457200" lvl="1" indent="0">
              <a:buNone/>
            </a:pPr>
            <a:r>
              <a:rPr lang="en-US">
                <a:solidFill>
                  <a:schemeClr val="tx1">
                    <a:lumMod val="65000"/>
                    <a:lumOff val="35000"/>
                  </a:schemeClr>
                </a:solidFill>
              </a:rPr>
              <a:t>Datasets: </a:t>
            </a:r>
            <a:endParaRPr lang="en-US">
              <a:solidFill>
                <a:schemeClr val="tx1">
                  <a:lumMod val="65000"/>
                  <a:lumOff val="35000"/>
                </a:schemeClr>
              </a:solidFill>
            </a:endParaRPr>
          </a:p>
          <a:p>
            <a:pPr marL="457200" lvl="1" indent="457200">
              <a:buNone/>
            </a:pPr>
            <a:r>
              <a:rPr lang="en-US">
                <a:solidFill>
                  <a:schemeClr val="tx1">
                    <a:lumMod val="65000"/>
                    <a:lumOff val="35000"/>
                  </a:schemeClr>
                </a:solidFill>
              </a:rPr>
              <a:t>1. </a:t>
            </a:r>
            <a:r>
              <a:rPr lang="en-US">
                <a:solidFill>
                  <a:srgbClr val="FF0000"/>
                </a:solidFill>
              </a:rPr>
              <a:t>Unnatural Instructions</a:t>
            </a:r>
            <a:r>
              <a:rPr lang="en-US">
                <a:solidFill>
                  <a:schemeClr val="tx1">
                    <a:lumMod val="65000"/>
                    <a:lumOff val="35000"/>
                  </a:schemeClr>
                </a:solidFill>
              </a:rPr>
              <a:t>: generate instructions for various natural language processing tasks</a:t>
            </a:r>
            <a:endParaRPr lang="en-US">
              <a:solidFill>
                <a:schemeClr val="tx1">
                  <a:lumMod val="65000"/>
                  <a:lumOff val="35000"/>
                </a:schemeClr>
              </a:solidFill>
            </a:endParaRPr>
          </a:p>
          <a:p>
            <a:pPr marL="457200" lvl="1" indent="457200">
              <a:buNone/>
            </a:pPr>
            <a:r>
              <a:rPr lang="en-US">
                <a:solidFill>
                  <a:schemeClr val="tx1">
                    <a:lumMod val="65000"/>
                    <a:lumOff val="35000"/>
                  </a:schemeClr>
                </a:solidFill>
              </a:rPr>
              <a:t>2. </a:t>
            </a:r>
            <a:r>
              <a:rPr lang="en-US">
                <a:solidFill>
                  <a:srgbClr val="FF0000"/>
                </a:solidFill>
              </a:rPr>
              <a:t>FLANv2</a:t>
            </a:r>
            <a:r>
              <a:rPr lang="en-US">
                <a:solidFill>
                  <a:schemeClr val="tx1">
                    <a:lumMod val="65000"/>
                    <a:lumOff val="35000"/>
                  </a:schemeClr>
                </a:solidFill>
              </a:rPr>
              <a:t>: cover diverse types of language understanding tasks, such as reading comprehension, commonsense reasoning, and closed-book question answering.</a:t>
            </a:r>
            <a:endParaRPr lang="en-US">
              <a:solidFill>
                <a:schemeClr val="tx1">
                  <a:lumMod val="65000"/>
                  <a:lumOff val="35000"/>
                </a:schemeClr>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3" name="内容占位符 2"/>
          <p:cNvSpPr>
            <a:spLocks noGrp="1"/>
          </p:cNvSpPr>
          <p:nvPr>
            <p:ph idx="1"/>
          </p:nvPr>
        </p:nvSpPr>
        <p:spPr/>
        <p:txBody>
          <a:bodyPr/>
          <a:p>
            <a:pPr marL="0" indent="0">
              <a:buNone/>
            </a:pPr>
            <a:r>
              <a:rPr lang="en-US">
                <a:sym typeface="+mn-ea"/>
              </a:rPr>
              <a:t> </a:t>
            </a:r>
            <a:endParaRPr lang="en-US">
              <a:solidFill>
                <a:schemeClr val="tx1">
                  <a:lumMod val="65000"/>
                  <a:lumOff val="35000"/>
                </a:schemeClr>
              </a:solidFill>
            </a:endParaRPr>
          </a:p>
        </p:txBody>
      </p:sp>
      <p:pic>
        <p:nvPicPr>
          <p:cNvPr id="4" name="图片 3"/>
          <p:cNvPicPr>
            <a:picLocks noChangeAspect="1"/>
          </p:cNvPicPr>
          <p:nvPr>
            <p:custDataLst>
              <p:tags r:id="rId1"/>
            </p:custDataLst>
          </p:nvPr>
        </p:nvPicPr>
        <p:blipFill>
          <a:blip r:embed="rId2"/>
          <a:stretch>
            <a:fillRect/>
          </a:stretch>
        </p:blipFill>
        <p:spPr>
          <a:xfrm>
            <a:off x="3587750" y="1480820"/>
            <a:ext cx="5010150" cy="389572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3" name="内容占位符 2"/>
          <p:cNvSpPr>
            <a:spLocks noGrp="1"/>
          </p:cNvSpPr>
          <p:nvPr>
            <p:ph idx="1"/>
          </p:nvPr>
        </p:nvSpPr>
        <p:spPr/>
        <p:txBody>
          <a:bodyPr/>
          <a:p>
            <a:pPr marL="0" indent="0">
              <a:buNone/>
            </a:pPr>
            <a:r>
              <a:rPr lang="en-US">
                <a:sym typeface="+mn-ea"/>
              </a:rPr>
              <a:t> </a:t>
            </a:r>
            <a:endParaRPr lang="en-US">
              <a:solidFill>
                <a:schemeClr val="tx1">
                  <a:lumMod val="65000"/>
                  <a:lumOff val="35000"/>
                </a:schemeClr>
              </a:solidFill>
            </a:endParaRPr>
          </a:p>
        </p:txBody>
      </p:sp>
      <p:sp>
        <p:nvSpPr>
          <p:cNvPr id="6"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tx1">
                    <a:lumMod val="65000"/>
                    <a:lumOff val="35000"/>
                  </a:schemeClr>
                </a:solidFill>
              </a:rPr>
              <a:t>1. Perception-Language Tasks</a:t>
            </a:r>
            <a:endParaRPr lang="en-US">
              <a:solidFill>
                <a:schemeClr val="tx1">
                  <a:lumMod val="65000"/>
                  <a:lumOff val="35000"/>
                </a:schemeClr>
              </a:solidFill>
            </a:endParaRPr>
          </a:p>
          <a:p>
            <a:pPr lvl="1"/>
            <a:r>
              <a:rPr lang="en-US">
                <a:solidFill>
                  <a:schemeClr val="tx1">
                    <a:lumMod val="65000"/>
                    <a:lumOff val="35000"/>
                  </a:schemeClr>
                </a:solidFill>
              </a:rPr>
              <a:t>Image captioning</a:t>
            </a:r>
            <a:endParaRPr lang="en-US">
              <a:solidFill>
                <a:schemeClr val="tx1">
                  <a:lumMod val="65000"/>
                  <a:lumOff val="35000"/>
                </a:schemeClr>
              </a:solidFill>
            </a:endParaRPr>
          </a:p>
          <a:p>
            <a:pPr marL="914400" lvl="2" indent="0">
              <a:buNone/>
            </a:pPr>
            <a:r>
              <a:rPr lang="en-US">
                <a:solidFill>
                  <a:schemeClr val="tx1">
                    <a:lumMod val="65000"/>
                    <a:lumOff val="35000"/>
                  </a:schemeClr>
                </a:solidFill>
              </a:rPr>
              <a:t>datasets</a:t>
            </a:r>
            <a:r>
              <a:rPr lang="zh-CN" altLang="en-US">
                <a:solidFill>
                  <a:schemeClr val="tx1">
                    <a:lumMod val="65000"/>
                    <a:lumOff val="35000"/>
                  </a:schemeClr>
                </a:solidFill>
              </a:rPr>
              <a:t>：MS COCO Caption， Flickr30k</a:t>
            </a:r>
            <a:endParaRPr lang="zh-CN" altLang="en-US">
              <a:solidFill>
                <a:schemeClr val="tx1">
                  <a:lumMod val="65000"/>
                  <a:lumOff val="35000"/>
                </a:schemeClr>
              </a:solidFill>
            </a:endParaRPr>
          </a:p>
          <a:p>
            <a:pPr marL="914400" lvl="2" indent="0">
              <a:buNone/>
            </a:pPr>
            <a:r>
              <a:rPr lang="en-US" altLang="zh-CN">
                <a:solidFill>
                  <a:schemeClr val="tx1">
                    <a:lumMod val="65000"/>
                    <a:lumOff val="35000"/>
                  </a:schemeClr>
                </a:solidFill>
              </a:rPr>
              <a:t>prompt</a:t>
            </a:r>
            <a:r>
              <a:rPr lang="zh-CN" altLang="en-US">
                <a:solidFill>
                  <a:schemeClr val="tx1">
                    <a:lumMod val="65000"/>
                    <a:lumOff val="35000"/>
                  </a:schemeClr>
                </a:solidFill>
              </a:rPr>
              <a:t>：</a:t>
            </a:r>
            <a:r>
              <a:rPr lang="en-US" altLang="zh-CN">
                <a:solidFill>
                  <a:schemeClr val="tx1">
                    <a:lumMod val="65000"/>
                    <a:lumOff val="35000"/>
                  </a:schemeClr>
                </a:solidFill>
              </a:rPr>
              <a:t>“</a:t>
            </a:r>
            <a:r>
              <a:rPr lang="zh-CN" altLang="en-US">
                <a:solidFill>
                  <a:srgbClr val="FF0000"/>
                </a:solidFill>
              </a:rPr>
              <a:t>An image of</a:t>
            </a:r>
            <a:r>
              <a:rPr lang="en-US" altLang="zh-CN">
                <a:solidFill>
                  <a:schemeClr val="tx1">
                    <a:lumMod val="65000"/>
                    <a:lumOff val="35000"/>
                  </a:schemeClr>
                </a:solidFill>
              </a:rPr>
              <a:t>”</a:t>
            </a:r>
            <a:endParaRPr lang="en-US" altLang="zh-CN">
              <a:solidFill>
                <a:schemeClr val="tx1">
                  <a:lumMod val="65000"/>
                  <a:lumOff val="35000"/>
                </a:schemeClr>
              </a:solidFill>
            </a:endParaRPr>
          </a:p>
          <a:p>
            <a:pPr marL="914400" lvl="2" indent="0">
              <a:buNone/>
            </a:pPr>
            <a:endParaRPr lang="en-US">
              <a:solidFill>
                <a:schemeClr val="tx1">
                  <a:lumMod val="65000"/>
                  <a:lumOff val="35000"/>
                </a:schemeClr>
              </a:solidFill>
            </a:endParaRPr>
          </a:p>
          <a:p>
            <a:pPr lvl="1"/>
            <a:r>
              <a:rPr lang="en-US">
                <a:solidFill>
                  <a:schemeClr val="tx1">
                    <a:lumMod val="65000"/>
                    <a:lumOff val="35000"/>
                  </a:schemeClr>
                </a:solidFill>
              </a:rPr>
              <a:t>Visual question answering</a:t>
            </a:r>
            <a:endParaRPr lang="en-US">
              <a:solidFill>
                <a:schemeClr val="tx1">
                  <a:lumMod val="65000"/>
                  <a:lumOff val="35000"/>
                </a:schemeClr>
              </a:solidFill>
            </a:endParaRPr>
          </a:p>
          <a:p>
            <a:pPr marL="914400" lvl="2" indent="0">
              <a:buNone/>
            </a:pPr>
            <a:r>
              <a:rPr lang="en-US">
                <a:sym typeface="+mn-ea"/>
              </a:rPr>
              <a:t>datasets</a:t>
            </a:r>
            <a:r>
              <a:rPr lang="zh-CN" altLang="en-US">
                <a:sym typeface="+mn-ea"/>
              </a:rPr>
              <a:t>：VQAv2，</a:t>
            </a:r>
            <a:r>
              <a:rPr lang="en-US" altLang="zh-CN">
                <a:sym typeface="+mn-ea"/>
              </a:rPr>
              <a:t> VizWiz</a:t>
            </a:r>
            <a:endParaRPr lang="en-US" altLang="zh-CN">
              <a:sym typeface="+mn-ea"/>
            </a:endParaRPr>
          </a:p>
          <a:p>
            <a:pPr marL="914400" lvl="2" indent="0">
              <a:buNone/>
            </a:pPr>
            <a:r>
              <a:rPr lang="en-US" altLang="zh-CN">
                <a:sym typeface="+mn-ea"/>
              </a:rPr>
              <a:t>prompt</a:t>
            </a:r>
            <a:r>
              <a:rPr lang="zh-CN" altLang="en-US">
                <a:sym typeface="+mn-ea"/>
              </a:rPr>
              <a:t>：</a:t>
            </a:r>
            <a:r>
              <a:rPr lang="en-US" altLang="zh-CN">
                <a:sym typeface="+mn-ea"/>
              </a:rPr>
              <a:t>“</a:t>
            </a:r>
            <a:r>
              <a:rPr lang="zh-CN" altLang="en-US">
                <a:solidFill>
                  <a:srgbClr val="FF0000"/>
                </a:solidFill>
                <a:sym typeface="+mn-ea"/>
              </a:rPr>
              <a:t>Question: {question} Answer: {answer}</a:t>
            </a:r>
            <a:r>
              <a:rPr lang="en-US" altLang="zh-CN">
                <a:sym typeface="+mn-ea"/>
              </a:rPr>
              <a:t>”</a:t>
            </a:r>
            <a:endParaRPr lang="en-US" altLang="zh-CN">
              <a:sym typeface="+mn-ea"/>
            </a:endParaRPr>
          </a:p>
        </p:txBody>
      </p:sp>
      <p:pic>
        <p:nvPicPr>
          <p:cNvPr id="7" name="图片 6"/>
          <p:cNvPicPr>
            <a:picLocks noChangeAspect="1"/>
          </p:cNvPicPr>
          <p:nvPr/>
        </p:nvPicPr>
        <p:blipFill>
          <a:blip r:embed="rId1"/>
          <a:stretch>
            <a:fillRect/>
          </a:stretch>
        </p:blipFill>
        <p:spPr>
          <a:xfrm>
            <a:off x="7731125" y="0"/>
            <a:ext cx="4085590" cy="1960245"/>
          </a:xfrm>
          <a:prstGeom prst="rect">
            <a:avLst/>
          </a:prstGeom>
        </p:spPr>
      </p:pic>
      <p:pic>
        <p:nvPicPr>
          <p:cNvPr id="8" name="图片 7"/>
          <p:cNvPicPr>
            <a:picLocks noChangeAspect="1"/>
          </p:cNvPicPr>
          <p:nvPr/>
        </p:nvPicPr>
        <p:blipFill>
          <a:blip r:embed="rId2"/>
          <a:stretch>
            <a:fillRect/>
          </a:stretch>
        </p:blipFill>
        <p:spPr>
          <a:xfrm>
            <a:off x="7080250" y="2053590"/>
            <a:ext cx="4736465" cy="1153795"/>
          </a:xfrm>
          <a:prstGeom prst="rect">
            <a:avLst/>
          </a:prstGeom>
        </p:spPr>
      </p:pic>
      <p:pic>
        <p:nvPicPr>
          <p:cNvPr id="9" name="图片 8"/>
          <p:cNvPicPr>
            <a:picLocks noChangeAspect="1"/>
          </p:cNvPicPr>
          <p:nvPr/>
        </p:nvPicPr>
        <p:blipFill>
          <a:blip r:embed="rId3"/>
          <a:stretch>
            <a:fillRect/>
          </a:stretch>
        </p:blipFill>
        <p:spPr>
          <a:xfrm>
            <a:off x="8208645" y="3207385"/>
            <a:ext cx="3495675" cy="1809750"/>
          </a:xfrm>
          <a:prstGeom prst="rect">
            <a:avLst/>
          </a:prstGeom>
        </p:spPr>
      </p:pic>
      <p:pic>
        <p:nvPicPr>
          <p:cNvPr id="10" name="图片 9"/>
          <p:cNvPicPr>
            <a:picLocks noChangeAspect="1"/>
          </p:cNvPicPr>
          <p:nvPr/>
        </p:nvPicPr>
        <p:blipFill>
          <a:blip r:embed="rId4"/>
          <a:stretch>
            <a:fillRect/>
          </a:stretch>
        </p:blipFill>
        <p:spPr>
          <a:xfrm>
            <a:off x="7254875" y="5078730"/>
            <a:ext cx="4449445" cy="1454785"/>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6"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solidFill>
                  <a:schemeClr val="tx1">
                    <a:lumMod val="65000"/>
                    <a:lumOff val="35000"/>
                  </a:schemeClr>
                </a:solidFill>
              </a:rPr>
              <a:t>2. IQ Test: Nonverbal Reasoning</a:t>
            </a:r>
            <a:endParaRPr lang="en-US">
              <a:solidFill>
                <a:schemeClr val="tx1">
                  <a:lumMod val="65000"/>
                  <a:lumOff val="35000"/>
                </a:schemeClr>
              </a:solidFill>
            </a:endParaRPr>
          </a:p>
          <a:p>
            <a:pPr lvl="1"/>
            <a:r>
              <a:rPr lang="en-US" b="1">
                <a:solidFill>
                  <a:schemeClr val="tx1">
                    <a:lumMod val="65000"/>
                    <a:lumOff val="35000"/>
                  </a:schemeClr>
                </a:solidFill>
              </a:rPr>
              <a:t>Raven’s Progressive Matrices</a:t>
            </a:r>
            <a:r>
              <a:rPr lang="zh-CN" altLang="en-US" sz="1600">
                <a:solidFill>
                  <a:schemeClr val="tx1">
                    <a:lumMod val="65000"/>
                    <a:lumOff val="35000"/>
                  </a:schemeClr>
                </a:solidFill>
              </a:rPr>
              <a:t>：the models have to recognize abstract</a:t>
            </a:r>
            <a:r>
              <a:rPr lang="en-US" altLang="zh-CN" sz="1600">
                <a:solidFill>
                  <a:schemeClr val="tx1">
                    <a:lumMod val="65000"/>
                    <a:lumOff val="35000"/>
                  </a:schemeClr>
                </a:solidFill>
              </a:rPr>
              <a:t> </a:t>
            </a:r>
            <a:r>
              <a:rPr lang="en-US">
                <a:solidFill>
                  <a:schemeClr val="tx1">
                    <a:lumMod val="65000"/>
                    <a:lumOff val="35000"/>
                  </a:schemeClr>
                </a:solidFill>
              </a:rPr>
              <a:t>concepts and identify the underlying patterns of given images</a:t>
            </a:r>
            <a:endParaRPr lang="en-US">
              <a:solidFill>
                <a:schemeClr val="tx1">
                  <a:lumMod val="65000"/>
                  <a:lumOff val="35000"/>
                </a:schemeClr>
              </a:solidFill>
            </a:endParaRPr>
          </a:p>
          <a:p>
            <a:pPr marL="914400" lvl="2" indent="0">
              <a:buNone/>
            </a:pPr>
            <a:r>
              <a:rPr lang="en-US">
                <a:solidFill>
                  <a:schemeClr val="tx1">
                    <a:lumMod val="65000"/>
                    <a:lumOff val="35000"/>
                  </a:schemeClr>
                </a:solidFill>
              </a:rPr>
              <a:t>prompt</a:t>
            </a:r>
            <a:r>
              <a:rPr lang="zh-CN" altLang="en-US">
                <a:solidFill>
                  <a:schemeClr val="tx1">
                    <a:lumMod val="65000"/>
                    <a:lumOff val="35000"/>
                  </a:schemeClr>
                </a:solidFill>
              </a:rPr>
              <a:t>：</a:t>
            </a:r>
            <a:r>
              <a:rPr lang="en-US" altLang="zh-CN">
                <a:solidFill>
                  <a:schemeClr val="tx1">
                    <a:lumMod val="65000"/>
                    <a:lumOff val="35000"/>
                  </a:schemeClr>
                </a:solidFill>
              </a:rPr>
              <a:t>“</a:t>
            </a:r>
            <a:r>
              <a:rPr lang="en-US" altLang="zh-CN">
                <a:solidFill>
                  <a:srgbClr val="FF0000"/>
                </a:solidFill>
              </a:rPr>
              <a:t>Here are three/four/eight images:</a:t>
            </a:r>
            <a:r>
              <a:rPr lang="en-US" altLang="zh-CN">
                <a:solidFill>
                  <a:schemeClr val="tx1">
                    <a:lumMod val="65000"/>
                    <a:lumOff val="35000"/>
                  </a:schemeClr>
                </a:solidFill>
              </a:rPr>
              <a:t>”, “</a:t>
            </a:r>
            <a:r>
              <a:rPr lang="en-US" altLang="zh-CN">
                <a:solidFill>
                  <a:srgbClr val="FF0000"/>
                </a:solidFill>
              </a:rPr>
              <a:t>The following image is:</a:t>
            </a:r>
            <a:r>
              <a:rPr lang="en-US" altLang="zh-CN">
                <a:solidFill>
                  <a:schemeClr val="tx1">
                    <a:lumMod val="65000"/>
                    <a:lumOff val="35000"/>
                  </a:schemeClr>
                </a:solidFill>
              </a:rPr>
              <a:t>”, “</a:t>
            </a:r>
            <a:r>
              <a:rPr lang="en-US" altLang="zh-CN">
                <a:solidFill>
                  <a:srgbClr val="FF0000"/>
                </a:solidFill>
              </a:rPr>
              <a:t>Is it correct?</a:t>
            </a:r>
            <a:r>
              <a:rPr lang="en-US" altLang="zh-CN">
                <a:solidFill>
                  <a:schemeClr val="tx1">
                    <a:lumMod val="65000"/>
                    <a:lumOff val="35000"/>
                  </a:schemeClr>
                </a:solidFill>
              </a:rPr>
              <a:t>”</a:t>
            </a:r>
            <a:endParaRPr lang="en-US">
              <a:solidFill>
                <a:schemeClr val="tx1">
                  <a:lumMod val="65000"/>
                  <a:lumOff val="35000"/>
                </a:schemeClr>
              </a:solidFill>
            </a:endParaRPr>
          </a:p>
          <a:p>
            <a:pPr lvl="1"/>
            <a:endParaRPr lang="en-US" altLang="zh-CN">
              <a:sym typeface="+mn-ea"/>
            </a:endParaRPr>
          </a:p>
        </p:txBody>
      </p:sp>
      <p:pic>
        <p:nvPicPr>
          <p:cNvPr id="5" name="图片 4"/>
          <p:cNvPicPr>
            <a:picLocks noChangeAspect="1"/>
          </p:cNvPicPr>
          <p:nvPr/>
        </p:nvPicPr>
        <p:blipFill>
          <a:blip r:embed="rId1"/>
          <a:stretch>
            <a:fillRect/>
          </a:stretch>
        </p:blipFill>
        <p:spPr>
          <a:xfrm>
            <a:off x="6426200" y="4061460"/>
            <a:ext cx="4400550" cy="1514475"/>
          </a:xfrm>
          <a:prstGeom prst="rect">
            <a:avLst/>
          </a:prstGeom>
        </p:spPr>
      </p:pic>
      <p:pic>
        <p:nvPicPr>
          <p:cNvPr id="11" name="图片 10"/>
          <p:cNvPicPr>
            <a:picLocks noChangeAspect="1"/>
          </p:cNvPicPr>
          <p:nvPr/>
        </p:nvPicPr>
        <p:blipFill>
          <a:blip r:embed="rId2"/>
          <a:stretch>
            <a:fillRect/>
          </a:stretch>
        </p:blipFill>
        <p:spPr>
          <a:xfrm>
            <a:off x="608330" y="3108325"/>
            <a:ext cx="5097145" cy="3749675"/>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6"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ym typeface="+mn-ea"/>
              </a:rPr>
              <a:t>3. OCR-Free Language Understanding</a:t>
            </a:r>
            <a:endParaRPr lang="en-US" altLang="zh-CN">
              <a:sym typeface="+mn-ea"/>
            </a:endParaRPr>
          </a:p>
          <a:p>
            <a:pPr lvl="1"/>
            <a:r>
              <a:rPr lang="en-US" altLang="zh-CN">
                <a:sym typeface="+mn-ea"/>
              </a:rPr>
              <a:t>The task evaluates a model’s ability to read and comprehend the meaning of words and sentences directly from the images</a:t>
            </a:r>
            <a:endParaRPr lang="en-US" altLang="zh-CN">
              <a:sym typeface="+mn-ea"/>
            </a:endParaRPr>
          </a:p>
          <a:p>
            <a:pPr lvl="1"/>
            <a:r>
              <a:rPr lang="en-US" altLang="zh-CN">
                <a:sym typeface="+mn-ea"/>
              </a:rPr>
              <a:t>datasets</a:t>
            </a:r>
            <a:r>
              <a:rPr lang="zh-CN" altLang="en-US">
                <a:sym typeface="+mn-ea"/>
              </a:rPr>
              <a:t>：Rendered SST-2，HatefulMemes</a:t>
            </a:r>
            <a:endParaRPr lang="zh-CN" altLang="en-US">
              <a:sym typeface="+mn-ea"/>
            </a:endParaRPr>
          </a:p>
          <a:p>
            <a:pPr lvl="1"/>
            <a:r>
              <a:rPr lang="en-US" altLang="zh-CN">
                <a:sym typeface="+mn-ea"/>
              </a:rPr>
              <a:t>prompt: “</a:t>
            </a:r>
            <a:r>
              <a:rPr lang="en-US" altLang="zh-CN">
                <a:solidFill>
                  <a:srgbClr val="FF0000"/>
                </a:solidFill>
                <a:sym typeface="+mn-ea"/>
              </a:rPr>
              <a:t>Question: what is the sentiment of the opinion? Answer: {answer}</a:t>
            </a:r>
            <a:r>
              <a:rPr lang="en-US" altLang="zh-CN">
                <a:sym typeface="+mn-ea"/>
              </a:rPr>
              <a:t>” “Question: </a:t>
            </a:r>
            <a:r>
              <a:rPr lang="en-US" altLang="zh-CN">
                <a:solidFill>
                  <a:srgbClr val="FF0000"/>
                </a:solidFill>
                <a:sym typeface="+mn-ea"/>
              </a:rPr>
              <a:t>does this picture contain real hate speech? Answer: {answer}</a:t>
            </a:r>
            <a:r>
              <a:rPr lang="en-US" altLang="zh-CN">
                <a:sym typeface="+mn-ea"/>
              </a:rPr>
              <a:t>”</a:t>
            </a:r>
            <a:endParaRPr lang="en-US" altLang="zh-CN">
              <a:sym typeface="+mn-ea"/>
            </a:endParaRPr>
          </a:p>
        </p:txBody>
      </p:sp>
      <p:pic>
        <p:nvPicPr>
          <p:cNvPr id="3" name="图片 2"/>
          <p:cNvPicPr>
            <a:picLocks noChangeAspect="1"/>
          </p:cNvPicPr>
          <p:nvPr/>
        </p:nvPicPr>
        <p:blipFill>
          <a:blip r:embed="rId1"/>
          <a:stretch>
            <a:fillRect/>
          </a:stretch>
        </p:blipFill>
        <p:spPr>
          <a:xfrm>
            <a:off x="3790950" y="4319270"/>
            <a:ext cx="4857750" cy="178117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6"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ym typeface="+mn-ea"/>
              </a:rPr>
              <a:t>4. Web Page Question Answering</a:t>
            </a:r>
            <a:endParaRPr lang="en-US" altLang="zh-CN">
              <a:sym typeface="+mn-ea"/>
            </a:endParaRPr>
          </a:p>
          <a:p>
            <a:pPr lvl="1"/>
            <a:r>
              <a:rPr lang="en-US" altLang="zh-CN">
                <a:sym typeface="+mn-ea"/>
              </a:rPr>
              <a:t>The task evaluate model’s ability to understand the semantics and the structure of web pages(table, html...)</a:t>
            </a:r>
            <a:endParaRPr lang="en-US" altLang="zh-CN">
              <a:sym typeface="+mn-ea"/>
            </a:endParaRPr>
          </a:p>
          <a:p>
            <a:pPr lvl="1"/>
            <a:r>
              <a:rPr lang="en-US" altLang="zh-CN">
                <a:sym typeface="+mn-ea"/>
              </a:rPr>
              <a:t>datasets: Web-based Structural Reading Comprehension (WebSRC)</a:t>
            </a:r>
            <a:endParaRPr lang="en-US" altLang="zh-CN">
              <a:sym typeface="+mn-ea"/>
            </a:endParaRPr>
          </a:p>
          <a:p>
            <a:pPr lvl="1"/>
            <a:r>
              <a:rPr lang="en-US" altLang="zh-CN">
                <a:sym typeface="+mn-ea"/>
              </a:rPr>
              <a:t>prompt: “</a:t>
            </a:r>
            <a:r>
              <a:rPr lang="en-US" altLang="zh-CN">
                <a:solidFill>
                  <a:srgbClr val="FF0000"/>
                </a:solidFill>
                <a:sym typeface="+mn-ea"/>
              </a:rPr>
              <a:t>Given the context below from web page, extract the answer from the given text like this: Qusestion: Who is the publisher of this book? Answer: Penguin Books Ltd. Context: {WebText} Q: {question} A: {answer}</a:t>
            </a:r>
            <a:r>
              <a:rPr lang="en-US" altLang="zh-CN">
                <a:sym typeface="+mn-ea"/>
              </a:rPr>
              <a:t>”</a:t>
            </a:r>
            <a:endParaRPr lang="en-US" altLang="zh-CN">
              <a:sym typeface="+mn-ea"/>
            </a:endParaRPr>
          </a:p>
        </p:txBody>
      </p:sp>
      <p:pic>
        <p:nvPicPr>
          <p:cNvPr id="4" name="图片 3"/>
          <p:cNvPicPr>
            <a:picLocks noChangeAspect="1"/>
          </p:cNvPicPr>
          <p:nvPr/>
        </p:nvPicPr>
        <p:blipFill>
          <a:blip r:embed="rId1"/>
          <a:stretch>
            <a:fillRect/>
          </a:stretch>
        </p:blipFill>
        <p:spPr>
          <a:xfrm>
            <a:off x="8561070" y="4512310"/>
            <a:ext cx="3143250" cy="1647825"/>
          </a:xfrm>
          <a:prstGeom prst="rect">
            <a:avLst/>
          </a:prstGeom>
        </p:spPr>
      </p:pic>
      <p:pic>
        <p:nvPicPr>
          <p:cNvPr id="5" name="图片 4"/>
          <p:cNvPicPr>
            <a:picLocks noChangeAspect="1"/>
          </p:cNvPicPr>
          <p:nvPr/>
        </p:nvPicPr>
        <p:blipFill>
          <a:blip r:embed="rId2"/>
          <a:stretch>
            <a:fillRect/>
          </a:stretch>
        </p:blipFill>
        <p:spPr>
          <a:xfrm>
            <a:off x="871855" y="4075430"/>
            <a:ext cx="7518400" cy="230124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6"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ym typeface="+mn-ea"/>
              </a:rPr>
              <a:t>5. Multimodal Chain-of-Thought Prompting</a:t>
            </a:r>
            <a:endParaRPr lang="en-US" altLang="zh-CN">
              <a:sym typeface="+mn-ea"/>
            </a:endParaRPr>
          </a:p>
          <a:p>
            <a:pPr lvl="1"/>
            <a:r>
              <a:rPr lang="en-US" altLang="zh-CN" sz="1600">
                <a:sym typeface="+mn-ea"/>
              </a:rPr>
              <a:t>rationale first, then answer.</a:t>
            </a:r>
            <a:endParaRPr lang="en-US" altLang="zh-CN">
              <a:sym typeface="+mn-ea"/>
            </a:endParaRPr>
          </a:p>
          <a:p>
            <a:pPr lvl="1"/>
            <a:r>
              <a:rPr lang="en-US" altLang="zh-CN">
                <a:sym typeface="+mn-ea"/>
              </a:rPr>
              <a:t>datasets: Rendered SST-2</a:t>
            </a:r>
            <a:endParaRPr lang="en-US" altLang="zh-CN">
              <a:sym typeface="+mn-ea"/>
            </a:endParaRPr>
          </a:p>
          <a:p>
            <a:pPr lvl="1"/>
            <a:r>
              <a:rPr lang="en-US" altLang="zh-CN">
                <a:sym typeface="+mn-ea"/>
              </a:rPr>
              <a:t>prompt: “</a:t>
            </a:r>
            <a:r>
              <a:rPr lang="en-US" altLang="zh-CN">
                <a:solidFill>
                  <a:srgbClr val="FF0000"/>
                </a:solidFill>
                <a:sym typeface="+mn-ea"/>
              </a:rPr>
              <a:t>Introduce this picture in detail:</a:t>
            </a:r>
            <a:r>
              <a:rPr lang="en-US" altLang="zh-CN">
                <a:sym typeface="+mn-ea"/>
              </a:rPr>
              <a:t>” , “</a:t>
            </a:r>
            <a:r>
              <a:rPr lang="en-US" altLang="zh-CN">
                <a:solidFill>
                  <a:srgbClr val="FF0000"/>
                </a:solidFill>
                <a:sym typeface="+mn-ea"/>
              </a:rPr>
              <a:t>{rationale} Question: what is the sentiment of the opinion? Answer: {answer}</a:t>
            </a:r>
            <a:r>
              <a:rPr lang="en-US" altLang="zh-CN">
                <a:sym typeface="+mn-ea"/>
              </a:rPr>
              <a:t>”</a:t>
            </a:r>
            <a:endParaRPr lang="en-US" altLang="zh-CN">
              <a:sym typeface="+mn-ea"/>
            </a:endParaRPr>
          </a:p>
        </p:txBody>
      </p:sp>
      <p:pic>
        <p:nvPicPr>
          <p:cNvPr id="3" name="图片 2"/>
          <p:cNvPicPr>
            <a:picLocks noChangeAspect="1"/>
          </p:cNvPicPr>
          <p:nvPr/>
        </p:nvPicPr>
        <p:blipFill>
          <a:blip r:embed="rId1"/>
          <a:stretch>
            <a:fillRect/>
          </a:stretch>
        </p:blipFill>
        <p:spPr>
          <a:xfrm>
            <a:off x="4248150" y="3898265"/>
            <a:ext cx="3943350" cy="172402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6"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ym typeface="+mn-ea"/>
              </a:rPr>
              <a:t>6. Zero-Shot Image Classification</a:t>
            </a:r>
            <a:endParaRPr lang="en-US" altLang="zh-CN">
              <a:sym typeface="+mn-ea"/>
            </a:endParaRPr>
          </a:p>
          <a:p>
            <a:pPr marL="0" indent="457200">
              <a:buNone/>
            </a:pPr>
            <a:r>
              <a:rPr lang="en-US" altLang="zh-CN">
                <a:sym typeface="+mn-ea"/>
              </a:rPr>
              <a:t>datasets: ImageNet</a:t>
            </a:r>
            <a:endParaRPr lang="en-US" altLang="zh-CN">
              <a:sym typeface="+mn-ea"/>
            </a:endParaRPr>
          </a:p>
          <a:p>
            <a:pPr marL="0" indent="457200">
              <a:buNone/>
            </a:pPr>
            <a:r>
              <a:rPr lang="en-US" altLang="zh-CN">
                <a:sym typeface="+mn-ea"/>
              </a:rPr>
              <a:t>prompt:“</a:t>
            </a:r>
            <a:r>
              <a:rPr lang="en-US" altLang="zh-CN">
                <a:solidFill>
                  <a:srgbClr val="FF0000"/>
                </a:solidFill>
                <a:sym typeface="+mn-ea"/>
              </a:rPr>
              <a:t>The photo of the</a:t>
            </a:r>
            <a:r>
              <a:rPr lang="en-US" altLang="zh-CN">
                <a:sym typeface="+mn-ea"/>
              </a:rPr>
              <a:t>”</a:t>
            </a:r>
            <a:endParaRPr lang="en-US" altLang="zh-CN">
              <a:sym typeface="+mn-ea"/>
            </a:endParaRPr>
          </a:p>
          <a:p>
            <a:pPr lvl="1"/>
            <a:endParaRPr lang="en-US" altLang="zh-CN">
              <a:sym typeface="+mn-ea"/>
            </a:endParaRPr>
          </a:p>
        </p:txBody>
      </p:sp>
      <p:pic>
        <p:nvPicPr>
          <p:cNvPr id="5" name="图片 4"/>
          <p:cNvPicPr>
            <a:picLocks noChangeAspect="1"/>
          </p:cNvPicPr>
          <p:nvPr/>
        </p:nvPicPr>
        <p:blipFill>
          <a:blip r:embed="rId1"/>
          <a:stretch>
            <a:fillRect/>
          </a:stretch>
        </p:blipFill>
        <p:spPr>
          <a:xfrm>
            <a:off x="3101975" y="3863340"/>
            <a:ext cx="5988685" cy="1163320"/>
          </a:xfrm>
          <a:prstGeom prst="rect">
            <a:avLst/>
          </a:prstGeom>
        </p:spPr>
      </p:pic>
      <p:sp>
        <p:nvSpPr>
          <p:cNvPr id="7" name="文本框 6"/>
          <p:cNvSpPr txBox="1"/>
          <p:nvPr/>
        </p:nvSpPr>
        <p:spPr>
          <a:xfrm>
            <a:off x="3208020" y="5114290"/>
            <a:ext cx="5769610" cy="306705"/>
          </a:xfrm>
          <a:prstGeom prst="rect">
            <a:avLst/>
          </a:prstGeom>
          <a:noFill/>
        </p:spPr>
        <p:txBody>
          <a:bodyPr wrap="square" rtlCol="0">
            <a:spAutoFit/>
          </a:bodyPr>
          <a:p>
            <a:r>
              <a:rPr lang="zh-CN" altLang="en-US" sz="1400"/>
              <a:t>whether use the 1k object category names to constrain</a:t>
            </a:r>
            <a:r>
              <a:rPr lang="en-US" altLang="zh-CN" sz="1400"/>
              <a:t> </a:t>
            </a:r>
            <a:r>
              <a:rPr lang="zh-CN" altLang="en-US" sz="1400"/>
              <a:t>the decoding</a:t>
            </a:r>
            <a:endParaRPr lang="zh-CN" altLang="en-US" sz="1400"/>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Introduction</a:t>
            </a:r>
            <a:endParaRPr lang="en-US" altLang="zh-CN"/>
          </a:p>
        </p:txBody>
      </p:sp>
      <p:sp>
        <p:nvSpPr>
          <p:cNvPr id="3" name="内容占位符 2"/>
          <p:cNvSpPr>
            <a:spLocks noGrp="1"/>
          </p:cNvSpPr>
          <p:nvPr>
            <p:ph idx="1"/>
          </p:nvPr>
        </p:nvSpPr>
        <p:spPr/>
        <p:txBody>
          <a:bodyPr/>
          <a:p>
            <a:r>
              <a:rPr lang="zh-CN" altLang="en-US"/>
              <a:t>LLMs have successfully served as a </a:t>
            </a:r>
            <a:r>
              <a:rPr lang="zh-CN" altLang="en-US" b="1"/>
              <a:t>general-purpose interface</a:t>
            </a:r>
            <a:r>
              <a:rPr lang="zh-CN" altLang="en-US"/>
              <a:t> across various natural language tasks. The LLM-based interface can be adapted to a task as long as we are able to transform the input and output into texts.</a:t>
            </a:r>
            <a:endParaRPr lang="zh-CN" altLang="en-US"/>
          </a:p>
          <a:p>
            <a:endParaRPr lang="zh-CN" altLang="en-US"/>
          </a:p>
          <a:p>
            <a:r>
              <a:rPr lang="zh-CN" altLang="en-US"/>
              <a:t>It is still struggling to natively use LLMs for multimodal data, such as image, and audio.</a:t>
            </a:r>
            <a:endParaRPr lang="zh-CN" altLang="en-US"/>
          </a:p>
          <a:p>
            <a:endParaRPr lang="zh-CN" altLang="en-US"/>
          </a:p>
          <a:p>
            <a:r>
              <a:rPr lang="en-US" altLang="zh-CN"/>
              <a:t>M</a:t>
            </a:r>
            <a:r>
              <a:rPr lang="zh-CN" altLang="en-US"/>
              <a:t>ultimodal perception is a necessity to achieve artificial general intelligence, in terms of knowledge acquisition and grounding to the real world. </a:t>
            </a:r>
            <a:r>
              <a:rPr lang="en-US" altLang="zh-CN"/>
              <a:t>U</a:t>
            </a:r>
            <a:r>
              <a:rPr lang="zh-CN" altLang="en-US"/>
              <a:t>nlocking multimodal input greatly widens the applications of language models to more high-value areas, such as multimodal machine learning, document intelligence, and robotics.</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6"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ym typeface="+mn-ea"/>
              </a:rPr>
              <a:t>7. Zero-Shot Image Classification with Descriptions</a:t>
            </a:r>
            <a:endParaRPr lang="en-US" altLang="zh-CN">
              <a:sym typeface="+mn-ea"/>
            </a:endParaRPr>
          </a:p>
          <a:p>
            <a:pPr marL="0" indent="457200">
              <a:buNone/>
            </a:pPr>
            <a:r>
              <a:rPr lang="en-US" altLang="zh-CN">
                <a:sym typeface="+mn-ea"/>
              </a:rPr>
              <a:t>datasets: bird classification dataset</a:t>
            </a:r>
            <a:endParaRPr lang="en-US" altLang="zh-CN">
              <a:sym typeface="+mn-ea"/>
            </a:endParaRPr>
          </a:p>
          <a:p>
            <a:pPr marL="0" indent="457200">
              <a:buNone/>
            </a:pPr>
            <a:r>
              <a:rPr lang="en-US" altLang="zh-CN">
                <a:sym typeface="+mn-ea"/>
              </a:rPr>
              <a:t>prompt: “</a:t>
            </a:r>
            <a:r>
              <a:rPr lang="en-US" altLang="zh-CN">
                <a:solidFill>
                  <a:srgbClr val="FF0000"/>
                </a:solidFill>
                <a:sym typeface="+mn-ea"/>
              </a:rPr>
              <a:t>Question:what is the name of {general category} in the picture? Answer:</a:t>
            </a:r>
            <a:r>
              <a:rPr lang="en-US" altLang="zh-CN">
                <a:sym typeface="+mn-ea"/>
              </a:rPr>
              <a:t>”</a:t>
            </a:r>
            <a:endParaRPr lang="en-US" altLang="zh-CN">
              <a:sym typeface="+mn-ea"/>
            </a:endParaRPr>
          </a:p>
        </p:txBody>
      </p:sp>
      <p:pic>
        <p:nvPicPr>
          <p:cNvPr id="3" name="图片 2"/>
          <p:cNvPicPr>
            <a:picLocks noChangeAspect="1"/>
          </p:cNvPicPr>
          <p:nvPr/>
        </p:nvPicPr>
        <p:blipFill>
          <a:blip r:embed="rId1"/>
          <a:stretch>
            <a:fillRect/>
          </a:stretch>
        </p:blipFill>
        <p:spPr>
          <a:xfrm>
            <a:off x="652145" y="3182620"/>
            <a:ext cx="7829550" cy="2505075"/>
          </a:xfrm>
          <a:prstGeom prst="rect">
            <a:avLst/>
          </a:prstGeom>
        </p:spPr>
      </p:pic>
      <p:pic>
        <p:nvPicPr>
          <p:cNvPr id="4" name="图片 3"/>
          <p:cNvPicPr>
            <a:picLocks noChangeAspect="1"/>
          </p:cNvPicPr>
          <p:nvPr/>
        </p:nvPicPr>
        <p:blipFill>
          <a:blip r:embed="rId2"/>
          <a:stretch>
            <a:fillRect/>
          </a:stretch>
        </p:blipFill>
        <p:spPr>
          <a:xfrm>
            <a:off x="8481695" y="3938270"/>
            <a:ext cx="3095625" cy="1019175"/>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6"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ym typeface="+mn-ea"/>
              </a:rPr>
              <a:t>8. Language Tasks</a:t>
            </a:r>
            <a:endParaRPr lang="en-US" altLang="zh-CN">
              <a:sym typeface="+mn-ea"/>
            </a:endParaRPr>
          </a:p>
          <a:p>
            <a:pPr marL="0" indent="457200">
              <a:buNone/>
            </a:pPr>
            <a:endParaRPr lang="en-US" altLang="zh-CN">
              <a:sym typeface="+mn-ea"/>
            </a:endParaRPr>
          </a:p>
        </p:txBody>
      </p:sp>
      <p:pic>
        <p:nvPicPr>
          <p:cNvPr id="5" name="图片 4"/>
          <p:cNvPicPr>
            <a:picLocks noChangeAspect="1"/>
          </p:cNvPicPr>
          <p:nvPr/>
        </p:nvPicPr>
        <p:blipFill>
          <a:blip r:embed="rId1"/>
          <a:stretch>
            <a:fillRect/>
          </a:stretch>
        </p:blipFill>
        <p:spPr>
          <a:xfrm>
            <a:off x="2838450" y="3359150"/>
            <a:ext cx="6515100" cy="3143250"/>
          </a:xfrm>
          <a:prstGeom prst="rect">
            <a:avLst/>
          </a:prstGeom>
        </p:spPr>
      </p:pic>
      <p:pic>
        <p:nvPicPr>
          <p:cNvPr id="7" name="图片 6"/>
          <p:cNvPicPr>
            <a:picLocks noChangeAspect="1"/>
          </p:cNvPicPr>
          <p:nvPr/>
        </p:nvPicPr>
        <p:blipFill>
          <a:blip r:embed="rId2"/>
          <a:stretch>
            <a:fillRect/>
          </a:stretch>
        </p:blipFill>
        <p:spPr>
          <a:xfrm>
            <a:off x="3719195" y="1617345"/>
            <a:ext cx="7858125" cy="1438275"/>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en-US" altLang="zh-CN">
                <a:sym typeface="+mn-ea"/>
              </a:rPr>
              <a:t>Evaluation</a:t>
            </a:r>
            <a:endParaRPr lang="en-US" altLang="zh-CN">
              <a:sym typeface="+mn-ea"/>
            </a:endParaRPr>
          </a:p>
        </p:txBody>
      </p:sp>
      <p:sp>
        <p:nvSpPr>
          <p:cNvPr id="6" name="内容占位符 2"/>
          <p:cNvSpPr>
            <a:spLocks noGrp="1"/>
          </p:cNvSpPr>
          <p:nvPr/>
        </p:nvSpPr>
        <p:spPr>
          <a:xfrm>
            <a:off x="735400" y="1617400"/>
            <a:ext cx="10969200" cy="475920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sym typeface="+mn-ea"/>
              </a:rPr>
              <a:t>9. Cross-modal Transfer</a:t>
            </a:r>
            <a:endParaRPr lang="en-US" altLang="zh-CN">
              <a:sym typeface="+mn-ea"/>
            </a:endParaRPr>
          </a:p>
          <a:p>
            <a:pPr marL="0" indent="457200">
              <a:buNone/>
            </a:pPr>
            <a:r>
              <a:rPr lang="en-US" altLang="zh-CN" sz="1400">
                <a:sym typeface="+mn-ea"/>
              </a:rPr>
              <a:t>Cross-modal transferability allows a model to learn from one modality and transfer the knowledge to the other modalities.</a:t>
            </a:r>
            <a:endParaRPr lang="en-US" altLang="zh-CN" sz="1400">
              <a:sym typeface="+mn-ea"/>
            </a:endParaRPr>
          </a:p>
          <a:p>
            <a:pPr marL="0" indent="457200">
              <a:buNone/>
            </a:pPr>
            <a:r>
              <a:rPr lang="en-US" altLang="zh-CN" sz="1400">
                <a:sym typeface="+mn-ea"/>
              </a:rPr>
              <a:t>1. Transfer from Language to Multimodal: </a:t>
            </a:r>
            <a:r>
              <a:rPr lang="en-US" altLang="zh-CN" sz="1400">
                <a:solidFill>
                  <a:srgbClr val="FF0000"/>
                </a:solidFill>
                <a:sym typeface="+mn-ea"/>
              </a:rPr>
              <a:t>Language-Only Instruction Tuning</a:t>
            </a:r>
            <a:endParaRPr lang="en-US" altLang="zh-CN" sz="1400">
              <a:solidFill>
                <a:srgbClr val="FF0000"/>
              </a:solidFill>
              <a:sym typeface="+mn-ea"/>
            </a:endParaRPr>
          </a:p>
          <a:p>
            <a:pPr marL="0" indent="457200">
              <a:buNone/>
            </a:pPr>
            <a:endParaRPr lang="en-US" altLang="zh-CN" sz="1400">
              <a:solidFill>
                <a:srgbClr val="FF0000"/>
              </a:solidFill>
              <a:sym typeface="+mn-ea"/>
            </a:endParaRPr>
          </a:p>
          <a:p>
            <a:pPr marL="0" indent="457200">
              <a:buNone/>
            </a:pPr>
            <a:endParaRPr lang="en-US" altLang="zh-CN" sz="1400">
              <a:solidFill>
                <a:srgbClr val="FF0000"/>
              </a:solidFill>
              <a:sym typeface="+mn-ea"/>
            </a:endParaRPr>
          </a:p>
          <a:p>
            <a:pPr marL="0" indent="457200">
              <a:buNone/>
            </a:pPr>
            <a:r>
              <a:rPr lang="en-US" altLang="zh-CN" sz="1400">
                <a:solidFill>
                  <a:schemeClr val="tx1"/>
                </a:solidFill>
                <a:sym typeface="+mn-ea"/>
              </a:rPr>
              <a:t>2. Transfer from Multimodal to Language:</a:t>
            </a:r>
            <a:r>
              <a:rPr lang="en-US" altLang="zh-CN" sz="1400">
                <a:solidFill>
                  <a:srgbClr val="FF0000"/>
                </a:solidFill>
                <a:sym typeface="+mn-ea"/>
              </a:rPr>
              <a:t> Visual Commonsense Reasoning</a:t>
            </a:r>
            <a:endParaRPr lang="en-US" altLang="zh-CN" sz="1400">
              <a:solidFill>
                <a:srgbClr val="FF0000"/>
              </a:solidFill>
              <a:sym typeface="+mn-ea"/>
            </a:endParaRPr>
          </a:p>
          <a:p>
            <a:pPr marL="457200" lvl="1" indent="457200">
              <a:buNone/>
            </a:pPr>
            <a:r>
              <a:rPr lang="en-US" altLang="zh-CN" sz="1200">
                <a:solidFill>
                  <a:schemeClr val="tx1"/>
                </a:solidFill>
                <a:sym typeface="+mn-ea"/>
              </a:rPr>
              <a:t>datasets: RELATIVESIZE, MEMORYCOLOR, COLORTERMS</a:t>
            </a:r>
            <a:endParaRPr lang="en-US" altLang="zh-CN" sz="1200">
              <a:solidFill>
                <a:schemeClr val="tx1"/>
              </a:solidFill>
              <a:sym typeface="+mn-ea"/>
            </a:endParaRPr>
          </a:p>
        </p:txBody>
      </p:sp>
      <p:pic>
        <p:nvPicPr>
          <p:cNvPr id="3" name="图片 2"/>
          <p:cNvPicPr>
            <a:picLocks noChangeAspect="1"/>
          </p:cNvPicPr>
          <p:nvPr/>
        </p:nvPicPr>
        <p:blipFill>
          <a:blip r:embed="rId1"/>
          <a:stretch>
            <a:fillRect/>
          </a:stretch>
        </p:blipFill>
        <p:spPr>
          <a:xfrm>
            <a:off x="3108960" y="3100705"/>
            <a:ext cx="5967730" cy="904240"/>
          </a:xfrm>
          <a:prstGeom prst="rect">
            <a:avLst/>
          </a:prstGeom>
        </p:spPr>
      </p:pic>
      <p:pic>
        <p:nvPicPr>
          <p:cNvPr id="4" name="图片 3"/>
          <p:cNvPicPr>
            <a:picLocks noChangeAspect="1"/>
          </p:cNvPicPr>
          <p:nvPr/>
        </p:nvPicPr>
        <p:blipFill>
          <a:blip r:embed="rId2"/>
          <a:stretch>
            <a:fillRect/>
          </a:stretch>
        </p:blipFill>
        <p:spPr>
          <a:xfrm>
            <a:off x="255905" y="5118735"/>
            <a:ext cx="6128385" cy="809625"/>
          </a:xfrm>
          <a:prstGeom prst="rect">
            <a:avLst/>
          </a:prstGeom>
        </p:spPr>
      </p:pic>
      <p:pic>
        <p:nvPicPr>
          <p:cNvPr id="8" name="图片 7"/>
          <p:cNvPicPr>
            <a:picLocks noChangeAspect="1"/>
          </p:cNvPicPr>
          <p:nvPr/>
        </p:nvPicPr>
        <p:blipFill>
          <a:blip r:embed="rId3"/>
          <a:stretch>
            <a:fillRect/>
          </a:stretch>
        </p:blipFill>
        <p:spPr>
          <a:xfrm>
            <a:off x="6384290" y="4693920"/>
            <a:ext cx="5692775" cy="180022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267335"/>
            <a:ext cx="9799200" cy="2570400"/>
          </a:xfrm>
        </p:spPr>
        <p:txBody>
          <a:bodyPr>
            <a:normAutofit/>
          </a:bodyPr>
          <a:p>
            <a:r>
              <a:rPr lang="zh-CN" altLang="zh-CN" sz="2220"/>
              <a:t>Visual ChatGPT: Talking, Drawing and Editing with Visual Foundation Models</a:t>
            </a:r>
            <a:endParaRPr lang="zh-CN" altLang="zh-CN" sz="2220"/>
          </a:p>
        </p:txBody>
      </p:sp>
      <p:sp>
        <p:nvSpPr>
          <p:cNvPr id="3" name="副标题 2"/>
          <p:cNvSpPr>
            <a:spLocks noGrp="1"/>
          </p:cNvSpPr>
          <p:nvPr>
            <p:ph type="subTitle" idx="1"/>
            <p:custDataLst>
              <p:tags r:id="rId2"/>
            </p:custDataLst>
          </p:nvPr>
        </p:nvSpPr>
        <p:spPr/>
        <p:txBody>
          <a:bodyPr>
            <a:normAutofit fontScale="30000"/>
          </a:bodyPr>
          <a:p>
            <a:r>
              <a:rPr sz="6400"/>
              <a:t>Chenfei Wu</a:t>
            </a:r>
            <a:r>
              <a:rPr lang="zh-CN" sz="6400"/>
              <a:t>，</a:t>
            </a:r>
            <a:r>
              <a:rPr sz="6400"/>
              <a:t>Shengming Yin</a:t>
            </a:r>
            <a:r>
              <a:rPr lang="zh-CN" sz="6400"/>
              <a:t>，</a:t>
            </a:r>
            <a:r>
              <a:rPr sz="6400"/>
              <a:t> Weizhen Qi</a:t>
            </a:r>
            <a:r>
              <a:rPr lang="zh-CN" sz="6400"/>
              <a:t>，</a:t>
            </a:r>
            <a:r>
              <a:rPr sz="6400"/>
              <a:t> Xiaodong Wang</a:t>
            </a:r>
            <a:r>
              <a:rPr lang="zh-CN" sz="6400"/>
              <a:t>，</a:t>
            </a:r>
            <a:r>
              <a:rPr sz="6400"/>
              <a:t> Zecheng Tang</a:t>
            </a:r>
            <a:r>
              <a:rPr lang="zh-CN" sz="6400"/>
              <a:t>，</a:t>
            </a:r>
            <a:r>
              <a:rPr sz="6400"/>
              <a:t> Nan Duan*</a:t>
            </a:r>
            <a:endParaRPr sz="6400"/>
          </a:p>
          <a:p>
            <a:r>
              <a:rPr sz="6400"/>
              <a:t>Microsoft Research Asia</a:t>
            </a:r>
            <a:endParaRPr sz="6400"/>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Introduction</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3219450" y="1490345"/>
            <a:ext cx="5746115" cy="4759325"/>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Introduction</a:t>
            </a:r>
            <a:endParaRPr lang="en-US" altLang="zh-CN"/>
          </a:p>
        </p:txBody>
      </p:sp>
      <p:sp>
        <p:nvSpPr>
          <p:cNvPr id="3" name="内容占位符 2"/>
          <p:cNvSpPr/>
          <p:nvPr>
            <p:ph idx="1"/>
          </p:nvPr>
        </p:nvSpPr>
        <p:spPr/>
        <p:txBody>
          <a:bodyPr/>
          <a:p>
            <a:r>
              <a:rPr lang="en-US" altLang="zh-CN"/>
              <a:t>Motivation: </a:t>
            </a:r>
            <a:endParaRPr lang="en-US" altLang="zh-CN"/>
          </a:p>
          <a:p>
            <a:pPr lvl="1"/>
            <a:r>
              <a:rPr lang="en-US" altLang="zh-CN"/>
              <a:t>Chatgpt does not support multimodality.</a:t>
            </a:r>
            <a:endParaRPr lang="en-US" altLang="zh-CN"/>
          </a:p>
          <a:p>
            <a:pPr lvl="1"/>
            <a:r>
              <a:rPr lang="en-US" altLang="zh-CN"/>
              <a:t>Could we build a ChatGPT-like system that also supports image understanding and generation?</a:t>
            </a:r>
            <a:endParaRPr lang="en-US" altLang="zh-CN"/>
          </a:p>
          <a:p>
            <a:pPr lvl="1"/>
            <a:r>
              <a:rPr lang="en-US" altLang="zh-CN"/>
              <a:t>Would it be necessary to train a totally new multi-modality model every time when it comes to new modalities or functions?</a:t>
            </a:r>
            <a:endParaRPr lang="en-US" altLang="zh-CN"/>
          </a:p>
          <a:p>
            <a:pPr lvl="1"/>
            <a:endParaRPr lang="en-US" altLang="zh-CN"/>
          </a:p>
          <a:p>
            <a:pPr lvl="1"/>
            <a:endParaRPr lang="en-US" altLang="zh-CN"/>
          </a:p>
          <a:p>
            <a:pPr marL="457200" lvl="1" indent="0">
              <a:buNone/>
            </a:pPr>
            <a:r>
              <a:rPr lang="en-US" altLang="zh-CN" b="1"/>
              <a:t>To build a ChatGPT-like system that also supports image understanding and generation without training a new multi-modal conversational model from scratch.</a:t>
            </a:r>
            <a:r>
              <a:rPr lang="en-US" altLang="zh-CN"/>
              <a:t> </a:t>
            </a:r>
            <a:endParaRPr lang="en-US" altLang="zh-CN"/>
          </a:p>
          <a:p>
            <a:pPr marL="457200" lvl="1" indent="0">
              <a:buNone/>
            </a:pPr>
            <a:endParaRPr lang="en-US" altLang="zh-CN"/>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Visual ChatGPT</a:t>
            </a:r>
            <a:endParaRPr lang="en-US" altLang="zh-CN"/>
          </a:p>
        </p:txBody>
      </p:sp>
      <p:sp>
        <p:nvSpPr>
          <p:cNvPr id="3" name="内容占位符 2"/>
          <p:cNvSpPr/>
          <p:nvPr>
            <p:ph idx="1"/>
          </p:nvPr>
        </p:nvSpPr>
        <p:spPr>
          <a:xfrm>
            <a:off x="608330" y="2181225"/>
            <a:ext cx="10968990" cy="4068445"/>
          </a:xfrm>
        </p:spPr>
        <p:txBody>
          <a:bodyPr/>
          <a:p>
            <a:pPr marL="0" indent="0">
              <a:buNone/>
            </a:pPr>
            <a:r>
              <a:rPr lang="en-US" altLang="zh-CN"/>
              <a:t>1. System Principle </a:t>
            </a:r>
            <a:r>
              <a:rPr lang="en-US" altLang="zh-CN" b="1"/>
              <a:t>P</a:t>
            </a:r>
            <a:r>
              <a:rPr lang="en-US" altLang="zh-CN"/>
              <a:t>: provides basic rules for Visual ChatGPT;  </a:t>
            </a:r>
            <a:endParaRPr lang="en-US" altLang="zh-CN"/>
          </a:p>
          <a:p>
            <a:pPr marL="0" indent="0">
              <a:buNone/>
            </a:pPr>
            <a:r>
              <a:rPr lang="en-US" altLang="zh-CN"/>
              <a:t>2. Visual Foundation Model </a:t>
            </a:r>
            <a:r>
              <a:rPr lang="en-US" altLang="zh-CN" b="1"/>
              <a:t>F</a:t>
            </a:r>
            <a:r>
              <a:rPr lang="en-US" altLang="zh-CN"/>
              <a:t>: F = {f</a:t>
            </a:r>
            <a:r>
              <a:rPr lang="en-US" altLang="zh-CN" baseline="-25000"/>
              <a:t>1</a:t>
            </a:r>
            <a:r>
              <a:rPr lang="en-US" altLang="zh-CN"/>
              <a:t>, f</a:t>
            </a:r>
            <a:r>
              <a:rPr lang="en-US" altLang="zh-CN" baseline="-25000"/>
              <a:t>2</a:t>
            </a:r>
            <a:r>
              <a:rPr lang="en-US" altLang="zh-CN"/>
              <a:t>, ..., f</a:t>
            </a:r>
            <a:r>
              <a:rPr lang="en-US" altLang="zh-CN" baseline="-25000"/>
              <a:t>N</a:t>
            </a:r>
            <a:r>
              <a:rPr lang="en-US" altLang="zh-CN"/>
              <a:t> };</a:t>
            </a:r>
            <a:endParaRPr lang="en-US" altLang="zh-CN"/>
          </a:p>
          <a:p>
            <a:pPr marL="0" indent="0">
              <a:buNone/>
            </a:pPr>
            <a:r>
              <a:rPr lang="en-US" altLang="zh-CN"/>
              <a:t>3. History of Dialogue </a:t>
            </a:r>
            <a:r>
              <a:rPr lang="en-US" altLang="zh-CN" b="1"/>
              <a:t>H</a:t>
            </a:r>
            <a:r>
              <a:rPr lang="en-US" altLang="zh-CN" b="1" baseline="-25000"/>
              <a:t>&lt;i</a:t>
            </a:r>
            <a:r>
              <a:rPr lang="en-US" altLang="zh-CN"/>
              <a:t>: </a:t>
            </a:r>
            <a:r>
              <a:rPr lang="en-US" altLang="zh-CN">
                <a:sym typeface="+mn-ea"/>
              </a:rPr>
              <a:t>concatenation of</a:t>
            </a:r>
            <a:r>
              <a:rPr lang="en-US" altLang="zh-CN"/>
              <a:t> i-th round of conversation history;</a:t>
            </a:r>
            <a:endParaRPr lang="en-US" altLang="zh-CN"/>
          </a:p>
          <a:p>
            <a:pPr marL="0" indent="0">
              <a:buNone/>
            </a:pPr>
            <a:r>
              <a:rPr lang="en-US" altLang="zh-CN"/>
              <a:t>4.  User query </a:t>
            </a:r>
            <a:r>
              <a:rPr lang="en-US" altLang="zh-CN" b="1"/>
              <a:t>Q</a:t>
            </a:r>
            <a:r>
              <a:rPr lang="en-US" altLang="zh-CN" b="1" baseline="-25000"/>
              <a:t>i</a:t>
            </a:r>
            <a:r>
              <a:rPr lang="en-US" altLang="zh-CN"/>
              <a:t>:  include both linguistic and visual queries;</a:t>
            </a:r>
            <a:endParaRPr lang="en-US" altLang="zh-CN"/>
          </a:p>
          <a:p>
            <a:pPr marL="0" indent="0">
              <a:buNone/>
            </a:pPr>
            <a:r>
              <a:rPr lang="en-US" altLang="zh-CN"/>
              <a:t>5. History of Reasoning </a:t>
            </a:r>
            <a:r>
              <a:rPr lang="en-US" altLang="zh-CN" b="1"/>
              <a:t>R</a:t>
            </a:r>
            <a:r>
              <a:rPr lang="en-US" altLang="zh-CN" b="1" baseline="-25000"/>
              <a:t>i</a:t>
            </a:r>
            <a:r>
              <a:rPr lang="en-US" altLang="zh-CN" b="1" baseline="30000"/>
              <a:t>(&lt;j)</a:t>
            </a:r>
            <a:r>
              <a:rPr lang="en-US" altLang="zh-CN"/>
              <a:t>: all the previous reasoning histories from j invoked VFMs;</a:t>
            </a:r>
            <a:endParaRPr lang="en-US" altLang="zh-CN"/>
          </a:p>
          <a:p>
            <a:pPr marL="0" indent="0">
              <a:buNone/>
            </a:pPr>
            <a:r>
              <a:rPr lang="en-US" altLang="zh-CN"/>
              <a:t>6. Intermediate Answer </a:t>
            </a:r>
            <a:r>
              <a:rPr lang="en-US" altLang="zh-CN" b="1"/>
              <a:t>A</a:t>
            </a:r>
            <a:r>
              <a:rPr lang="en-US" altLang="zh-CN" b="1" baseline="30000"/>
              <a:t>(j)</a:t>
            </a:r>
            <a:r>
              <a:rPr lang="en-US" altLang="zh-CN"/>
              <a:t>: multiple intermediate answers;</a:t>
            </a:r>
            <a:endParaRPr lang="en-US" altLang="zh-CN"/>
          </a:p>
          <a:p>
            <a:pPr marL="0" indent="0">
              <a:buNone/>
            </a:pPr>
            <a:r>
              <a:rPr lang="en-US" altLang="zh-CN"/>
              <a:t>7. Prompt Manager </a:t>
            </a:r>
            <a:r>
              <a:rPr lang="en-US" altLang="zh-CN" b="1"/>
              <a:t>M</a:t>
            </a:r>
            <a:r>
              <a:rPr lang="en-US" altLang="zh-CN"/>
              <a:t>:  convert all the visual signals into language.</a:t>
            </a:r>
            <a:endParaRPr lang="en-US" altLang="zh-CN"/>
          </a:p>
        </p:txBody>
      </p:sp>
      <p:pic>
        <p:nvPicPr>
          <p:cNvPr id="4" name="图片 3"/>
          <p:cNvPicPr>
            <a:picLocks noChangeAspect="1"/>
          </p:cNvPicPr>
          <p:nvPr/>
        </p:nvPicPr>
        <p:blipFill>
          <a:blip r:embed="rId1"/>
          <a:stretch>
            <a:fillRect/>
          </a:stretch>
        </p:blipFill>
        <p:spPr>
          <a:xfrm>
            <a:off x="3181985" y="1170940"/>
            <a:ext cx="5539740" cy="101028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Visual ChatGPT</a:t>
            </a:r>
            <a:endParaRPr lang="en-US" altLang="zh-CN"/>
          </a:p>
        </p:txBody>
      </p:sp>
      <p:sp>
        <p:nvSpPr>
          <p:cNvPr id="3" name="内容占位符 2"/>
          <p:cNvSpPr/>
          <p:nvPr>
            <p:ph idx="1"/>
          </p:nvPr>
        </p:nvSpPr>
        <p:spPr/>
        <p:txBody>
          <a:bodyPr/>
          <a:p>
            <a:r>
              <a:rPr lang="en-US" altLang="zh-CN"/>
              <a:t>Prompt Managing of System Principles </a:t>
            </a:r>
            <a:r>
              <a:rPr lang="en-US" altLang="zh-CN" b="1"/>
              <a:t>M(P)</a:t>
            </a:r>
            <a:endParaRPr lang="en-US" altLang="zh-CN" b="1"/>
          </a:p>
          <a:p>
            <a:pPr lvl="1"/>
            <a:r>
              <a:rPr lang="en-US" altLang="zh-CN"/>
              <a:t>some system principles need to be customized, which are then transferred into prompts that ChatGPT can understand. These prompts serve several purposes, including:</a:t>
            </a:r>
            <a:endParaRPr lang="en-US" altLang="zh-CN"/>
          </a:p>
          <a:p>
            <a:pPr lvl="1"/>
            <a:endParaRPr lang="en-US" altLang="zh-CN"/>
          </a:p>
          <a:p>
            <a:pPr marL="457200" lvl="1" indent="0">
              <a:buNone/>
            </a:pPr>
            <a:r>
              <a:rPr lang="en-US" altLang="zh-CN"/>
              <a:t>1. </a:t>
            </a:r>
            <a:r>
              <a:rPr lang="en-US" altLang="zh-CN" b="1"/>
              <a:t>Role of Visual ChatGPT</a:t>
            </a:r>
            <a:r>
              <a:rPr lang="en-US" altLang="zh-CN"/>
              <a:t>: assist with a range of text and visual-related tasks.</a:t>
            </a:r>
            <a:endParaRPr lang="en-US" altLang="zh-CN"/>
          </a:p>
          <a:p>
            <a:pPr marL="457200" lvl="1" indent="0">
              <a:buNone/>
            </a:pPr>
            <a:r>
              <a:rPr lang="en-US" altLang="zh-CN"/>
              <a:t>2. </a:t>
            </a:r>
            <a:r>
              <a:rPr lang="en-US" altLang="zh-CN" b="1"/>
              <a:t>VFMs Accessibility</a:t>
            </a:r>
            <a:r>
              <a:rPr lang="en-US" altLang="zh-CN"/>
              <a:t>:  have access to a list of VFMs to solve various VL tasks.</a:t>
            </a:r>
            <a:endParaRPr lang="en-US" altLang="zh-CN"/>
          </a:p>
          <a:p>
            <a:pPr marL="457200" lvl="1" indent="0">
              <a:buNone/>
            </a:pPr>
            <a:r>
              <a:rPr lang="en-US" altLang="zh-CN"/>
              <a:t>3. </a:t>
            </a:r>
            <a:r>
              <a:rPr lang="en-US" altLang="zh-CN" b="1"/>
              <a:t>Filename Sensitivity</a:t>
            </a:r>
            <a:r>
              <a:rPr lang="en-US" altLang="zh-CN"/>
              <a:t>:  it is crucial to use precise filenames to avoid ambiguity.</a:t>
            </a:r>
            <a:endParaRPr lang="en-US" altLang="zh-CN"/>
          </a:p>
          <a:p>
            <a:pPr marL="457200" lvl="1" indent="0">
              <a:buNone/>
            </a:pPr>
            <a:r>
              <a:rPr lang="en-US" altLang="zh-CN"/>
              <a:t>4. </a:t>
            </a:r>
            <a:r>
              <a:rPr lang="en-US" altLang="zh-CN" b="1"/>
              <a:t>Chain-of-Thought</a:t>
            </a:r>
            <a:r>
              <a:rPr lang="en-US" altLang="zh-CN"/>
              <a:t>:  to cope with one seemingly simple command may require multiple VFMs.</a:t>
            </a:r>
            <a:endParaRPr lang="en-US" altLang="zh-CN"/>
          </a:p>
          <a:p>
            <a:pPr marL="457200" lvl="1" indent="0">
              <a:buNone/>
            </a:pPr>
            <a:r>
              <a:rPr lang="en-US" altLang="zh-CN"/>
              <a:t>5. </a:t>
            </a:r>
            <a:r>
              <a:rPr lang="en-US" altLang="zh-CN" b="1"/>
              <a:t>Reasoning Format Strictness</a:t>
            </a:r>
            <a:r>
              <a:rPr lang="en-US" altLang="zh-CN"/>
              <a:t>:  must follow strict reasoning formats.</a:t>
            </a:r>
            <a:endParaRPr lang="en-US" altLang="zh-CN"/>
          </a:p>
          <a:p>
            <a:pPr marL="457200" lvl="1" indent="0">
              <a:buNone/>
            </a:pPr>
            <a:r>
              <a:rPr lang="en-US" altLang="zh-CN"/>
              <a:t>6. </a:t>
            </a:r>
            <a:r>
              <a:rPr lang="en-US" altLang="zh-CN" b="1"/>
              <a:t>Reliability</a:t>
            </a:r>
            <a:r>
              <a:rPr lang="en-US" altLang="zh-CN"/>
              <a:t>:  require Visual ChatGPT to be loyal to the output of the vision foundation models and not fabricate image content or filenames.</a:t>
            </a:r>
            <a:endParaRPr lang="en-US" altLang="zh-CN"/>
          </a:p>
        </p:txBody>
      </p:sp>
      <p:pic>
        <p:nvPicPr>
          <p:cNvPr id="4" name="图片 3"/>
          <p:cNvPicPr>
            <a:picLocks noChangeAspect="1"/>
          </p:cNvPicPr>
          <p:nvPr/>
        </p:nvPicPr>
        <p:blipFill>
          <a:blip r:embed="rId1"/>
          <a:stretch>
            <a:fillRect/>
          </a:stretch>
        </p:blipFill>
        <p:spPr>
          <a:xfrm>
            <a:off x="5372100" y="170180"/>
            <a:ext cx="6353810" cy="1409065"/>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Visual ChatGPT</a:t>
            </a:r>
            <a:endParaRPr lang="en-US" altLang="zh-CN"/>
          </a:p>
        </p:txBody>
      </p:sp>
      <p:sp>
        <p:nvSpPr>
          <p:cNvPr id="3" name="内容占位符 2"/>
          <p:cNvSpPr/>
          <p:nvPr>
            <p:ph idx="1"/>
          </p:nvPr>
        </p:nvSpPr>
        <p:spPr>
          <a:xfrm>
            <a:off x="608400" y="1313870"/>
            <a:ext cx="10969200" cy="4759200"/>
          </a:xfrm>
        </p:spPr>
        <p:txBody>
          <a:bodyPr/>
          <a:p>
            <a:r>
              <a:rPr lang="en-US" altLang="zh-CN"/>
              <a:t>Prompt Managing of Foundation Models </a:t>
            </a:r>
            <a:r>
              <a:rPr lang="en-US" altLang="zh-CN" b="1"/>
              <a:t>M(F)</a:t>
            </a:r>
            <a:endParaRPr lang="en-US" altLang="zh-CN"/>
          </a:p>
          <a:p>
            <a:pPr lvl="1"/>
            <a:r>
              <a:rPr lang="en-US" altLang="zh-CN"/>
              <a:t>different VFMs may share some similarities, the Prompt Manager specifically defines the following aspects to help Visual ChatGPT accurately understand and handle the VL tasks:</a:t>
            </a:r>
            <a:endParaRPr lang="en-US" altLang="zh-CN"/>
          </a:p>
          <a:p>
            <a:pPr lvl="1"/>
            <a:endParaRPr lang="en-US" altLang="zh-CN"/>
          </a:p>
          <a:p>
            <a:pPr marL="457200" lvl="1" indent="0">
              <a:buNone/>
            </a:pPr>
            <a:r>
              <a:rPr lang="en-US" altLang="zh-CN"/>
              <a:t>1. </a:t>
            </a:r>
            <a:r>
              <a:rPr lang="en-US" altLang="zh-CN" b="1"/>
              <a:t>Name</a:t>
            </a:r>
            <a:r>
              <a:rPr lang="en-US" altLang="zh-CN"/>
              <a:t>: The name prompt provides an abstract of the overall function for each VFM.</a:t>
            </a:r>
            <a:endParaRPr lang="en-US" altLang="zh-CN"/>
          </a:p>
          <a:p>
            <a:pPr marL="457200" lvl="1" indent="0">
              <a:buNone/>
            </a:pPr>
            <a:r>
              <a:rPr lang="en-US" altLang="zh-CN"/>
              <a:t>2. </a:t>
            </a:r>
            <a:r>
              <a:rPr lang="en-US" altLang="zh-CN" b="1"/>
              <a:t>Usage</a:t>
            </a:r>
            <a:r>
              <a:rPr lang="en-US" altLang="zh-CN"/>
              <a:t>: The usage prompt describes the specific scenario where the VFM should be used.</a:t>
            </a:r>
            <a:endParaRPr lang="en-US" altLang="zh-CN"/>
          </a:p>
          <a:p>
            <a:pPr marL="457200" lvl="1" indent="0">
              <a:buNone/>
            </a:pPr>
            <a:r>
              <a:rPr lang="en-US" altLang="zh-CN"/>
              <a:t>3. </a:t>
            </a:r>
            <a:r>
              <a:rPr lang="en-US" altLang="zh-CN" b="1"/>
              <a:t>Inputs/Outputs</a:t>
            </a:r>
            <a:r>
              <a:rPr lang="en-US" altLang="zh-CN"/>
              <a:t>: Outlines the format of inputs and outputs.</a:t>
            </a:r>
            <a:endParaRPr lang="en-US" altLang="zh-CN"/>
          </a:p>
          <a:p>
            <a:pPr marL="457200" lvl="1" indent="0">
              <a:buNone/>
            </a:pPr>
            <a:r>
              <a:rPr lang="en-US" altLang="zh-CN"/>
              <a:t>4. </a:t>
            </a:r>
            <a:r>
              <a:rPr lang="en-US" altLang="zh-CN" b="1"/>
              <a:t>Example(Optional)</a:t>
            </a:r>
            <a:r>
              <a:rPr lang="en-US" altLang="zh-CN"/>
              <a:t>: The example prompt is optional.</a:t>
            </a:r>
            <a:endParaRPr lang="en-US" altLang="zh-CN"/>
          </a:p>
        </p:txBody>
      </p:sp>
      <p:pic>
        <p:nvPicPr>
          <p:cNvPr id="4" name="图片 3"/>
          <p:cNvPicPr>
            <a:picLocks noChangeAspect="1"/>
          </p:cNvPicPr>
          <p:nvPr/>
        </p:nvPicPr>
        <p:blipFill>
          <a:blip r:embed="rId1"/>
          <a:stretch>
            <a:fillRect/>
          </a:stretch>
        </p:blipFill>
        <p:spPr>
          <a:xfrm>
            <a:off x="1224280" y="4265295"/>
            <a:ext cx="4043045" cy="2593340"/>
          </a:xfrm>
          <a:prstGeom prst="rect">
            <a:avLst/>
          </a:prstGeom>
        </p:spPr>
      </p:pic>
      <p:pic>
        <p:nvPicPr>
          <p:cNvPr id="5" name="图片 4"/>
          <p:cNvPicPr>
            <a:picLocks noChangeAspect="1"/>
          </p:cNvPicPr>
          <p:nvPr/>
        </p:nvPicPr>
        <p:blipFill>
          <a:blip r:embed="rId2"/>
          <a:stretch>
            <a:fillRect/>
          </a:stretch>
        </p:blipFill>
        <p:spPr>
          <a:xfrm>
            <a:off x="5521960" y="4273550"/>
            <a:ext cx="5312410" cy="2584450"/>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Visual ChatGPT</a:t>
            </a:r>
            <a:endParaRPr lang="en-US" altLang="zh-CN"/>
          </a:p>
        </p:txBody>
      </p:sp>
      <p:sp>
        <p:nvSpPr>
          <p:cNvPr id="3" name="内容占位符 2"/>
          <p:cNvSpPr/>
          <p:nvPr>
            <p:ph idx="1"/>
          </p:nvPr>
        </p:nvSpPr>
        <p:spPr>
          <a:xfrm>
            <a:off x="608400" y="1313870"/>
            <a:ext cx="10969200" cy="4759200"/>
          </a:xfrm>
        </p:spPr>
        <p:txBody>
          <a:bodyPr>
            <a:normAutofit lnSpcReduction="20000"/>
          </a:bodyPr>
          <a:p>
            <a:r>
              <a:rPr lang="en-US" altLang="zh-CN"/>
              <a:t>Prompt Managing of User Querie </a:t>
            </a:r>
            <a:r>
              <a:rPr lang="en-US" altLang="zh-CN" b="1"/>
              <a:t>M(Q</a:t>
            </a:r>
            <a:r>
              <a:rPr lang="en-US" altLang="zh-CN" b="1" baseline="-25000"/>
              <a:t>i</a:t>
            </a:r>
            <a:r>
              <a:rPr lang="en-US" altLang="zh-CN" b="1"/>
              <a:t>)</a:t>
            </a:r>
            <a:endParaRPr lang="en-US" altLang="zh-CN"/>
          </a:p>
          <a:p>
            <a:pPr lvl="1"/>
            <a:r>
              <a:rPr lang="en-US" altLang="zh-CN"/>
              <a:t>Prompt Manager handles user queries in the following two aspects:</a:t>
            </a:r>
            <a:endParaRPr lang="en-US" altLang="zh-CN"/>
          </a:p>
          <a:p>
            <a:pPr marL="457200" lvl="1" indent="0">
              <a:buNone/>
            </a:pPr>
            <a:r>
              <a:rPr lang="en-US" altLang="zh-CN"/>
              <a:t>1. </a:t>
            </a:r>
            <a:r>
              <a:rPr lang="en-US" altLang="zh-CN" b="1"/>
              <a:t>Generate Unique Filename</a:t>
            </a:r>
            <a:r>
              <a:rPr lang="en-US" altLang="zh-CN"/>
              <a:t>:  can handle two types of image-related queries: </a:t>
            </a:r>
            <a:endParaRPr lang="en-US" altLang="zh-CN"/>
          </a:p>
          <a:p>
            <a:pPr marL="457200" lvl="1" indent="457200">
              <a:buNone/>
            </a:pPr>
            <a:r>
              <a:rPr lang="en-US" altLang="zh-CN"/>
              <a:t>(1) those that involve newly uploaded images;</a:t>
            </a:r>
            <a:endParaRPr lang="en-US" altLang="zh-CN"/>
          </a:p>
          <a:p>
            <a:pPr marL="457200" lvl="1" indent="457200">
              <a:buNone/>
            </a:pPr>
            <a:r>
              <a:rPr lang="en-US" altLang="zh-CN"/>
              <a:t>(2) those that involvereference to existing images.</a:t>
            </a:r>
            <a:endParaRPr lang="en-US" altLang="zh-CN"/>
          </a:p>
          <a:p>
            <a:pPr marL="457200" lvl="1" indent="457200">
              <a:buFont typeface="Arial" panose="020B0604020202020204" pitchFamily="34" charset="0"/>
              <a:buNone/>
            </a:pPr>
            <a:r>
              <a:rPr lang="en-US" altLang="zh-CN">
                <a:solidFill>
                  <a:schemeClr val="tx1">
                    <a:lumMod val="65000"/>
                    <a:lumOff val="35000"/>
                  </a:schemeClr>
                </a:solidFill>
              </a:rPr>
              <a:t>the newly uploaded image will not be fed into ChatGPT, a fake dialogue history is generated with a question stating the image’s filename and an answer indicating that the image has been received</a:t>
            </a:r>
            <a:endParaRPr lang="en-US" altLang="zh-CN">
              <a:solidFill>
                <a:schemeClr val="tx1">
                  <a:lumMod val="65000"/>
                  <a:lumOff val="35000"/>
                </a:schemeClr>
              </a:solidFill>
            </a:endParaRPr>
          </a:p>
          <a:p>
            <a:pPr marL="457200" lvl="1" indent="0">
              <a:buFont typeface="Arial" panose="020B0604020202020204" pitchFamily="34" charset="0"/>
              <a:buNone/>
            </a:pPr>
            <a:r>
              <a:rPr lang="en-US" altLang="zh-CN">
                <a:solidFill>
                  <a:schemeClr val="tx1">
                    <a:lumMod val="65000"/>
                    <a:lumOff val="35000"/>
                  </a:schemeClr>
                </a:solidFill>
              </a:rPr>
              <a:t>2. </a:t>
            </a:r>
            <a:r>
              <a:rPr lang="en-US" altLang="zh-CN" b="1">
                <a:solidFill>
                  <a:schemeClr val="tx1">
                    <a:lumMod val="65000"/>
                    <a:lumOff val="35000"/>
                  </a:schemeClr>
                </a:solidFill>
              </a:rPr>
              <a:t>Force VFM Thinking</a:t>
            </a:r>
            <a:r>
              <a:rPr lang="en-US" altLang="zh-CN">
                <a:solidFill>
                  <a:schemeClr val="tx1">
                    <a:lumMod val="65000"/>
                    <a:lumOff val="35000"/>
                  </a:schemeClr>
                </a:solidFill>
              </a:rPr>
              <a:t>:</a:t>
            </a:r>
            <a:r>
              <a:rPr lang="en-US" altLang="zh-CN" sz="1400">
                <a:solidFill>
                  <a:srgbClr val="FF0000"/>
                </a:solidFill>
              </a:rPr>
              <a:t>“Since Visual ChatGPT is a text language model, Visual ChatGPT must use tools to observe images rather than imagination. The thoughts and observations are only visible for Visual ChatGPT, Visual ChatGPT should remember to repeat important information in the final response for Human. Thought: Do I need to use a tool?”</a:t>
            </a:r>
            <a:endParaRPr lang="en-US" altLang="zh-CN">
              <a:solidFill>
                <a:srgbClr val="FF0000"/>
              </a:solidFill>
            </a:endParaRPr>
          </a:p>
          <a:p>
            <a:pPr marL="457200" lvl="1" indent="457200">
              <a:buFont typeface="Arial" panose="020B0604020202020204" pitchFamily="34" charset="0"/>
              <a:buNone/>
            </a:pPr>
            <a:r>
              <a:rPr lang="en-US" altLang="zh-CN">
                <a:solidFill>
                  <a:schemeClr val="tx1"/>
                </a:solidFill>
              </a:rPr>
              <a:t>(1) it prompts Visual ChatGPT to use foundation models instead of relying solely on its imagination;</a:t>
            </a:r>
            <a:endParaRPr lang="en-US" altLang="zh-CN">
              <a:solidFill>
                <a:schemeClr val="tx1"/>
              </a:solidFill>
            </a:endParaRPr>
          </a:p>
          <a:p>
            <a:pPr marL="457200" lvl="1" indent="457200">
              <a:buFont typeface="Arial" panose="020B0604020202020204" pitchFamily="34" charset="0"/>
              <a:buNone/>
            </a:pPr>
            <a:r>
              <a:rPr lang="en-US" altLang="zh-CN">
                <a:solidFill>
                  <a:schemeClr val="tx1"/>
                </a:solidFill>
              </a:rPr>
              <a:t>(2)it encourages Visual ChatGPT to provide specific outputs generated by the foundation models.</a:t>
            </a:r>
            <a:endParaRPr lang="en-US" altLang="zh-CN">
              <a:solidFill>
                <a:schemeClr val="tx1"/>
              </a:solidFill>
            </a:endParaRPr>
          </a:p>
        </p:txBody>
      </p:sp>
      <p:pic>
        <p:nvPicPr>
          <p:cNvPr id="5" name="图片 4"/>
          <p:cNvPicPr>
            <a:picLocks noChangeAspect="1"/>
          </p:cNvPicPr>
          <p:nvPr/>
        </p:nvPicPr>
        <p:blipFill>
          <a:blip r:embed="rId1"/>
          <a:stretch>
            <a:fillRect/>
          </a:stretch>
        </p:blipFill>
        <p:spPr>
          <a:xfrm>
            <a:off x="4902835" y="372110"/>
            <a:ext cx="6449060" cy="94170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takeaways</a:t>
            </a:r>
            <a:endParaRPr lang="en-US" altLang="zh-CN"/>
          </a:p>
        </p:txBody>
      </p:sp>
      <p:sp>
        <p:nvSpPr>
          <p:cNvPr id="3" name="内容占位符 2"/>
          <p:cNvSpPr>
            <a:spLocks noGrp="1"/>
          </p:cNvSpPr>
          <p:nvPr>
            <p:ph idx="1"/>
          </p:nvPr>
        </p:nvSpPr>
        <p:spPr/>
        <p:txBody>
          <a:bodyPr/>
          <a:p>
            <a:pPr marL="0" indent="0">
              <a:buNone/>
            </a:pPr>
            <a:r>
              <a:rPr lang="en-US" altLang="zh-CN" b="1"/>
              <a:t>1. </a:t>
            </a:r>
            <a:r>
              <a:rPr lang="zh-CN" altLang="en-US" b="1"/>
              <a:t>From LLMs to MLLMs</a:t>
            </a:r>
            <a:r>
              <a:rPr lang="en-US" altLang="zh-CN" b="1"/>
              <a:t>:</a:t>
            </a:r>
            <a:endParaRPr lang="en-US" altLang="zh-CN" b="1"/>
          </a:p>
          <a:p>
            <a:pPr marL="457200" lvl="1" indent="0">
              <a:buNone/>
            </a:pPr>
            <a:r>
              <a:rPr lang="en-US" altLang="zh-CN"/>
              <a:t>1. multimodal perception enables LLMs to acquire commonsense knowledge beyond text descriptions.</a:t>
            </a:r>
            <a:endParaRPr lang="en-US" altLang="zh-CN"/>
          </a:p>
          <a:p>
            <a:pPr marL="457200" lvl="1" indent="0">
              <a:buNone/>
            </a:pPr>
            <a:r>
              <a:rPr lang="en-US" altLang="zh-CN"/>
              <a:t>2. aligning perception with LLMs opens the door to new tasks.</a:t>
            </a:r>
            <a:endParaRPr lang="en-US" altLang="zh-CN"/>
          </a:p>
          <a:p>
            <a:pPr marL="457200" lvl="1" indent="0">
              <a:buNone/>
            </a:pPr>
            <a:r>
              <a:rPr lang="en-US" altLang="zh-CN"/>
              <a:t>3. the capability of perception unifies various APIs, as graphical user interfaces are the most natural and unified way to interact with.</a:t>
            </a:r>
            <a:endParaRPr lang="en-US" altLang="zh-CN"/>
          </a:p>
          <a:p>
            <a:endParaRPr lang="zh-CN" altLang="en-US"/>
          </a:p>
          <a:p>
            <a:r>
              <a:rPr lang="zh-CN" altLang="en-US"/>
              <a:t>KOSMOS-1 models </a:t>
            </a:r>
            <a:r>
              <a:rPr lang="en-US" altLang="zh-CN"/>
              <a:t>are trained </a:t>
            </a:r>
            <a:r>
              <a:rPr lang="zh-CN" altLang="en-US"/>
              <a:t>on </a:t>
            </a:r>
            <a:r>
              <a:rPr lang="zh-CN" altLang="en-US" b="1"/>
              <a:t>web-scale multimodal corpora</a:t>
            </a:r>
            <a:r>
              <a:rPr lang="zh-CN" altLang="en-US"/>
              <a:t>,</a:t>
            </a:r>
            <a:r>
              <a:rPr lang="en-US" altLang="zh-CN"/>
              <a:t> </a:t>
            </a:r>
            <a:r>
              <a:rPr lang="zh-CN" altLang="en-US"/>
              <a:t>which ensures that the model robustly learns from diverse sources. We not only use a large-scale text corpus but also mine high-quality image-caption pairs and arbitrarily interleaved image and text documents from the web.</a:t>
            </a:r>
            <a:endParaRPr lang="zh-CN" altLang="en-US"/>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Visual ChatGPT</a:t>
            </a:r>
            <a:endParaRPr lang="en-US" altLang="zh-CN"/>
          </a:p>
        </p:txBody>
      </p:sp>
      <p:sp>
        <p:nvSpPr>
          <p:cNvPr id="3" name="内容占位符 2"/>
          <p:cNvSpPr/>
          <p:nvPr>
            <p:ph idx="1"/>
          </p:nvPr>
        </p:nvSpPr>
        <p:spPr>
          <a:xfrm>
            <a:off x="608400" y="1313870"/>
            <a:ext cx="10969200" cy="4759200"/>
          </a:xfrm>
        </p:spPr>
        <p:txBody>
          <a:bodyPr>
            <a:normAutofit/>
          </a:bodyPr>
          <a:p>
            <a:r>
              <a:rPr lang="en-US" altLang="zh-CN">
                <a:solidFill>
                  <a:schemeClr val="tx1"/>
                </a:solidFill>
              </a:rPr>
              <a:t>Prompt Managing of Foundation Model Outputs </a:t>
            </a:r>
            <a:r>
              <a:rPr lang="en-US" altLang="zh-CN" b="1">
                <a:solidFill>
                  <a:schemeClr val="tx1"/>
                </a:solidFill>
              </a:rPr>
              <a:t>M(F(A</a:t>
            </a:r>
            <a:r>
              <a:rPr lang="en-US" altLang="zh-CN" b="1" baseline="-25000">
                <a:solidFill>
                  <a:schemeClr val="tx1"/>
                </a:solidFill>
                <a:sym typeface="+mn-ea"/>
              </a:rPr>
              <a:t>i</a:t>
            </a:r>
            <a:r>
              <a:rPr lang="en-US" altLang="zh-CN" b="1" baseline="30000">
                <a:solidFill>
                  <a:schemeClr val="tx1"/>
                </a:solidFill>
                <a:sym typeface="+mn-ea"/>
              </a:rPr>
              <a:t>(j)</a:t>
            </a:r>
            <a:r>
              <a:rPr lang="en-US" altLang="zh-CN" b="1">
                <a:solidFill>
                  <a:schemeClr val="tx1"/>
                </a:solidFill>
                <a:sym typeface="+mn-ea"/>
              </a:rPr>
              <a:t>))</a:t>
            </a:r>
            <a:endParaRPr lang="en-US" altLang="zh-CN" b="1">
              <a:solidFill>
                <a:schemeClr val="tx1"/>
              </a:solidFill>
              <a:sym typeface="+mn-ea"/>
            </a:endParaRPr>
          </a:p>
          <a:p>
            <a:pPr lvl="1"/>
            <a:r>
              <a:rPr lang="en-US" altLang="zh-CN">
                <a:solidFill>
                  <a:schemeClr val="tx1"/>
                </a:solidFill>
              </a:rPr>
              <a:t>Visual ChatGPT will implicitly summarize and feed them to the ChatGPT for subsequent interaction. The inner steps can be summarized below:</a:t>
            </a:r>
            <a:endParaRPr lang="en-US" altLang="zh-CN">
              <a:solidFill>
                <a:schemeClr val="tx1"/>
              </a:solidFill>
            </a:endParaRPr>
          </a:p>
          <a:p>
            <a:pPr marL="457200" lvl="1" indent="457200">
              <a:buNone/>
            </a:pPr>
            <a:r>
              <a:rPr lang="en-US" altLang="zh-CN">
                <a:solidFill>
                  <a:schemeClr val="tx1"/>
                </a:solidFill>
              </a:rPr>
              <a:t>1. </a:t>
            </a:r>
            <a:r>
              <a:rPr lang="en-US" altLang="zh-CN" b="1">
                <a:solidFill>
                  <a:schemeClr val="tx1"/>
                </a:solidFill>
              </a:rPr>
              <a:t>Generate Chained Filename</a:t>
            </a:r>
            <a:r>
              <a:rPr lang="en-US" altLang="zh-CN">
                <a:solidFill>
                  <a:schemeClr val="tx1"/>
                </a:solidFill>
              </a:rPr>
              <a:t>:  the image is named as “{Name}_{Operation}_{Prev   Name}_{Org Name}”    e.g. “image/ui3c edge-of o0ec nji9dcgf.png”</a:t>
            </a:r>
            <a:endParaRPr lang="en-US" altLang="zh-CN">
              <a:solidFill>
                <a:schemeClr val="tx1"/>
              </a:solidFill>
            </a:endParaRPr>
          </a:p>
          <a:p>
            <a:pPr marL="457200" lvl="1" indent="457200">
              <a:buNone/>
            </a:pPr>
            <a:r>
              <a:rPr lang="en-US" altLang="zh-CN">
                <a:solidFill>
                  <a:schemeClr val="tx1"/>
                </a:solidFill>
              </a:rPr>
              <a:t>2. </a:t>
            </a:r>
            <a:r>
              <a:rPr lang="en-US" altLang="zh-CN" b="1">
                <a:solidFill>
                  <a:schemeClr val="tx1"/>
                </a:solidFill>
              </a:rPr>
              <a:t>Call for More VFMs</a:t>
            </a:r>
            <a:r>
              <a:rPr lang="en-US" altLang="zh-CN">
                <a:solidFill>
                  <a:schemeClr val="tx1"/>
                </a:solidFill>
              </a:rPr>
              <a:t>:make the ChatGPT keep asking itself whether it needs VFMs</a:t>
            </a:r>
            <a:endParaRPr lang="en-US" altLang="zh-CN">
              <a:solidFill>
                <a:schemeClr val="tx1"/>
              </a:solidFill>
            </a:endParaRPr>
          </a:p>
          <a:p>
            <a:pPr marL="457200" lvl="1" indent="457200">
              <a:buNone/>
            </a:pPr>
            <a:r>
              <a:rPr lang="en-US" altLang="zh-CN">
                <a:solidFill>
                  <a:schemeClr val="tx1"/>
                </a:solidFill>
              </a:rPr>
              <a:t>to solve the current problem by extending one suffix “Thought: ” at the end of each generation.</a:t>
            </a:r>
            <a:endParaRPr lang="en-US" altLang="zh-CN">
              <a:solidFill>
                <a:schemeClr val="tx1"/>
              </a:solidFill>
            </a:endParaRPr>
          </a:p>
          <a:p>
            <a:pPr marL="457200" lvl="1" indent="457200">
              <a:buNone/>
            </a:pPr>
            <a:r>
              <a:rPr lang="en-US" altLang="zh-CN">
                <a:solidFill>
                  <a:schemeClr val="tx1"/>
                </a:solidFill>
              </a:rPr>
              <a:t>3. </a:t>
            </a:r>
            <a:r>
              <a:rPr lang="en-US" altLang="zh-CN" b="1">
                <a:solidFill>
                  <a:schemeClr val="tx1"/>
                </a:solidFill>
              </a:rPr>
              <a:t>Ask for More Details</a:t>
            </a:r>
            <a:r>
              <a:rPr lang="en-US" altLang="zh-CN">
                <a:solidFill>
                  <a:schemeClr val="tx1"/>
                </a:solidFill>
              </a:rPr>
              <a:t>:When the user’s command is ambiguous, Visual ChatGPT should ask the users for more details to help better leverage VFMs.</a:t>
            </a:r>
            <a:endParaRPr lang="en-US" altLang="zh-CN">
              <a:solidFill>
                <a:schemeClr val="tx1"/>
              </a:solidFill>
            </a:endParaRPr>
          </a:p>
          <a:p>
            <a:endParaRPr lang="en-US" altLang="zh-CN">
              <a:solidFill>
                <a:schemeClr val="tx1"/>
              </a:solidFill>
            </a:endParaRPr>
          </a:p>
          <a:p>
            <a:pPr marL="0" indent="0">
              <a:buNone/>
            </a:pP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2748280" y="4894580"/>
            <a:ext cx="6688455" cy="1705610"/>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Visual ChatGPT</a:t>
            </a:r>
            <a:endParaRPr lang="en-US" altLang="zh-CN"/>
          </a:p>
        </p:txBody>
      </p:sp>
      <p:sp>
        <p:nvSpPr>
          <p:cNvPr id="3" name="内容占位符 2"/>
          <p:cNvSpPr/>
          <p:nvPr>
            <p:ph idx="1"/>
          </p:nvPr>
        </p:nvSpPr>
        <p:spPr>
          <a:xfrm>
            <a:off x="608400" y="1313870"/>
            <a:ext cx="10969200" cy="4759200"/>
          </a:xfrm>
        </p:spPr>
        <p:txBody>
          <a:bodyPr>
            <a:normAutofit/>
          </a:bodyPr>
          <a:p>
            <a:endParaRPr lang="en-US" altLang="zh-CN">
              <a:solidFill>
                <a:schemeClr val="tx1"/>
              </a:solidFill>
            </a:endParaRPr>
          </a:p>
          <a:p>
            <a:pPr marL="0" indent="0">
              <a:buNone/>
            </a:pPr>
            <a:endParaRPr lang="en-US" altLang="zh-CN">
              <a:solidFill>
                <a:schemeClr val="tx1"/>
              </a:solidFill>
            </a:endParaRPr>
          </a:p>
        </p:txBody>
      </p:sp>
      <p:pic>
        <p:nvPicPr>
          <p:cNvPr id="5" name="图片 4"/>
          <p:cNvPicPr>
            <a:picLocks noChangeAspect="1"/>
          </p:cNvPicPr>
          <p:nvPr/>
        </p:nvPicPr>
        <p:blipFill>
          <a:blip r:embed="rId1"/>
          <a:stretch>
            <a:fillRect/>
          </a:stretch>
        </p:blipFill>
        <p:spPr>
          <a:xfrm>
            <a:off x="6637655" y="59690"/>
            <a:ext cx="5488940" cy="6798310"/>
          </a:xfrm>
          <a:prstGeom prst="rect">
            <a:avLst/>
          </a:prstGeom>
        </p:spPr>
      </p:pic>
      <p:pic>
        <p:nvPicPr>
          <p:cNvPr id="6" name="图片 5"/>
          <p:cNvPicPr>
            <a:picLocks noChangeAspect="1"/>
          </p:cNvPicPr>
          <p:nvPr/>
        </p:nvPicPr>
        <p:blipFill>
          <a:blip r:embed="rId2"/>
          <a:stretch>
            <a:fillRect/>
          </a:stretch>
        </p:blipFill>
        <p:spPr>
          <a:xfrm>
            <a:off x="64135" y="1800225"/>
            <a:ext cx="6598920" cy="3787140"/>
          </a:xfrm>
          <a:prstGeom prst="rect">
            <a:avLst/>
          </a:prstGeom>
        </p:spPr>
      </p:pic>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Experiments</a:t>
            </a:r>
            <a:endParaRPr lang="en-US" altLang="zh-CN">
              <a:sym typeface="+mn-ea"/>
            </a:endParaRPr>
          </a:p>
        </p:txBody>
      </p:sp>
      <p:sp>
        <p:nvSpPr>
          <p:cNvPr id="3" name="内容占位符 2"/>
          <p:cNvSpPr/>
          <p:nvPr>
            <p:ph idx="1"/>
          </p:nvPr>
        </p:nvSpPr>
        <p:spPr>
          <a:xfrm>
            <a:off x="608400" y="1313870"/>
            <a:ext cx="10969200" cy="4759200"/>
          </a:xfrm>
        </p:spPr>
        <p:txBody>
          <a:bodyPr>
            <a:normAutofit/>
          </a:bodyPr>
          <a:p>
            <a:r>
              <a:rPr lang="en-US" altLang="zh-CN">
                <a:solidFill>
                  <a:schemeClr val="tx1"/>
                </a:solidFill>
              </a:rPr>
              <a:t> Setup</a:t>
            </a:r>
            <a:endParaRPr lang="en-US" altLang="zh-CN">
              <a:solidFill>
                <a:schemeClr val="tx1"/>
              </a:solidFill>
            </a:endParaRPr>
          </a:p>
          <a:p>
            <a:pPr lvl="1"/>
            <a:r>
              <a:rPr lang="en-US" altLang="zh-CN">
                <a:solidFill>
                  <a:schemeClr val="tx1"/>
                </a:solidFill>
              </a:rPr>
              <a:t>OpenAI “text-davinci-003” version</a:t>
            </a:r>
            <a:endParaRPr lang="en-US" altLang="zh-CN">
              <a:solidFill>
                <a:schemeClr val="tx1"/>
              </a:solidFill>
            </a:endParaRPr>
          </a:p>
          <a:p>
            <a:pPr lvl="1"/>
            <a:endParaRPr lang="en-US" altLang="zh-CN">
              <a:solidFill>
                <a:schemeClr val="tx1"/>
              </a:solidFill>
            </a:endParaRPr>
          </a:p>
          <a:p>
            <a:pPr lvl="1"/>
            <a:r>
              <a:rPr lang="en-US" altLang="zh-CN">
                <a:solidFill>
                  <a:schemeClr val="tx1"/>
                </a:solidFill>
              </a:rPr>
              <a:t>collect foundation models from HuggingFace Transformers, Maskformer and ControlNet</a:t>
            </a:r>
            <a:endParaRPr lang="en-US" altLang="zh-CN">
              <a:solidFill>
                <a:schemeClr val="tx1"/>
              </a:solidFill>
            </a:endParaRPr>
          </a:p>
          <a:p>
            <a:pPr lvl="1"/>
            <a:endParaRPr lang="en-US" altLang="zh-CN">
              <a:solidFill>
                <a:schemeClr val="tx1"/>
              </a:solidFill>
            </a:endParaRPr>
          </a:p>
          <a:p>
            <a:pPr lvl="1"/>
            <a:r>
              <a:rPr lang="en-US" altLang="zh-CN">
                <a:solidFill>
                  <a:schemeClr val="tx1"/>
                </a:solidFill>
              </a:rPr>
              <a:t>The fully deployment of all the 22 VFMs requires 4 Nvidia V100 GPUs</a:t>
            </a:r>
            <a:endParaRPr lang="en-US" altLang="zh-CN">
              <a:solidFill>
                <a:schemeClr val="tx1"/>
              </a:solidFill>
            </a:endParaRPr>
          </a:p>
          <a:p>
            <a:pPr marL="0" indent="0">
              <a:buNone/>
            </a:pPr>
            <a:endParaRPr lang="en-US" altLang="zh-CN">
              <a:solidFill>
                <a:schemeClr val="tx1"/>
              </a:solidFill>
            </a:endParaRP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Experiments</a:t>
            </a:r>
            <a:endParaRPr lang="en-US" altLang="zh-CN">
              <a:sym typeface="+mn-ea"/>
            </a:endParaRPr>
          </a:p>
        </p:txBody>
      </p:sp>
      <p:sp>
        <p:nvSpPr>
          <p:cNvPr id="3" name="内容占位符 2"/>
          <p:cNvSpPr/>
          <p:nvPr>
            <p:ph idx="1"/>
          </p:nvPr>
        </p:nvSpPr>
        <p:spPr>
          <a:xfrm>
            <a:off x="608400" y="1313870"/>
            <a:ext cx="10969200" cy="4759200"/>
          </a:xfrm>
        </p:spPr>
        <p:txBody>
          <a:bodyPr>
            <a:normAutofit/>
          </a:bodyPr>
          <a:p>
            <a:r>
              <a:rPr lang="en-US" altLang="zh-CN">
                <a:solidFill>
                  <a:schemeClr val="tx1"/>
                </a:solidFill>
              </a:rPr>
              <a:t> Case Study of Prompt Manager</a:t>
            </a:r>
            <a:endParaRPr lang="en-US" altLang="zh-CN">
              <a:solidFill>
                <a:schemeClr val="tx1"/>
              </a:solidFill>
            </a:endParaRPr>
          </a:p>
          <a:p>
            <a:pPr lvl="1"/>
            <a:r>
              <a:rPr lang="en-US" altLang="zh-CN">
                <a:solidFill>
                  <a:schemeClr val="tx1"/>
                </a:solidFill>
              </a:rPr>
              <a:t>Case Study of prompt managing of system principles.</a:t>
            </a: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2353310" y="2287270"/>
            <a:ext cx="7485380" cy="441769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Experiments</a:t>
            </a:r>
            <a:endParaRPr lang="en-US" altLang="zh-CN">
              <a:sym typeface="+mn-ea"/>
            </a:endParaRPr>
          </a:p>
        </p:txBody>
      </p:sp>
      <p:sp>
        <p:nvSpPr>
          <p:cNvPr id="3" name="内容占位符 2"/>
          <p:cNvSpPr/>
          <p:nvPr>
            <p:ph idx="1"/>
          </p:nvPr>
        </p:nvSpPr>
        <p:spPr>
          <a:xfrm>
            <a:off x="608400" y="1313870"/>
            <a:ext cx="10969200" cy="4759200"/>
          </a:xfrm>
        </p:spPr>
        <p:txBody>
          <a:bodyPr>
            <a:normAutofit/>
          </a:bodyPr>
          <a:p>
            <a:r>
              <a:rPr lang="en-US" altLang="zh-CN">
                <a:solidFill>
                  <a:schemeClr val="tx1"/>
                </a:solidFill>
              </a:rPr>
              <a:t> Case Study of Prompt Manager</a:t>
            </a:r>
            <a:endParaRPr lang="en-US" altLang="zh-CN">
              <a:solidFill>
                <a:schemeClr val="tx1"/>
              </a:solidFill>
            </a:endParaRPr>
          </a:p>
          <a:p>
            <a:pPr lvl="1"/>
            <a:r>
              <a:rPr lang="en-US" altLang="zh-CN">
                <a:solidFill>
                  <a:schemeClr val="tx1"/>
                </a:solidFill>
              </a:rPr>
              <a:t>Case Study of prompt managing of system principles.</a:t>
            </a:r>
            <a:endParaRPr lang="en-US" altLang="zh-CN">
              <a:solidFill>
                <a:schemeClr val="tx1"/>
              </a:solidFill>
            </a:endParaRPr>
          </a:p>
        </p:txBody>
      </p:sp>
      <p:pic>
        <p:nvPicPr>
          <p:cNvPr id="5" name="图片 4"/>
          <p:cNvPicPr>
            <a:picLocks noChangeAspect="1"/>
          </p:cNvPicPr>
          <p:nvPr/>
        </p:nvPicPr>
        <p:blipFill>
          <a:blip r:embed="rId1"/>
          <a:stretch>
            <a:fillRect/>
          </a:stretch>
        </p:blipFill>
        <p:spPr>
          <a:xfrm>
            <a:off x="2460625" y="2153285"/>
            <a:ext cx="7263765" cy="4401820"/>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Experiments</a:t>
            </a:r>
            <a:endParaRPr lang="en-US" altLang="zh-CN">
              <a:sym typeface="+mn-ea"/>
            </a:endParaRPr>
          </a:p>
        </p:txBody>
      </p:sp>
      <p:pic>
        <p:nvPicPr>
          <p:cNvPr id="4" name="图片 3"/>
          <p:cNvPicPr>
            <a:picLocks noChangeAspect="1"/>
          </p:cNvPicPr>
          <p:nvPr/>
        </p:nvPicPr>
        <p:blipFill>
          <a:blip r:embed="rId1"/>
          <a:stretch>
            <a:fillRect/>
          </a:stretch>
        </p:blipFill>
        <p:spPr>
          <a:xfrm>
            <a:off x="4669790" y="1313815"/>
            <a:ext cx="7530465" cy="4502150"/>
          </a:xfrm>
          <a:prstGeom prst="rect">
            <a:avLst/>
          </a:prstGeom>
        </p:spPr>
      </p:pic>
      <p:sp>
        <p:nvSpPr>
          <p:cNvPr id="6" name="内容占位符 2"/>
          <p:cNvSpPr/>
          <p:nvPr/>
        </p:nvSpPr>
        <p:spPr>
          <a:xfrm>
            <a:off x="109855" y="1313815"/>
            <a:ext cx="4559935"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solidFill>
                  <a:schemeClr val="tx1"/>
                </a:solidFill>
              </a:rPr>
              <a:t> Case Study of prompt managing of foundation models</a:t>
            </a:r>
            <a:endParaRPr lang="en-US" altLang="zh-CN">
              <a:solidFill>
                <a:schemeClr val="tx1"/>
              </a:solidFill>
            </a:endParaRPr>
          </a:p>
          <a:p>
            <a:pPr marL="457200" lvl="1" indent="0">
              <a:buNone/>
            </a:pPr>
            <a:r>
              <a:rPr lang="en-US" altLang="zh-CN">
                <a:solidFill>
                  <a:schemeClr val="tx1"/>
                </a:solidFill>
              </a:rPr>
              <a:t>1. The name of the VFM is the most</a:t>
            </a:r>
            <a:endParaRPr lang="en-US" altLang="zh-CN">
              <a:solidFill>
                <a:schemeClr val="tx1"/>
              </a:solidFill>
            </a:endParaRPr>
          </a:p>
          <a:p>
            <a:pPr marL="457200" lvl="1" indent="0">
              <a:buNone/>
            </a:pPr>
            <a:r>
              <a:rPr lang="en-US" altLang="zh-CN">
                <a:solidFill>
                  <a:schemeClr val="tx1"/>
                </a:solidFill>
              </a:rPr>
              <a:t>important and needs to be clearly defined.</a:t>
            </a:r>
            <a:endParaRPr lang="en-US" altLang="zh-CN">
              <a:solidFill>
                <a:schemeClr val="tx1"/>
              </a:solidFill>
            </a:endParaRPr>
          </a:p>
          <a:p>
            <a:pPr marL="457200" lvl="1" indent="0">
              <a:buNone/>
            </a:pPr>
            <a:endParaRPr lang="en-US" altLang="zh-CN">
              <a:solidFill>
                <a:schemeClr val="tx1"/>
              </a:solidFill>
            </a:endParaRPr>
          </a:p>
          <a:p>
            <a:pPr marL="457200" lvl="1" indent="0">
              <a:buNone/>
            </a:pPr>
            <a:r>
              <a:rPr lang="en-US" altLang="zh-CN">
                <a:solidFill>
                  <a:schemeClr val="tx1"/>
                </a:solidFill>
              </a:rPr>
              <a:t>2. The VFM usage should clearly</a:t>
            </a:r>
            <a:endParaRPr lang="en-US" altLang="zh-CN">
              <a:solidFill>
                <a:schemeClr val="tx1"/>
              </a:solidFill>
            </a:endParaRPr>
          </a:p>
          <a:p>
            <a:pPr marL="457200" lvl="1" indent="0">
              <a:buNone/>
            </a:pPr>
            <a:r>
              <a:rPr lang="en-US" altLang="zh-CN">
                <a:solidFill>
                  <a:schemeClr val="tx1"/>
                </a:solidFill>
              </a:rPr>
              <a:t>describe the specific scenario where a model should be used</a:t>
            </a:r>
            <a:endParaRPr lang="en-US" altLang="zh-CN">
              <a:solidFill>
                <a:schemeClr val="tx1"/>
              </a:solidFill>
            </a:endParaRPr>
          </a:p>
          <a:p>
            <a:pPr marL="457200" lvl="1" indent="0">
              <a:buNone/>
            </a:pPr>
            <a:r>
              <a:rPr lang="en-US" altLang="zh-CN">
                <a:solidFill>
                  <a:schemeClr val="tx1"/>
                </a:solidFill>
              </a:rPr>
              <a:t>to avoid the wrong responses.</a:t>
            </a:r>
            <a:endParaRPr lang="en-US" altLang="zh-CN">
              <a:solidFill>
                <a:schemeClr val="tx1"/>
              </a:solidFill>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Experiments</a:t>
            </a:r>
            <a:endParaRPr lang="en-US" altLang="zh-CN">
              <a:sym typeface="+mn-ea"/>
            </a:endParaRPr>
          </a:p>
        </p:txBody>
      </p:sp>
      <p:sp>
        <p:nvSpPr>
          <p:cNvPr id="3" name="内容占位符 2"/>
          <p:cNvSpPr/>
          <p:nvPr>
            <p:ph idx="1"/>
          </p:nvPr>
        </p:nvSpPr>
        <p:spPr>
          <a:xfrm>
            <a:off x="109855" y="1313815"/>
            <a:ext cx="4559935" cy="4759325"/>
          </a:xfrm>
        </p:spPr>
        <p:txBody>
          <a:bodyPr>
            <a:normAutofit/>
          </a:bodyPr>
          <a:p>
            <a:r>
              <a:rPr lang="en-US" altLang="zh-CN">
                <a:solidFill>
                  <a:schemeClr val="tx1"/>
                </a:solidFill>
              </a:rPr>
              <a:t> Case Study of prompt managing of foundation models</a:t>
            </a:r>
            <a:endParaRPr lang="en-US" altLang="zh-CN">
              <a:solidFill>
                <a:schemeClr val="tx1"/>
              </a:solidFill>
            </a:endParaRPr>
          </a:p>
          <a:p>
            <a:pPr marL="457200" lvl="1" indent="0">
              <a:buNone/>
            </a:pPr>
            <a:r>
              <a:rPr lang="en-US" altLang="zh-CN">
                <a:solidFill>
                  <a:schemeClr val="tx1"/>
                </a:solidFill>
              </a:rPr>
              <a:t>3. The input and output format should be prompted accurately to</a:t>
            </a:r>
            <a:endParaRPr lang="en-US" altLang="zh-CN">
              <a:solidFill>
                <a:schemeClr val="tx1"/>
              </a:solidFill>
            </a:endParaRPr>
          </a:p>
          <a:p>
            <a:pPr marL="457200" lvl="1" indent="0">
              <a:buNone/>
            </a:pPr>
            <a:r>
              <a:rPr lang="en-US" altLang="zh-CN">
                <a:solidFill>
                  <a:schemeClr val="tx1"/>
                </a:solidFill>
              </a:rPr>
              <a:t>avoid parameter errors.</a:t>
            </a:r>
            <a:endParaRPr lang="en-US" altLang="zh-CN">
              <a:solidFill>
                <a:schemeClr val="tx1"/>
              </a:solidFill>
            </a:endParaRPr>
          </a:p>
          <a:p>
            <a:pPr marL="457200" lvl="1" indent="0">
              <a:buNone/>
            </a:pPr>
            <a:endParaRPr lang="en-US" altLang="zh-CN">
              <a:solidFill>
                <a:schemeClr val="tx1"/>
              </a:solidFill>
            </a:endParaRPr>
          </a:p>
          <a:p>
            <a:pPr marL="457200" lvl="1" indent="0">
              <a:buNone/>
            </a:pPr>
            <a:r>
              <a:rPr lang="en-US" altLang="zh-CN">
                <a:solidFill>
                  <a:schemeClr val="tx1"/>
                </a:solidFill>
              </a:rPr>
              <a:t>2.  The example prompt can help the model deal with complex usages but is optional.</a:t>
            </a:r>
            <a:endParaRPr lang="en-US" altLang="zh-CN">
              <a:solidFill>
                <a:schemeClr val="tx1"/>
              </a:solidFill>
            </a:endParaRPr>
          </a:p>
        </p:txBody>
      </p:sp>
      <p:pic>
        <p:nvPicPr>
          <p:cNvPr id="5" name="图片 4"/>
          <p:cNvPicPr>
            <a:picLocks noChangeAspect="1"/>
          </p:cNvPicPr>
          <p:nvPr/>
        </p:nvPicPr>
        <p:blipFill>
          <a:blip r:embed="rId1"/>
          <a:stretch>
            <a:fillRect/>
          </a:stretch>
        </p:blipFill>
        <p:spPr>
          <a:xfrm>
            <a:off x="4669790" y="927100"/>
            <a:ext cx="7522210" cy="5146040"/>
          </a:xfrm>
          <a:prstGeom prst="rect">
            <a:avLst/>
          </a:prstGeom>
        </p:spPr>
      </p:pic>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Experiments</a:t>
            </a:r>
            <a:endParaRPr lang="en-US" altLang="zh-CN">
              <a:sym typeface="+mn-ea"/>
            </a:endParaRPr>
          </a:p>
        </p:txBody>
      </p:sp>
      <p:sp>
        <p:nvSpPr>
          <p:cNvPr id="3" name="内容占位符 2"/>
          <p:cNvSpPr/>
          <p:nvPr>
            <p:ph idx="1"/>
          </p:nvPr>
        </p:nvSpPr>
        <p:spPr>
          <a:xfrm>
            <a:off x="109855" y="1313815"/>
            <a:ext cx="4559935" cy="4759325"/>
          </a:xfrm>
        </p:spPr>
        <p:txBody>
          <a:bodyPr>
            <a:normAutofit/>
          </a:bodyPr>
          <a:p>
            <a:r>
              <a:rPr lang="en-US" altLang="zh-CN">
                <a:solidFill>
                  <a:schemeClr val="tx1"/>
                </a:solidFill>
              </a:rPr>
              <a:t> Case Study of prompt managing of user query</a:t>
            </a:r>
            <a:endParaRPr lang="en-US" altLang="zh-CN">
              <a:solidFill>
                <a:schemeClr val="tx1"/>
              </a:solidFill>
            </a:endParaRPr>
          </a:p>
          <a:p>
            <a:pPr marL="457200" lvl="1" indent="0">
              <a:buNone/>
            </a:pPr>
            <a:r>
              <a:rPr lang="en-US" altLang="zh-CN">
                <a:solidFill>
                  <a:schemeClr val="tx1"/>
                </a:solidFill>
              </a:rPr>
              <a:t>1. without image file unique naming, newly uploaded image file might be renamed to avoid overwritten and result in wrong reference.</a:t>
            </a:r>
            <a:endParaRPr lang="en-US" altLang="zh-CN">
              <a:solidFill>
                <a:schemeClr val="tx1"/>
              </a:solidFill>
            </a:endParaRPr>
          </a:p>
          <a:p>
            <a:pPr lvl="1"/>
            <a:endParaRPr lang="en-US" altLang="zh-CN">
              <a:solidFill>
                <a:schemeClr val="tx1"/>
              </a:solidFill>
            </a:endParaRPr>
          </a:p>
          <a:p>
            <a:pPr marL="457200" lvl="1" indent="0">
              <a:buNone/>
            </a:pPr>
            <a:r>
              <a:rPr lang="en-US" altLang="zh-CN">
                <a:solidFill>
                  <a:schemeClr val="tx1"/>
                </a:solidFill>
              </a:rPr>
              <a:t>2. without force thinking, A3 may wrongly generate the end of thoughts token and directly consider all of its ChatGPT outputs as the final response.</a:t>
            </a:r>
            <a:endParaRPr lang="en-US" altLang="zh-CN">
              <a:solidFill>
                <a:schemeClr val="tx1"/>
              </a:solidFill>
            </a:endParaRPr>
          </a:p>
        </p:txBody>
      </p:sp>
      <p:pic>
        <p:nvPicPr>
          <p:cNvPr id="4" name="图片 3"/>
          <p:cNvPicPr>
            <a:picLocks noChangeAspect="1"/>
          </p:cNvPicPr>
          <p:nvPr/>
        </p:nvPicPr>
        <p:blipFill>
          <a:blip r:embed="rId1"/>
          <a:stretch>
            <a:fillRect/>
          </a:stretch>
        </p:blipFill>
        <p:spPr>
          <a:xfrm>
            <a:off x="4764405" y="1313815"/>
            <a:ext cx="7523480" cy="433641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Experiments</a:t>
            </a:r>
            <a:endParaRPr lang="en-US" altLang="zh-CN">
              <a:sym typeface="+mn-ea"/>
            </a:endParaRPr>
          </a:p>
        </p:txBody>
      </p:sp>
      <p:sp>
        <p:nvSpPr>
          <p:cNvPr id="3" name="内容占位符 2"/>
          <p:cNvSpPr/>
          <p:nvPr>
            <p:ph idx="1"/>
          </p:nvPr>
        </p:nvSpPr>
        <p:spPr>
          <a:xfrm>
            <a:off x="109855" y="1313815"/>
            <a:ext cx="4559935" cy="4759325"/>
          </a:xfrm>
        </p:spPr>
        <p:txBody>
          <a:bodyPr>
            <a:normAutofit/>
          </a:bodyPr>
          <a:p>
            <a:r>
              <a:rPr lang="en-US" altLang="zh-CN">
                <a:solidFill>
                  <a:schemeClr val="tx1"/>
                </a:solidFill>
              </a:rPr>
              <a:t> Case Study of prompt managing of model outputs</a:t>
            </a:r>
            <a:endParaRPr lang="en-US" altLang="zh-CN">
              <a:solidFill>
                <a:schemeClr val="tx1"/>
              </a:solidFill>
            </a:endParaRPr>
          </a:p>
          <a:p>
            <a:pPr marL="457200" lvl="1" indent="0">
              <a:buNone/>
            </a:pPr>
            <a:r>
              <a:rPr lang="en-US" altLang="zh-CN">
                <a:solidFill>
                  <a:schemeClr val="tx1"/>
                </a:solidFill>
              </a:rPr>
              <a:t>1. chained naming rule does help Visual Chat_x0002_GPT to understand.</a:t>
            </a:r>
            <a:endParaRPr lang="en-US" altLang="zh-CN">
              <a:solidFill>
                <a:schemeClr val="tx1"/>
              </a:solidFill>
            </a:endParaRPr>
          </a:p>
          <a:p>
            <a:pPr lvl="1"/>
            <a:endParaRPr lang="en-US" altLang="zh-CN">
              <a:solidFill>
                <a:schemeClr val="tx1"/>
              </a:solidFill>
            </a:endParaRPr>
          </a:p>
          <a:p>
            <a:pPr marL="457200" lvl="1" indent="0">
              <a:buNone/>
            </a:pPr>
            <a:r>
              <a:rPr lang="en-US" altLang="zh-CN">
                <a:solidFill>
                  <a:schemeClr val="tx1"/>
                </a:solidFill>
              </a:rPr>
              <a:t>2. gives an ex_x0002_ample of asking for more details when the item inference is ambiguous.</a:t>
            </a:r>
            <a:endParaRPr lang="en-US" altLang="zh-CN">
              <a:solidFill>
                <a:schemeClr val="tx1"/>
              </a:solidFill>
            </a:endParaRPr>
          </a:p>
        </p:txBody>
      </p:sp>
      <p:pic>
        <p:nvPicPr>
          <p:cNvPr id="5" name="图片 4"/>
          <p:cNvPicPr>
            <a:picLocks noChangeAspect="1"/>
          </p:cNvPicPr>
          <p:nvPr/>
        </p:nvPicPr>
        <p:blipFill>
          <a:blip r:embed="rId1"/>
          <a:stretch>
            <a:fillRect/>
          </a:stretch>
        </p:blipFill>
        <p:spPr>
          <a:xfrm>
            <a:off x="4562475" y="1252855"/>
            <a:ext cx="7388860" cy="461073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 Limitations</a:t>
            </a:r>
            <a:endParaRPr lang="en-US" altLang="zh-CN">
              <a:sym typeface="+mn-ea"/>
            </a:endParaRPr>
          </a:p>
        </p:txBody>
      </p:sp>
      <p:sp>
        <p:nvSpPr>
          <p:cNvPr id="3" name="内容占位符 2"/>
          <p:cNvSpPr/>
          <p:nvPr>
            <p:ph idx="1"/>
          </p:nvPr>
        </p:nvSpPr>
        <p:spPr>
          <a:xfrm>
            <a:off x="608400" y="1313870"/>
            <a:ext cx="10969200" cy="4759200"/>
          </a:xfrm>
        </p:spPr>
        <p:txBody>
          <a:bodyPr>
            <a:normAutofit fontScale="90000"/>
          </a:bodyPr>
          <a:p>
            <a:pPr marL="0" indent="0">
              <a:buNone/>
            </a:pPr>
            <a:r>
              <a:rPr lang="en-US" altLang="zh-CN">
                <a:solidFill>
                  <a:schemeClr val="tx1"/>
                </a:solidFill>
              </a:rPr>
              <a:t>1. </a:t>
            </a:r>
            <a:r>
              <a:rPr lang="en-US" altLang="zh-CN" b="1">
                <a:solidFill>
                  <a:schemeClr val="tx1"/>
                </a:solidFill>
              </a:rPr>
              <a:t>Dependence on ChatGPT and VFMs</a:t>
            </a:r>
            <a:r>
              <a:rPr lang="en-US" altLang="zh-CN">
                <a:solidFill>
                  <a:schemeClr val="tx1"/>
                </a:solidFill>
              </a:rPr>
              <a:t>:  </a:t>
            </a:r>
            <a:endParaRPr lang="en-US" altLang="zh-CN">
              <a:solidFill>
                <a:schemeClr val="tx1"/>
              </a:solidFill>
            </a:endParaRPr>
          </a:p>
          <a:p>
            <a:pPr marL="0" indent="457200">
              <a:buNone/>
            </a:pPr>
            <a:r>
              <a:rPr lang="en-US" altLang="zh-CN" sz="1400">
                <a:solidFill>
                  <a:schemeClr val="tx1"/>
                </a:solidFill>
              </a:rPr>
              <a:t>relies heavily on ChatGPT to assign tasks and on VFMs to execute them	</a:t>
            </a:r>
            <a:endParaRPr lang="en-US" altLang="zh-CN" sz="1400">
              <a:solidFill>
                <a:schemeClr val="tx1"/>
              </a:solidFill>
            </a:endParaRPr>
          </a:p>
          <a:p>
            <a:pPr marL="0" lvl="0" indent="0">
              <a:buNone/>
            </a:pPr>
            <a:r>
              <a:rPr lang="en-US" altLang="zh-CN">
                <a:solidFill>
                  <a:schemeClr val="tx1"/>
                </a:solidFill>
              </a:rPr>
              <a:t>2. </a:t>
            </a:r>
            <a:r>
              <a:rPr lang="en-US" altLang="zh-CN" b="1">
                <a:solidFill>
                  <a:schemeClr val="tx1"/>
                </a:solidFill>
              </a:rPr>
              <a:t>Heavy Prompt Engineering:</a:t>
            </a:r>
            <a:endParaRPr lang="en-US" altLang="zh-CN" b="1">
              <a:solidFill>
                <a:schemeClr val="tx1"/>
              </a:solidFill>
            </a:endParaRPr>
          </a:p>
          <a:p>
            <a:pPr marL="0" lvl="0" indent="457200">
              <a:buNone/>
            </a:pPr>
            <a:r>
              <a:rPr lang="en-US" altLang="zh-CN" sz="1400">
                <a:solidFill>
                  <a:schemeClr val="tx1"/>
                </a:solidFill>
              </a:rPr>
              <a:t>requires a significant amount of prompt engineering to convert VFMs into language and make these model descriptions distinguishable</a:t>
            </a:r>
            <a:endParaRPr lang="en-US" altLang="zh-CN" sz="1400">
              <a:solidFill>
                <a:schemeClr val="tx1"/>
              </a:solidFill>
            </a:endParaRPr>
          </a:p>
          <a:p>
            <a:pPr marL="0" lvl="0" indent="0">
              <a:buNone/>
            </a:pPr>
            <a:r>
              <a:rPr lang="en-US" altLang="zh-CN">
                <a:solidFill>
                  <a:schemeClr val="tx1"/>
                </a:solidFill>
              </a:rPr>
              <a:t>3. </a:t>
            </a:r>
            <a:r>
              <a:rPr lang="en-US" altLang="zh-CN" b="1">
                <a:solidFill>
                  <a:schemeClr val="tx1"/>
                </a:solidFill>
              </a:rPr>
              <a:t>Limited Real-time Capabilities:</a:t>
            </a:r>
            <a:endParaRPr lang="en-US" altLang="zh-CN" b="1">
              <a:solidFill>
                <a:schemeClr val="tx1"/>
              </a:solidFill>
            </a:endParaRPr>
          </a:p>
          <a:p>
            <a:pPr marL="0" lvl="0" indent="457200">
              <a:buNone/>
            </a:pPr>
            <a:r>
              <a:rPr lang="en-US" altLang="zh-CN" sz="1400">
                <a:solidFill>
                  <a:schemeClr val="tx1"/>
                </a:solidFill>
              </a:rPr>
              <a:t>Visual ChatGPT may invoke multiple VFMs, resulting in limited real-time capabilities.</a:t>
            </a:r>
            <a:endParaRPr lang="en-US" altLang="zh-CN" sz="1400">
              <a:solidFill>
                <a:schemeClr val="tx1"/>
              </a:solidFill>
            </a:endParaRPr>
          </a:p>
          <a:p>
            <a:pPr marL="0" lvl="0" indent="0">
              <a:buNone/>
            </a:pPr>
            <a:r>
              <a:rPr lang="en-US" altLang="zh-CN">
                <a:solidFill>
                  <a:schemeClr val="tx1"/>
                </a:solidFill>
              </a:rPr>
              <a:t>4. </a:t>
            </a:r>
            <a:r>
              <a:rPr lang="en-US" altLang="zh-CN" b="1">
                <a:solidFill>
                  <a:schemeClr val="tx1"/>
                </a:solidFill>
              </a:rPr>
              <a:t>Token Length Limitation:</a:t>
            </a:r>
            <a:endParaRPr lang="en-US" altLang="zh-CN" b="1">
              <a:solidFill>
                <a:schemeClr val="tx1"/>
              </a:solidFill>
            </a:endParaRPr>
          </a:p>
          <a:p>
            <a:pPr marL="0" lvl="0" indent="457200">
              <a:buNone/>
            </a:pPr>
            <a:r>
              <a:rPr lang="en-US" altLang="zh-CN" sz="1555">
                <a:solidFill>
                  <a:schemeClr val="tx1"/>
                </a:solidFill>
              </a:rPr>
              <a:t>The maximum token length in ChatGPT may limit the number of foundation models that can be used.</a:t>
            </a:r>
            <a:endParaRPr lang="en-US" altLang="zh-CN" sz="1555">
              <a:solidFill>
                <a:schemeClr val="tx1"/>
              </a:solidFill>
            </a:endParaRPr>
          </a:p>
          <a:p>
            <a:pPr marL="0" lvl="0" indent="0">
              <a:buNone/>
            </a:pPr>
            <a:r>
              <a:rPr lang="en-US" altLang="zh-CN">
                <a:solidFill>
                  <a:schemeClr val="tx1"/>
                </a:solidFill>
              </a:rPr>
              <a:t>5.</a:t>
            </a:r>
            <a:r>
              <a:rPr lang="en-US" altLang="zh-CN" b="1">
                <a:solidFill>
                  <a:schemeClr val="tx1"/>
                </a:solidFill>
              </a:rPr>
              <a:t> Security and Privacy:</a:t>
            </a:r>
            <a:endParaRPr lang="en-US" altLang="zh-CN" b="1">
              <a:solidFill>
                <a:schemeClr val="tx1"/>
              </a:solidFill>
            </a:endParaRPr>
          </a:p>
          <a:p>
            <a:pPr marL="0" lvl="0" indent="457200">
              <a:buNone/>
            </a:pPr>
            <a:r>
              <a:rPr lang="en-US" altLang="zh-CN" sz="1555">
                <a:solidFill>
                  <a:schemeClr val="tx1"/>
                </a:solidFill>
              </a:rPr>
              <a:t>The ability to easily plug and unplug foundation models may raise security and privacy concerns.</a:t>
            </a:r>
            <a:endParaRPr lang="en-US" altLang="zh-CN" sz="1555">
              <a:solidFill>
                <a:schemeClr val="tx1"/>
              </a:solidFill>
            </a:endParaRPr>
          </a:p>
          <a:p>
            <a:pPr marL="0" indent="0">
              <a:buNone/>
            </a:pPr>
            <a:endParaRPr lang="en-US" altLang="zh-CN" sz="1555">
              <a:solidFill>
                <a:schemeClr val="tx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takeaways</a:t>
            </a:r>
            <a:endParaRPr lang="en-US" altLang="zh-CN"/>
          </a:p>
        </p:txBody>
      </p:sp>
      <p:sp>
        <p:nvSpPr>
          <p:cNvPr id="3" name="内容占位符 2"/>
          <p:cNvSpPr>
            <a:spLocks noGrp="1"/>
          </p:cNvSpPr>
          <p:nvPr>
            <p:ph idx="1"/>
          </p:nvPr>
        </p:nvSpPr>
        <p:spPr/>
        <p:txBody>
          <a:bodyPr/>
          <a:p>
            <a:pPr marL="0" indent="0">
              <a:buNone/>
            </a:pPr>
            <a:r>
              <a:rPr lang="en-US" altLang="zh-CN" b="1"/>
              <a:t>2. </a:t>
            </a:r>
            <a:r>
              <a:rPr lang="zh-CN" altLang="en-US" b="1"/>
              <a:t>Language models as general-purpose interfaces</a:t>
            </a:r>
            <a:r>
              <a:rPr lang="en-US" altLang="zh-CN" b="1"/>
              <a:t>:</a:t>
            </a:r>
            <a:endParaRPr lang="en-US" altLang="zh-CN" b="1"/>
          </a:p>
          <a:p>
            <a:pPr marL="457200" lvl="1" indent="0">
              <a:buNone/>
            </a:pPr>
            <a:r>
              <a:rPr lang="en-US" altLang="zh-CN"/>
              <a:t>1. because of the open-ended output space, we are able to unify various task predictions as texts.</a:t>
            </a:r>
            <a:endParaRPr lang="en-US" altLang="zh-CN"/>
          </a:p>
          <a:p>
            <a:pPr marL="457200" lvl="1" indent="0">
              <a:buNone/>
            </a:pPr>
            <a:r>
              <a:rPr lang="en-US" altLang="zh-CN"/>
              <a:t>2. natural-language instructions and action sequences can be well handled by language models.</a:t>
            </a:r>
            <a:endParaRPr lang="en-US" altLang="zh-CN"/>
          </a:p>
          <a:p>
            <a:pPr marL="457200" lvl="1" indent="0">
              <a:buNone/>
            </a:pPr>
            <a:r>
              <a:rPr lang="en-US" altLang="zh-CN"/>
              <a:t>3. LLMs also serve as basic reasoners, which is complementary to perception modules on complex tasks.</a:t>
            </a:r>
            <a:endParaRPr lang="en-US" altLang="zh-CN"/>
          </a:p>
          <a:p>
            <a:endParaRPr lang="zh-CN" altLang="en-US"/>
          </a:p>
          <a:p>
            <a:r>
              <a:rPr lang="en-US"/>
              <a:t>S</a:t>
            </a:r>
            <a:r>
              <a:t>o it is natural to align world, action, and multimodal perception with the general-purpose interface</a:t>
            </a:r>
            <a:r>
              <a:rPr lang="en-US"/>
              <a:t>.</a:t>
            </a:r>
            <a:endParaRPr 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 takeaways</a:t>
            </a:r>
            <a:endParaRPr lang="en-US" altLang="zh-CN"/>
          </a:p>
        </p:txBody>
      </p:sp>
      <p:sp>
        <p:nvSpPr>
          <p:cNvPr id="3" name="内容占位符 2"/>
          <p:cNvSpPr>
            <a:spLocks noGrp="1"/>
          </p:cNvSpPr>
          <p:nvPr>
            <p:ph idx="1"/>
          </p:nvPr>
        </p:nvSpPr>
        <p:spPr/>
        <p:txBody>
          <a:bodyPr/>
          <a:p>
            <a:pPr marL="0" indent="0">
              <a:buNone/>
            </a:pPr>
            <a:r>
              <a:rPr lang="en-US" altLang="zh-CN" b="1"/>
              <a:t>3. </a:t>
            </a:r>
            <a:r>
              <a:rPr lang="zh-CN" altLang="en-US" b="1"/>
              <a:t>New capabilities of MLLMs</a:t>
            </a:r>
            <a:r>
              <a:rPr lang="en-US" altLang="zh-CN" b="1"/>
              <a:t>:</a:t>
            </a:r>
            <a:endParaRPr lang="en-US" altLang="zh-CN" b="1"/>
          </a:p>
          <a:p>
            <a:pPr marL="457200" lvl="1" indent="0">
              <a:buNone/>
            </a:pPr>
            <a:r>
              <a:rPr lang="en-US" altLang="zh-CN"/>
              <a:t>1.conduct </a:t>
            </a:r>
            <a:r>
              <a:rPr lang="en-US" altLang="zh-CN">
                <a:solidFill>
                  <a:srgbClr val="FF0000"/>
                </a:solidFill>
              </a:rPr>
              <a:t>zero- and few-shot multimodal learning</a:t>
            </a:r>
            <a:r>
              <a:rPr lang="en-US" altLang="zh-CN"/>
              <a:t> by using natural language instructions and demonstration examples.</a:t>
            </a:r>
            <a:endParaRPr lang="en-US" altLang="zh-CN"/>
          </a:p>
          <a:p>
            <a:pPr marL="457200" lvl="1" indent="0">
              <a:buNone/>
            </a:pPr>
            <a:r>
              <a:rPr lang="en-US" altLang="zh-CN"/>
              <a:t>2.observe promising signals of nonverbal reasoning by evaluating the Raven IQ test, which measures the fluid reasoning ability of humans.</a:t>
            </a:r>
            <a:endParaRPr lang="en-US" altLang="zh-CN"/>
          </a:p>
          <a:p>
            <a:pPr marL="457200" lvl="1" indent="0">
              <a:buNone/>
            </a:pPr>
            <a:r>
              <a:rPr lang="en-US" altLang="zh-CN"/>
              <a:t>3. MLLMs naturally support multi-turn interactions for general modalities, such as multimodal dialogue.</a:t>
            </a:r>
            <a:endParaRPr lang="en-US" altLang="zh-CN"/>
          </a:p>
          <a:p>
            <a:endParaRPr 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2717800" y="0"/>
            <a:ext cx="6756400" cy="680656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KOSMOS-1</a:t>
            </a:r>
            <a:endParaRPr lang="en-US" altLang="zh-CN"/>
          </a:p>
        </p:txBody>
      </p:sp>
      <p:sp>
        <p:nvSpPr>
          <p:cNvPr id="3" name="内容占位符 2"/>
          <p:cNvSpPr>
            <a:spLocks noGrp="1"/>
          </p:cNvSpPr>
          <p:nvPr>
            <p:ph idx="1"/>
          </p:nvPr>
        </p:nvSpPr>
        <p:spPr/>
        <p:txBody>
          <a:bodyPr/>
          <a:p>
            <a:r>
              <a:rPr lang="en-US"/>
              <a:t> </a:t>
            </a:r>
            <a:r>
              <a:rPr lang="en-US" b="1"/>
              <a:t>Input Representation</a:t>
            </a:r>
            <a:endParaRPr lang="en-US" b="1"/>
          </a:p>
          <a:p>
            <a:pPr lvl="1"/>
            <a:r>
              <a:rPr lang="en-US"/>
              <a:t>use </a:t>
            </a:r>
            <a:r>
              <a:rPr lang="en-US">
                <a:solidFill>
                  <a:srgbClr val="FF0000"/>
                </a:solidFill>
              </a:rPr>
              <a:t>&lt;s&gt;</a:t>
            </a:r>
            <a:r>
              <a:rPr lang="en-US"/>
              <a:t> and </a:t>
            </a:r>
            <a:r>
              <a:rPr lang="en-US">
                <a:solidFill>
                  <a:srgbClr val="FF0000"/>
                </a:solidFill>
              </a:rPr>
              <a:t>&lt;/s&gt;</a:t>
            </a:r>
            <a:r>
              <a:rPr lang="en-US"/>
              <a:t> to denote start and end-of sequence.</a:t>
            </a:r>
            <a:endParaRPr lang="en-US"/>
          </a:p>
          <a:p>
            <a:pPr lvl="1"/>
            <a:r>
              <a:rPr lang="en-US"/>
              <a:t>special tokens </a:t>
            </a:r>
            <a:r>
              <a:rPr lang="en-US">
                <a:solidFill>
                  <a:srgbClr val="FF0000"/>
                </a:solidFill>
              </a:rPr>
              <a:t>&lt;image&gt;</a:t>
            </a:r>
            <a:r>
              <a:rPr lang="en-US"/>
              <a:t> and </a:t>
            </a:r>
            <a:r>
              <a:rPr lang="en-US">
                <a:solidFill>
                  <a:srgbClr val="FF0000"/>
                </a:solidFill>
              </a:rPr>
              <a:t>&lt;/image&gt;</a:t>
            </a:r>
            <a:r>
              <a:rPr lang="en-US"/>
              <a:t> indicate the beginning and end of encoded image embeddings.</a:t>
            </a:r>
            <a:endParaRPr lang="en-US"/>
          </a:p>
          <a:p>
            <a:pPr lvl="1"/>
            <a:r>
              <a:rPr lang="en-US"/>
              <a:t>An embedding module is used to encode both text tokens and other input modalities into vectors:</a:t>
            </a:r>
            <a:endParaRPr lang="en-US"/>
          </a:p>
          <a:p>
            <a:pPr lvl="2"/>
            <a:r>
              <a:rPr lang="en-US"/>
              <a:t>use a lookup table to map tokens into embeddings.</a:t>
            </a:r>
            <a:endParaRPr lang="en-US"/>
          </a:p>
          <a:p>
            <a:pPr lvl="2"/>
            <a:r>
              <a:rPr lang="en-US"/>
              <a:t>represent modalities of continuous signals inputs as discrete code and then regard them as “foreign languages”</a:t>
            </a:r>
            <a:endParaRPr lang="en-US"/>
          </a:p>
        </p:txBody>
      </p:sp>
      <p:pic>
        <p:nvPicPr>
          <p:cNvPr id="4" name="图片 3"/>
          <p:cNvPicPr>
            <a:picLocks noChangeAspect="1"/>
          </p:cNvPicPr>
          <p:nvPr/>
        </p:nvPicPr>
        <p:blipFill>
          <a:blip r:embed="rId1"/>
          <a:stretch>
            <a:fillRect/>
          </a:stretch>
        </p:blipFill>
        <p:spPr>
          <a:xfrm>
            <a:off x="2239645" y="4718050"/>
            <a:ext cx="7705725" cy="18288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KOSMOS-1</a:t>
            </a:r>
            <a:endParaRPr lang="en-US" altLang="zh-CN"/>
          </a:p>
        </p:txBody>
      </p:sp>
      <p:sp>
        <p:nvSpPr>
          <p:cNvPr id="3" name="内容占位符 2"/>
          <p:cNvSpPr>
            <a:spLocks noGrp="1"/>
          </p:cNvSpPr>
          <p:nvPr>
            <p:ph idx="1"/>
          </p:nvPr>
        </p:nvSpPr>
        <p:spPr/>
        <p:txBody>
          <a:bodyPr/>
          <a:p>
            <a:r>
              <a:rPr lang="en-US"/>
              <a:t> </a:t>
            </a:r>
            <a:r>
              <a:rPr lang="en-US" b="1"/>
              <a:t>Multimodal Large Language Models (MLLMs)</a:t>
            </a:r>
            <a:endParaRPr lang="en-US" b="1"/>
          </a:p>
          <a:p>
            <a:pPr lvl="1"/>
            <a:r>
              <a:rPr lang="en-US"/>
              <a:t>MAGNETO:</a:t>
            </a:r>
            <a:endParaRPr lang="en-US"/>
          </a:p>
          <a:p>
            <a:pPr marL="914400" lvl="2" indent="0">
              <a:buNone/>
            </a:pPr>
            <a:r>
              <a:rPr lang="en-US"/>
              <a:t>a Transformer variant, as the backbone architecture.</a:t>
            </a:r>
            <a:endParaRPr lang="en-US"/>
          </a:p>
          <a:p>
            <a:pPr marL="914400" lvl="2" indent="0">
              <a:buNone/>
            </a:pPr>
            <a:r>
              <a:rPr lang="en-US"/>
              <a:t>(It introduces an extra LayerNorm to each sublayer (i.e., multi-head self-attention, and feed-forward network))</a:t>
            </a:r>
            <a:endParaRPr lang="en-US"/>
          </a:p>
          <a:p>
            <a:pPr marL="914400" lvl="2" indent="0">
              <a:buNone/>
            </a:pPr>
            <a:endParaRPr lang="en-US"/>
          </a:p>
          <a:p>
            <a:pPr marL="685800" lvl="1" indent="-228600">
              <a:buFont typeface="Arial" panose="020B0604020202020204" pitchFamily="34" charset="0"/>
              <a:buChar char="●"/>
            </a:pPr>
            <a:r>
              <a:rPr lang="en-US">
                <a:solidFill>
                  <a:schemeClr val="tx1">
                    <a:lumMod val="65000"/>
                    <a:lumOff val="35000"/>
                  </a:schemeClr>
                </a:solidFill>
              </a:rPr>
              <a:t>XPOS:</a:t>
            </a:r>
            <a:endParaRPr lang="en-US">
              <a:solidFill>
                <a:schemeClr val="tx1">
                  <a:lumMod val="65000"/>
                  <a:lumOff val="35000"/>
                </a:schemeClr>
              </a:solidFill>
            </a:endParaRPr>
          </a:p>
          <a:p>
            <a:pPr marL="914400" lvl="2" indent="0">
              <a:buFont typeface="Arial" panose="020B0604020202020204" pitchFamily="34" charset="0"/>
              <a:buNone/>
            </a:pPr>
            <a:r>
              <a:rPr lang="en-US">
                <a:solidFill>
                  <a:schemeClr val="tx1">
                    <a:lumMod val="65000"/>
                    <a:lumOff val="35000"/>
                  </a:schemeClr>
                </a:solidFill>
              </a:rPr>
              <a:t>employ XPOS relative position encoding for better long-context modeling.</a:t>
            </a:r>
            <a:endParaRPr lang="en-US">
              <a:solidFill>
                <a:schemeClr val="tx1">
                  <a:lumMod val="65000"/>
                  <a:lumOff val="35000"/>
                </a:schemeClr>
              </a:solidFill>
            </a:endParaRPr>
          </a:p>
          <a:p>
            <a:pPr marL="914400" lvl="2" indent="0">
              <a:buFont typeface="Arial" panose="020B0604020202020204" pitchFamily="34" charset="0"/>
              <a:buNone/>
            </a:pPr>
            <a:r>
              <a:rPr lang="en-US">
                <a:solidFill>
                  <a:schemeClr val="tx1">
                    <a:lumMod val="65000"/>
                    <a:lumOff val="35000"/>
                  </a:schemeClr>
                </a:solidFill>
              </a:rPr>
              <a:t>The method can better generalize to different lengths.</a:t>
            </a:r>
            <a:endParaRPr lang="en-US">
              <a:solidFill>
                <a:schemeClr val="tx1">
                  <a:lumMod val="65000"/>
                  <a:lumOff val="35000"/>
                </a:schemeClr>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KOSMOS-1</a:t>
            </a:r>
            <a:endParaRPr lang="en-US" altLang="zh-CN"/>
          </a:p>
        </p:txBody>
      </p:sp>
      <p:sp>
        <p:nvSpPr>
          <p:cNvPr id="3" name="内容占位符 2"/>
          <p:cNvSpPr>
            <a:spLocks noGrp="1"/>
          </p:cNvSpPr>
          <p:nvPr>
            <p:ph idx="1"/>
          </p:nvPr>
        </p:nvSpPr>
        <p:spPr/>
        <p:txBody>
          <a:bodyPr/>
          <a:p>
            <a:r>
              <a:rPr lang="en-US"/>
              <a:t> </a:t>
            </a:r>
            <a:r>
              <a:rPr lang="en-US" b="1"/>
              <a:t>Training Objective</a:t>
            </a:r>
            <a:endParaRPr lang="en-US" b="1"/>
          </a:p>
          <a:p>
            <a:pPr lvl="1"/>
            <a:r>
              <a:rPr lang="en-US"/>
              <a:t>training is conducted on web-scale multimodal corpora, including monomodal data, cross-modal paired data, and interleaved multimodal data</a:t>
            </a:r>
            <a:endParaRPr lang="en-US"/>
          </a:p>
          <a:p>
            <a:pPr marL="685800" lvl="1" indent="-228600">
              <a:buFont typeface="Arial" panose="020B0604020202020204" pitchFamily="34" charset="0"/>
              <a:buChar char="●"/>
            </a:pPr>
            <a:endParaRPr lang="en-US">
              <a:solidFill>
                <a:schemeClr val="tx1">
                  <a:lumMod val="65000"/>
                  <a:lumOff val="35000"/>
                </a:schemeClr>
              </a:solidFill>
            </a:endParaRPr>
          </a:p>
          <a:p>
            <a:pPr marL="685800" lvl="1" indent="-228600">
              <a:buFont typeface="Arial" panose="020B0604020202020204" pitchFamily="34" charset="0"/>
              <a:buChar char="●"/>
            </a:pPr>
            <a:endParaRPr lang="en-US">
              <a:solidFill>
                <a:schemeClr val="tx1">
                  <a:lumMod val="65000"/>
                  <a:lumOff val="35000"/>
                </a:schemeClr>
              </a:solidFill>
            </a:endParaRPr>
          </a:p>
          <a:p>
            <a:pPr marL="685800" lvl="1" indent="-228600">
              <a:buFont typeface="Arial" panose="020B0604020202020204" pitchFamily="34" charset="0"/>
              <a:buChar char="●"/>
            </a:pPr>
            <a:r>
              <a:rPr lang="en-US">
                <a:solidFill>
                  <a:schemeClr val="tx1">
                    <a:lumMod val="65000"/>
                    <a:lumOff val="35000"/>
                  </a:schemeClr>
                </a:solidFill>
              </a:rPr>
              <a:t>The models are trained with the </a:t>
            </a:r>
            <a:r>
              <a:rPr lang="en-US">
                <a:solidFill>
                  <a:srgbClr val="FF0000"/>
                </a:solidFill>
              </a:rPr>
              <a:t>next-token prediction task</a:t>
            </a:r>
            <a:r>
              <a:rPr lang="en-US">
                <a:solidFill>
                  <a:schemeClr val="tx1">
                    <a:lumMod val="65000"/>
                    <a:lumOff val="35000"/>
                  </a:schemeClr>
                </a:solidFill>
              </a:rPr>
              <a:t>. The training objective is to maximize the log-likelihood of tokens in examples. Notice that </a:t>
            </a:r>
            <a:r>
              <a:rPr lang="en-US">
                <a:solidFill>
                  <a:srgbClr val="FF0000"/>
                </a:solidFill>
              </a:rPr>
              <a:t>only discrete tokens</a:t>
            </a:r>
            <a:r>
              <a:rPr lang="en-US">
                <a:solidFill>
                  <a:schemeClr val="tx1">
                    <a:lumMod val="65000"/>
                    <a:lumOff val="35000"/>
                  </a:schemeClr>
                </a:solidFill>
              </a:rPr>
              <a:t>, such as text tokens, are accounted for in the training loss.</a:t>
            </a:r>
            <a:endParaRPr lang="en-US">
              <a:solidFill>
                <a:schemeClr val="tx1">
                  <a:lumMod val="65000"/>
                  <a:lumOff val="35000"/>
                </a:schemeClr>
              </a:solidFill>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BEAUTIFY_FLAG" val="#wm#"/>
  <p:tag name="KSO_WM_TEMPLATE_CATEGORY" val="custom"/>
  <p:tag name="KSO_WM_TEMPLATE_INDEX" val="20205081"/>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KSO_WPP_MARK_KEY" val="5f1e073c-6985-4bbd-a120-834d873d9653"/>
  <p:tag name="COMMONDATA" val="eyJoZGlkIjoiOTg0N2JhZGVhMGQ5ZWMxYTNhN2RlNTYwMDYzYzgxNzQ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12435,&quot;width&quot;:12345}"/>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UNIT_PLACING_PICTURE_USER_VIEWPORT" val="{&quot;height&quot;:6135,&quot;width&quot;:7890}"/>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UNIT_PLACING_PICTURE_USER_VIEWPORT" val="{&quot;height&quot;:7495,&quot;width&quot;:9049}"/>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12928</Words>
  <Application>WPS 演示</Application>
  <PresentationFormat>宽屏</PresentationFormat>
  <Paragraphs>313</Paragraphs>
  <Slides>39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Arial</vt:lpstr>
      <vt:lpstr>宋体</vt:lpstr>
      <vt:lpstr>Wingdings</vt:lpstr>
      <vt:lpstr>Wingdings</vt:lpstr>
      <vt:lpstr>微软雅黑</vt:lpstr>
      <vt:lpstr>Arial Unicode MS</vt:lpstr>
      <vt:lpstr>Calibri</vt:lpstr>
      <vt:lpstr>Office 主题​​</vt:lpstr>
      <vt:lpstr>Language Is Not All You Need: Aligning Perception with Language Models</vt:lpstr>
      <vt:lpstr>Introduction</vt:lpstr>
      <vt:lpstr>key takeaways</vt:lpstr>
      <vt:lpstr>key takeaways</vt:lpstr>
      <vt:lpstr>key takeaways</vt:lpstr>
      <vt:lpstr>PowerPoint 演示文稿</vt:lpstr>
      <vt:lpstr> KOSMOS-1</vt:lpstr>
      <vt:lpstr> KOSMOS-1</vt:lpstr>
      <vt:lpstr> KOSMOS-1</vt:lpstr>
      <vt:lpstr> Model Training</vt:lpstr>
      <vt:lpstr> Model Training</vt:lpstr>
      <vt:lpstr> Model Training</vt:lpstr>
      <vt:lpstr> Evaluation</vt:lpstr>
      <vt:lpstr> Evaluation</vt:lpstr>
      <vt:lpstr> Evaluation</vt:lpstr>
      <vt:lpstr> Evaluation</vt:lpstr>
      <vt:lpstr> Evaluation</vt:lpstr>
      <vt:lpstr> Evaluation</vt:lpstr>
      <vt:lpstr> Evaluation</vt:lpstr>
      <vt:lpstr> Evaluation</vt:lpstr>
      <vt:lpstr> Evaluation</vt:lpstr>
      <vt:lpstr> Evaluation</vt:lpstr>
      <vt:lpstr>Language Is Not All You Need: Aligning Perception with Language Models</vt:lpstr>
      <vt:lpstr>PowerPoint 演示文稿</vt:lpstr>
      <vt:lpstr>Introduction</vt:lpstr>
      <vt:lpstr>Introduction</vt:lpstr>
      <vt:lpstr>Introduction</vt:lpstr>
      <vt:lpstr>Visual ChatGPT</vt:lpstr>
      <vt:lpstr>Visual ChatGPT</vt:lpstr>
      <vt:lpstr>Visual ChatGPT</vt:lpstr>
      <vt:lpstr>Visual ChatGPT</vt:lpstr>
      <vt:lpstr>Visual ChatGPT</vt:lpstr>
      <vt:lpstr>Experiments</vt:lpstr>
      <vt:lpstr>Experiments</vt:lpstr>
      <vt:lpstr>Experiments</vt:lpstr>
      <vt:lpstr>Experiments</vt:lpstr>
      <vt:lpstr>Experiments</vt:lpstr>
      <vt:lpstr>Experiments</vt:lpstr>
      <vt:lpstr>Visual ChatGPT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Instinct</cp:lastModifiedBy>
  <cp:revision>353</cp:revision>
  <dcterms:created xsi:type="dcterms:W3CDTF">2019-06-19T02:08:00Z</dcterms:created>
  <dcterms:modified xsi:type="dcterms:W3CDTF">2023-03-20T07:16:07Z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D158826F1EE34E99A95352877FCDAE01</vt:lpwstr>
  </property>
</Properties>
</file>