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7"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8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A28A51-8C0A-1B6E-2F90-580A88825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344" y="1793436"/>
            <a:ext cx="9496425" cy="3076575"/>
          </a:xfrm>
          <a:prstGeom prst="rect">
            <a:avLst/>
          </a:prstGeom>
        </p:spPr>
      </p:pic>
    </p:spTree>
    <p:extLst>
      <p:ext uri="{BB962C8B-B14F-4D97-AF65-F5344CB8AC3E}">
        <p14:creationId xmlns:p14="http://schemas.microsoft.com/office/powerpoint/2010/main" val="410516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BD7612-3027-778D-6F31-4B471F74A1AF}"/>
              </a:ext>
            </a:extLst>
          </p:cNvPr>
          <p:cNvSpPr>
            <a:spLocks noGrp="1"/>
          </p:cNvSpPr>
          <p:nvPr>
            <p:ph idx="1"/>
          </p:nvPr>
        </p:nvSpPr>
        <p:spPr>
          <a:xfrm>
            <a:off x="242777" y="317666"/>
            <a:ext cx="10515600" cy="4351338"/>
          </a:xfrm>
        </p:spPr>
        <p:txBody>
          <a:bodyPr>
            <a:normAutofit/>
          </a:bodyPr>
          <a:lstStyle/>
          <a:p>
            <a:r>
              <a:rPr lang="en-US" altLang="zh-CN" sz="1600" b="1" dirty="0">
                <a:latin typeface="Times New Roman" panose="02020603050405020304" pitchFamily="18" charset="0"/>
                <a:cs typeface="Times New Roman" panose="02020603050405020304" pitchFamily="18" charset="0"/>
              </a:rPr>
              <a:t>Extrinsic Hallucination due to Divergence between Source and Target  </a:t>
            </a:r>
            <a:r>
              <a:rPr lang="en-US" altLang="zh-CN" sz="1600" dirty="0">
                <a:latin typeface="Times New Roman" panose="02020603050405020304" pitchFamily="18" charset="0"/>
                <a:cs typeface="Times New Roman" panose="02020603050405020304" pitchFamily="18" charset="0"/>
              </a:rPr>
              <a:t>Our results confirmed that the BBC gold summaries often have extrinsic hallucinations due to the dataset artifact that gold summaries are introductory sentences prefacing each article. It was not surprising that most models also had significant extrinsic hallucinations.</a:t>
            </a:r>
          </a:p>
          <a:p>
            <a:r>
              <a:rPr lang="en-US" altLang="zh-CN" sz="1600" b="1" dirty="0">
                <a:latin typeface="Times New Roman" panose="02020603050405020304" pitchFamily="18" charset="0"/>
                <a:cs typeface="Times New Roman" panose="02020603050405020304" pitchFamily="18" charset="0"/>
              </a:rPr>
              <a:t>Intrinsic Hallucination is Also Common in Abstractive Summaries. </a:t>
            </a:r>
            <a:r>
              <a:rPr lang="en-US" altLang="zh-CN" sz="1600" dirty="0">
                <a:latin typeface="Times New Roman" panose="02020603050405020304" pitchFamily="18" charset="0"/>
                <a:cs typeface="Times New Roman" panose="02020603050405020304" pitchFamily="18" charset="0"/>
              </a:rPr>
              <a:t>Gold summaries can also display intrinsic hallucinations. For example, a news article could describe an event related to “Barack Obama” and “the office of the President of the United States” without inferring that “Obama is the President of the United States.” A journalist with the knowledge of the event in the article could write a summary stating “President Obama.”</a:t>
            </a:r>
          </a:p>
          <a:p>
            <a:r>
              <a:rPr lang="en-US" altLang="zh-CN" sz="1600" dirty="0">
                <a:latin typeface="Times New Roman" panose="02020603050405020304" pitchFamily="18" charset="0"/>
                <a:cs typeface="Times New Roman" panose="02020603050405020304" pitchFamily="18" charset="0"/>
              </a:rPr>
              <a:t>However, the percentage of system summaries with intrinsic hallucination was much higher than in gold summaries (</a:t>
            </a:r>
            <a:r>
              <a:rPr lang="en-US" altLang="zh-CN" sz="1600" dirty="0">
                <a:solidFill>
                  <a:srgbClr val="FF0000"/>
                </a:solidFill>
                <a:latin typeface="Times New Roman" panose="02020603050405020304" pitchFamily="18" charset="0"/>
                <a:cs typeface="Times New Roman" panose="02020603050405020304" pitchFamily="18" charset="0"/>
              </a:rPr>
              <a:t>7.4% vs others</a:t>
            </a:r>
            <a:r>
              <a:rPr lang="en-US" altLang="zh-CN" sz="1600" dirty="0">
                <a:latin typeface="Times New Roman" panose="02020603050405020304" pitchFamily="18" charset="0"/>
                <a:cs typeface="Times New Roman" panose="02020603050405020304" pitchFamily="18" charset="0"/>
              </a:rPr>
              <a:t>). This phenomenon particularly revealed the models’ tendency to misrepresent information in the document due to the lack of document-level understanding and inference. The copy mechanism in PTGEN is good at copying from the source (</a:t>
            </a:r>
            <a:r>
              <a:rPr lang="en-US" altLang="zh-CN" sz="1600" dirty="0">
                <a:solidFill>
                  <a:srgbClr val="FF0000"/>
                </a:solidFill>
                <a:latin typeface="Times New Roman" panose="02020603050405020304" pitchFamily="18" charset="0"/>
                <a:cs typeface="Times New Roman" panose="02020603050405020304" pitchFamily="18" charset="0"/>
              </a:rPr>
              <a:t>showing the least percentage of extrinsic hallucination of 63.3%), </a:t>
            </a:r>
            <a:r>
              <a:rPr lang="en-US" altLang="zh-CN" sz="1600" dirty="0">
                <a:latin typeface="Times New Roman" panose="02020603050405020304" pitchFamily="18" charset="0"/>
                <a:cs typeface="Times New Roman" panose="02020603050405020304" pitchFamily="18" charset="0"/>
              </a:rPr>
              <a:t>but he mechanism lacks the inference capability and is prone to generate a summary that is not supported by the document (</a:t>
            </a:r>
            <a:r>
              <a:rPr lang="en-US" altLang="zh-CN" sz="1600" dirty="0">
                <a:solidFill>
                  <a:srgbClr val="FF0000"/>
                </a:solidFill>
                <a:latin typeface="Times New Roman" panose="02020603050405020304" pitchFamily="18" charset="0"/>
                <a:cs typeface="Times New Roman" panose="02020603050405020304" pitchFamily="18" charset="0"/>
              </a:rPr>
              <a:t>19.9% intrinsic hallucination</a:t>
            </a:r>
            <a:r>
              <a:rPr lang="en-US" altLang="zh-CN" sz="1600" dirty="0">
                <a:latin typeface="Times New Roman" panose="02020603050405020304" pitchFamily="18" charset="0"/>
                <a:cs typeface="Times New Roman" panose="02020603050405020304" pitchFamily="18" charset="0"/>
              </a:rPr>
              <a:t>). TRANS2S showed similar performance to PTGEN and ranked second worst. The BERTS2S showed the least number of intrinsic hallucination (</a:t>
            </a:r>
            <a:r>
              <a:rPr lang="en-US" altLang="zh-CN" sz="1600" dirty="0">
                <a:solidFill>
                  <a:srgbClr val="FF0000"/>
                </a:solidFill>
                <a:latin typeface="Times New Roman" panose="02020603050405020304" pitchFamily="18" charset="0"/>
                <a:cs typeface="Times New Roman" panose="02020603050405020304" pitchFamily="18" charset="0"/>
              </a:rPr>
              <a:t>16.9%</a:t>
            </a:r>
            <a:r>
              <a:rPr lang="en-US" altLang="zh-CN" sz="1600" dirty="0">
                <a:latin typeface="Times New Roman" panose="02020603050405020304" pitchFamily="18" charset="0"/>
                <a:cs typeface="Times New Roman" panose="02020603050405020304" pitchFamily="18" charset="0"/>
              </a:rPr>
              <a:t>) among all four abstractive systems.</a:t>
            </a:r>
            <a:endParaRPr lang="zh-CN" altLang="en-US" sz="16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219F67B-48CB-1407-5BE5-4E22D7587CE3}"/>
              </a:ext>
            </a:extLst>
          </p:cNvPr>
          <p:cNvPicPr>
            <a:picLocks noChangeAspect="1"/>
          </p:cNvPicPr>
          <p:nvPr/>
        </p:nvPicPr>
        <p:blipFill>
          <a:blip r:embed="rId2"/>
          <a:stretch>
            <a:fillRect/>
          </a:stretch>
        </p:blipFill>
        <p:spPr>
          <a:xfrm>
            <a:off x="106514" y="3935733"/>
            <a:ext cx="5638611" cy="2216333"/>
          </a:xfrm>
          <a:prstGeom prst="rect">
            <a:avLst/>
          </a:prstGeom>
        </p:spPr>
      </p:pic>
    </p:spTree>
    <p:extLst>
      <p:ext uri="{BB962C8B-B14F-4D97-AF65-F5344CB8AC3E}">
        <p14:creationId xmlns:p14="http://schemas.microsoft.com/office/powerpoint/2010/main" val="91492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77639-DF73-8EFA-2773-5B36B2E745FA}"/>
              </a:ext>
            </a:extLst>
          </p:cNvPr>
          <p:cNvSpPr>
            <a:spLocks noGrp="1"/>
          </p:cNvSpPr>
          <p:nvPr>
            <p:ph type="title"/>
          </p:nvPr>
        </p:nvSpPr>
        <p:spPr>
          <a:xfrm>
            <a:off x="359735" y="5050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Pretraining Improves Faithfulness</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3E47E4-1DBA-6950-BF07-FCFC01606B89}"/>
              </a:ext>
            </a:extLst>
          </p:cNvPr>
          <p:cNvSpPr>
            <a:spLocks noGrp="1"/>
          </p:cNvSpPr>
          <p:nvPr>
            <p:ph idx="1"/>
          </p:nvPr>
        </p:nvSpPr>
        <p:spPr>
          <a:xfrm>
            <a:off x="359735" y="1127162"/>
            <a:ext cx="10515600" cy="4351338"/>
          </a:xfrm>
        </p:spPr>
        <p:txBody>
          <a:bodyPr>
            <a:normAutofit/>
          </a:bodyPr>
          <a:lstStyle/>
          <a:p>
            <a:r>
              <a:rPr lang="en-US" altLang="zh-CN" sz="1600" dirty="0">
                <a:latin typeface="Times New Roman" panose="02020603050405020304" pitchFamily="18" charset="0"/>
                <a:cs typeface="Times New Roman" panose="02020603050405020304" pitchFamily="18" charset="0"/>
              </a:rPr>
              <a:t>Hallucinations do not result from the artifacts in the training data only, but also due to model shortcomings. The </a:t>
            </a:r>
            <a:r>
              <a:rPr lang="en-US" altLang="zh-CN" sz="1600" dirty="0">
                <a:solidFill>
                  <a:srgbClr val="FF0000"/>
                </a:solidFill>
                <a:latin typeface="Times New Roman" panose="02020603050405020304" pitchFamily="18" charset="0"/>
                <a:cs typeface="Times New Roman" panose="02020603050405020304" pitchFamily="18" charset="0"/>
              </a:rPr>
              <a:t>PTGEN </a:t>
            </a:r>
            <a:r>
              <a:rPr lang="en-US" altLang="zh-CN" sz="1600" dirty="0">
                <a:latin typeface="Times New Roman" panose="02020603050405020304" pitchFamily="18" charset="0"/>
                <a:cs typeface="Times New Roman" panose="02020603050405020304" pitchFamily="18" charset="0"/>
              </a:rPr>
              <a:t>model with the copy mechanism </a:t>
            </a:r>
            <a:r>
              <a:rPr lang="en-US" altLang="zh-CN" sz="1600" dirty="0">
                <a:solidFill>
                  <a:srgbClr val="FF0000"/>
                </a:solidFill>
                <a:latin typeface="Times New Roman" panose="02020603050405020304" pitchFamily="18" charset="0"/>
                <a:cs typeface="Times New Roman" panose="02020603050405020304" pitchFamily="18" charset="0"/>
              </a:rPr>
              <a:t>had the lowest extrinsic hallucination (63.3%), </a:t>
            </a:r>
            <a:r>
              <a:rPr lang="en-US" altLang="zh-CN" sz="1600" dirty="0">
                <a:latin typeface="Times New Roman" panose="02020603050405020304" pitchFamily="18" charset="0"/>
                <a:cs typeface="Times New Roman" panose="02020603050405020304" pitchFamily="18" charset="0"/>
              </a:rPr>
              <a:t>but BERTS2S reported the highest number of faithful summaries. It appears that BERTS2S is overall most conservative among all four abstractive systems while getting closer to reference summaries in terms of ROUGE. The pre-training prepares BertS2S to be more aware of the domain of the document and less prone to language model vulnerabilities. Consequently, BertS2S is more confident in predicting tokens from the document than TranS2S, hence, improving faithfulness.</a:t>
            </a:r>
          </a:p>
          <a:p>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CEEDFD9-EFCF-3280-45E4-BC5C9CBD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38" y="2950536"/>
            <a:ext cx="6430704" cy="2390173"/>
          </a:xfrm>
          <a:prstGeom prst="rect">
            <a:avLst/>
          </a:prstGeom>
        </p:spPr>
      </p:pic>
    </p:spTree>
    <p:extLst>
      <p:ext uri="{BB962C8B-B14F-4D97-AF65-F5344CB8AC3E}">
        <p14:creationId xmlns:p14="http://schemas.microsoft.com/office/powerpoint/2010/main" val="356529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3F1F9-178A-C4C3-8402-CEE865F1FF2C}"/>
              </a:ext>
            </a:extLst>
          </p:cNvPr>
          <p:cNvSpPr>
            <a:spLocks noGrp="1"/>
          </p:cNvSpPr>
          <p:nvPr>
            <p:ph type="title"/>
          </p:nvPr>
        </p:nvSpPr>
        <p:spPr>
          <a:xfrm>
            <a:off x="308344" y="11915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Pretraining Helps Generating Factual Summaries</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788244F-B2D6-5D33-B100-85BFABAEED96}"/>
              </a:ext>
            </a:extLst>
          </p:cNvPr>
          <p:cNvSpPr>
            <a:spLocks noGrp="1"/>
          </p:cNvSpPr>
          <p:nvPr>
            <p:ph idx="1"/>
          </p:nvPr>
        </p:nvSpPr>
        <p:spPr>
          <a:xfrm>
            <a:off x="147082" y="1061944"/>
            <a:ext cx="10515600" cy="4351338"/>
          </a:xfrm>
        </p:spPr>
        <p:txBody>
          <a:bodyPr>
            <a:noAutofit/>
          </a:bodyPr>
          <a:lstStyle/>
          <a:p>
            <a:r>
              <a:rPr lang="en-US" altLang="zh-CN" sz="1600" dirty="0">
                <a:latin typeface="Times New Roman" panose="02020603050405020304" pitchFamily="18" charset="0"/>
                <a:cs typeface="Times New Roman" panose="02020603050405020304" pitchFamily="18" charset="0"/>
              </a:rPr>
              <a:t>In total, 34.7% of the BERTS2S abstracts were faithful (26.9%) and/or factual(+7.8%). This is 7.4% absolute better than the next-best model (PTGEN). The number of unfaithful yet factual summaries for BERTS2S, 7.8%, was also the highest. In fact, for extrinsic hallucinations, even though PTGEN hallucinates less than BERTS2S (63.3% vs. 64.1%), 6.6% of BERTS2S hallucinations were factual, compared to 2.2% of PTGEN. Thus, if we consider factual hallucinations to be valid, this means that even for extrinsic cases, BERTS2S hallucinates the least.</a:t>
            </a:r>
          </a:p>
          <a:p>
            <a:r>
              <a:rPr lang="en-US" altLang="zh-CN" sz="1600" dirty="0">
                <a:latin typeface="Times New Roman" panose="02020603050405020304" pitchFamily="18" charset="0"/>
                <a:cs typeface="Times New Roman" panose="02020603050405020304" pitchFamily="18" charset="0"/>
              </a:rPr>
              <a:t>The superior performance of BERTS2S is most likely due to its exposure to vast amount of text through pretraining, allowing it to integrate background knowledge with generation. Even so, over 90% of BERTS2S hallucinations are erroneous.</a:t>
            </a:r>
            <a:endParaRPr lang="zh-CN" altLang="en-US" sz="16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31F38641-DEFF-A836-2641-9E1380CEC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271" y="3479382"/>
            <a:ext cx="8638621" cy="2316674"/>
          </a:xfrm>
          <a:prstGeom prst="rect">
            <a:avLst/>
          </a:prstGeom>
        </p:spPr>
      </p:pic>
    </p:spTree>
    <p:extLst>
      <p:ext uri="{BB962C8B-B14F-4D97-AF65-F5344CB8AC3E}">
        <p14:creationId xmlns:p14="http://schemas.microsoft.com/office/powerpoint/2010/main" val="250569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A203D-6199-E7B7-DF33-066D04E516DE}"/>
              </a:ext>
            </a:extLst>
          </p:cNvPr>
          <p:cNvSpPr>
            <a:spLocks noGrp="1"/>
          </p:cNvSpPr>
          <p:nvPr>
            <p:ph type="title"/>
          </p:nvPr>
        </p:nvSpPr>
        <p:spPr>
          <a:xfrm>
            <a:off x="189614" y="-375150"/>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Automatic Measures for Hallucinations</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2D2DD1F-432F-2A30-053B-46F87CA7A643}"/>
              </a:ext>
            </a:extLst>
          </p:cNvPr>
          <p:cNvSpPr>
            <a:spLocks noGrp="1"/>
          </p:cNvSpPr>
          <p:nvPr>
            <p:ph idx="1"/>
          </p:nvPr>
        </p:nvSpPr>
        <p:spPr>
          <a:xfrm>
            <a:off x="189614" y="621174"/>
            <a:ext cx="10515600" cy="4351338"/>
          </a:xfrm>
        </p:spPr>
        <p:txBody>
          <a:bodyPr/>
          <a:lstStyle/>
          <a:p>
            <a:r>
              <a:rPr lang="en-US" altLang="zh-CN" sz="1600" dirty="0">
                <a:solidFill>
                  <a:srgbClr val="FF0000"/>
                </a:solidFill>
                <a:latin typeface="Times New Roman" panose="02020603050405020304" pitchFamily="18" charset="0"/>
                <a:cs typeface="Times New Roman" panose="02020603050405020304" pitchFamily="18" charset="0"/>
              </a:rPr>
              <a:t>Textual Entailment. </a:t>
            </a:r>
            <a:r>
              <a:rPr lang="en-US" altLang="zh-CN" sz="1600" dirty="0">
                <a:latin typeface="Times New Roman" panose="02020603050405020304" pitchFamily="18" charset="0"/>
                <a:cs typeface="Times New Roman" panose="02020603050405020304" pitchFamily="18" charset="0"/>
              </a:rPr>
              <a:t>Interestingly, the GOLD summaries are more neutral to their documents, whereas the BERTS2S summaries are more entailed by their documents. This is probably due to the nature of the data and that journalists tend to add color and have a high number of extrinsic (but valid) hallucinations.</a:t>
            </a:r>
          </a:p>
          <a:p>
            <a:r>
              <a:rPr lang="en-US" altLang="zh-CN" sz="1600" dirty="0">
                <a:solidFill>
                  <a:srgbClr val="FF0000"/>
                </a:solidFill>
                <a:latin typeface="Times New Roman" panose="02020603050405020304" pitchFamily="18" charset="0"/>
                <a:cs typeface="Times New Roman" panose="02020603050405020304" pitchFamily="18" charset="0"/>
              </a:rPr>
              <a:t>Question Answering</a:t>
            </a:r>
            <a:r>
              <a:rPr lang="en-US" altLang="zh-CN" sz="1600" dirty="0">
                <a:latin typeface="Times New Roman" panose="02020603050405020304" pitchFamily="18" charset="0"/>
                <a:cs typeface="Times New Roman" panose="02020603050405020304" pitchFamily="18" charset="0"/>
              </a:rPr>
              <a:t>. We adapted the QA framework to assess hallucination in model generated </a:t>
            </a:r>
            <a:r>
              <a:rPr lang="en-US" altLang="zh-CN" sz="1600" dirty="0" err="1">
                <a:latin typeface="Times New Roman" panose="02020603050405020304" pitchFamily="18" charset="0"/>
                <a:cs typeface="Times New Roman" panose="02020603050405020304" pitchFamily="18" charset="0"/>
              </a:rPr>
              <a:t>summaries;a</a:t>
            </a:r>
            <a:r>
              <a:rPr lang="en-US" altLang="zh-CN" sz="1600" dirty="0">
                <a:latin typeface="Times New Roman" panose="02020603050405020304" pitchFamily="18" charset="0"/>
                <a:cs typeface="Times New Roman" panose="02020603050405020304" pitchFamily="18" charset="0"/>
              </a:rPr>
              <a:t> faithful model will generate a summary that only has information that is supported by its </a:t>
            </a:r>
            <a:r>
              <a:rPr lang="en-US" altLang="zh-CN" sz="1600" dirty="0" err="1">
                <a:latin typeface="Times New Roman" panose="02020603050405020304" pitchFamily="18" charset="0"/>
                <a:cs typeface="Times New Roman" panose="02020603050405020304" pitchFamily="18" charset="0"/>
              </a:rPr>
              <a:t>document.Under</a:t>
            </a:r>
            <a:r>
              <a:rPr lang="en-US" altLang="zh-CN" sz="1600" dirty="0">
                <a:latin typeface="Times New Roman" panose="02020603050405020304" pitchFamily="18" charset="0"/>
                <a:cs typeface="Times New Roman" panose="02020603050405020304" pitchFamily="18" charset="0"/>
              </a:rPr>
              <a:t> this assumption, any question answerable by the summary should also be answerable by the source. Similar to textual entailment results, the BERTS2S abstracts were the most faithful to their source documents in terms of question </a:t>
            </a:r>
            <a:r>
              <a:rPr lang="en-US" altLang="zh-CN" sz="1600" dirty="0" err="1">
                <a:latin typeface="Times New Roman" panose="02020603050405020304" pitchFamily="18" charset="0"/>
                <a:cs typeface="Times New Roman" panose="02020603050405020304" pitchFamily="18" charset="0"/>
              </a:rPr>
              <a:t>answering.The</a:t>
            </a:r>
            <a:r>
              <a:rPr lang="en-US" altLang="zh-CN" sz="1600" dirty="0">
                <a:latin typeface="Times New Roman" panose="02020603050405020304" pitchFamily="18" charset="0"/>
                <a:cs typeface="Times New Roman" panose="02020603050405020304" pitchFamily="18" charset="0"/>
              </a:rPr>
              <a:t> GOLD abstracts were the least accurate due to a high number of extrinsic hallucination in them.</a:t>
            </a:r>
          </a:p>
          <a:p>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CBD23C3-613C-371F-7EBE-5950042E2335}"/>
              </a:ext>
            </a:extLst>
          </p:cNvPr>
          <p:cNvPicPr>
            <a:picLocks noChangeAspect="1"/>
          </p:cNvPicPr>
          <p:nvPr/>
        </p:nvPicPr>
        <p:blipFill>
          <a:blip r:embed="rId2"/>
          <a:stretch>
            <a:fillRect/>
          </a:stretch>
        </p:blipFill>
        <p:spPr>
          <a:xfrm>
            <a:off x="476877" y="2649049"/>
            <a:ext cx="4509791" cy="3963683"/>
          </a:xfrm>
          <a:prstGeom prst="rect">
            <a:avLst/>
          </a:prstGeom>
        </p:spPr>
      </p:pic>
    </p:spTree>
    <p:extLst>
      <p:ext uri="{BB962C8B-B14F-4D97-AF65-F5344CB8AC3E}">
        <p14:creationId xmlns:p14="http://schemas.microsoft.com/office/powerpoint/2010/main" val="302208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38FAE-F323-02D3-D02F-FF72121BF666}"/>
              </a:ext>
            </a:extLst>
          </p:cNvPr>
          <p:cNvSpPr>
            <a:spLocks noGrp="1"/>
          </p:cNvSpPr>
          <p:nvPr>
            <p:ph type="title"/>
          </p:nvPr>
        </p:nvSpPr>
        <p:spPr>
          <a:xfrm>
            <a:off x="0" y="1825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Spearman’s Correlation</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1BF1F20-836B-E392-4EE7-0E5F25962E0D}"/>
              </a:ext>
            </a:extLst>
          </p:cNvPr>
          <p:cNvSpPr>
            <a:spLocks noGrp="1"/>
          </p:cNvSpPr>
          <p:nvPr>
            <p:ph idx="1"/>
          </p:nvPr>
        </p:nvSpPr>
        <p:spPr>
          <a:xfrm>
            <a:off x="279991" y="1119248"/>
            <a:ext cx="10515600" cy="4351338"/>
          </a:xfrm>
        </p:spPr>
        <p:txBody>
          <a:bodyPr>
            <a:noAutofit/>
          </a:bodyPr>
          <a:lstStyle/>
          <a:p>
            <a:r>
              <a:rPr lang="en-US" altLang="zh-CN" sz="1600" dirty="0">
                <a:latin typeface="Times New Roman" panose="02020603050405020304" pitchFamily="18" charset="0"/>
                <a:cs typeface="Times New Roman" panose="02020603050405020304" pitchFamily="18" charset="0"/>
              </a:rPr>
              <a:t>We found that the textual entailment scores are best correlated with both faithful (moderate, 0.40 ≤ |</a:t>
            </a:r>
            <a:r>
              <a:rPr lang="en-US" altLang="zh-CN" sz="1600" dirty="0" err="1">
                <a:latin typeface="Times New Roman" panose="02020603050405020304" pitchFamily="18" charset="0"/>
                <a:cs typeface="Times New Roman" panose="02020603050405020304" pitchFamily="18" charset="0"/>
              </a:rPr>
              <a:t>rs</a:t>
            </a:r>
            <a:r>
              <a:rPr lang="en-US" altLang="zh-CN" sz="1600" dirty="0">
                <a:latin typeface="Times New Roman" panose="02020603050405020304" pitchFamily="18" charset="0"/>
                <a:cs typeface="Times New Roman" panose="02020603050405020304" pitchFamily="18" charset="0"/>
              </a:rPr>
              <a:t>| ≤ 0.59) and factual (weak,0.20 ≤ |</a:t>
            </a:r>
            <a:r>
              <a:rPr lang="en-US" altLang="zh-CN" sz="1600" dirty="0" err="1">
                <a:latin typeface="Times New Roman" panose="02020603050405020304" pitchFamily="18" charset="0"/>
                <a:cs typeface="Times New Roman" panose="02020603050405020304" pitchFamily="18" charset="0"/>
              </a:rPr>
              <a:t>rs</a:t>
            </a:r>
            <a:r>
              <a:rPr lang="en-US" altLang="zh-CN" sz="1600" dirty="0">
                <a:latin typeface="Times New Roman" panose="02020603050405020304" pitchFamily="18" charset="0"/>
                <a:cs typeface="Times New Roman" panose="02020603050405020304" pitchFamily="18" charset="0"/>
              </a:rPr>
              <a:t>| ≤ 0.39) human scores. </a:t>
            </a:r>
            <a:r>
              <a:rPr lang="en-US" altLang="zh-CN" sz="1600" dirty="0" err="1">
                <a:latin typeface="Times New Roman" panose="02020603050405020304" pitchFamily="18" charset="0"/>
                <a:cs typeface="Times New Roman" panose="02020603050405020304" pitchFamily="18" charset="0"/>
              </a:rPr>
              <a:t>Comparatively,ROUGE</a:t>
            </a:r>
            <a:r>
              <a:rPr lang="en-US" altLang="zh-CN" sz="1600" dirty="0">
                <a:latin typeface="Times New Roman" panose="02020603050405020304" pitchFamily="18" charset="0"/>
                <a:cs typeface="Times New Roman" panose="02020603050405020304" pitchFamily="18" charset="0"/>
              </a:rPr>
              <a:t>-based metrics and </a:t>
            </a:r>
            <a:r>
              <a:rPr lang="en-US" altLang="zh-CN" sz="1600" dirty="0" err="1">
                <a:latin typeface="Times New Roman" panose="02020603050405020304" pitchFamily="18" charset="0"/>
                <a:cs typeface="Times New Roman" panose="02020603050405020304" pitchFamily="18" charset="0"/>
              </a:rPr>
              <a:t>BERTScore</a:t>
            </a:r>
            <a:r>
              <a:rPr lang="en-US" altLang="zh-CN" sz="1600" dirty="0">
                <a:latin typeface="Times New Roman" panose="02020603050405020304" pitchFamily="18" charset="0"/>
                <a:cs typeface="Times New Roman" panose="02020603050405020304" pitchFamily="18" charset="0"/>
              </a:rPr>
              <a:t> have very weak correlation, </a:t>
            </a:r>
            <a:r>
              <a:rPr lang="en-US" altLang="zh-CN" sz="1600" dirty="0" err="1">
                <a:latin typeface="Times New Roman" panose="02020603050405020304" pitchFamily="18" charset="0"/>
                <a:cs typeface="Times New Roman" panose="02020603050405020304" pitchFamily="18" charset="0"/>
              </a:rPr>
              <a:t>Surprisingly,the</a:t>
            </a:r>
            <a:r>
              <a:rPr lang="en-US" altLang="zh-CN" sz="1600" dirty="0">
                <a:latin typeface="Times New Roman" panose="02020603050405020304" pitchFamily="18" charset="0"/>
                <a:cs typeface="Times New Roman" panose="02020603050405020304" pitchFamily="18" charset="0"/>
              </a:rPr>
              <a:t> question answering scores showed a very weak correlation (0.0 ≤ |</a:t>
            </a:r>
            <a:r>
              <a:rPr lang="en-US" altLang="zh-CN" sz="1600" dirty="0" err="1">
                <a:latin typeface="Times New Roman" panose="02020603050405020304" pitchFamily="18" charset="0"/>
                <a:cs typeface="Times New Roman" panose="02020603050405020304" pitchFamily="18" charset="0"/>
              </a:rPr>
              <a:t>rs</a:t>
            </a:r>
            <a:r>
              <a:rPr lang="en-US" altLang="zh-CN" sz="1600" dirty="0">
                <a:latin typeface="Times New Roman" panose="02020603050405020304" pitchFamily="18" charset="0"/>
                <a:cs typeface="Times New Roman" panose="02020603050405020304" pitchFamily="18" charset="0"/>
              </a:rPr>
              <a:t>| ≤ 0.19) with faithful and factual human scores.</a:t>
            </a:r>
          </a:p>
          <a:p>
            <a:endParaRPr lang="en-US" altLang="zh-CN" sz="16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2BD3280F-1538-669A-8768-F800AB58EF6C}"/>
              </a:ext>
            </a:extLst>
          </p:cNvPr>
          <p:cNvPicPr>
            <a:picLocks noChangeAspect="1"/>
          </p:cNvPicPr>
          <p:nvPr/>
        </p:nvPicPr>
        <p:blipFill>
          <a:blip r:embed="rId2"/>
          <a:stretch>
            <a:fillRect/>
          </a:stretch>
        </p:blipFill>
        <p:spPr>
          <a:xfrm>
            <a:off x="1034902" y="2531737"/>
            <a:ext cx="7375451" cy="3464008"/>
          </a:xfrm>
          <a:prstGeom prst="rect">
            <a:avLst/>
          </a:prstGeom>
        </p:spPr>
      </p:pic>
    </p:spTree>
    <p:extLst>
      <p:ext uri="{BB962C8B-B14F-4D97-AF65-F5344CB8AC3E}">
        <p14:creationId xmlns:p14="http://schemas.microsoft.com/office/powerpoint/2010/main" val="265988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72DCFA-4F1F-F8FE-EF3A-7E4FEBE216A1}"/>
              </a:ext>
            </a:extLst>
          </p:cNvPr>
          <p:cNvSpPr>
            <a:spLocks noGrp="1"/>
          </p:cNvSpPr>
          <p:nvPr>
            <p:ph idx="1"/>
          </p:nvPr>
        </p:nvSpPr>
        <p:spPr>
          <a:xfrm>
            <a:off x="349103" y="177579"/>
            <a:ext cx="10515600" cy="4351338"/>
          </a:xfrm>
        </p:spPr>
        <p:txBody>
          <a:bodyPr/>
          <a:lstStyle/>
          <a:p>
            <a:pPr marL="0" indent="0">
              <a:buNone/>
            </a:pPr>
            <a:r>
              <a:rPr lang="en-US" altLang="zh-CN" sz="28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We hypothesize that this is due to a compounding of errors where</a:t>
            </a:r>
          </a:p>
          <a:p>
            <a:pPr marL="0" inden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the question generator is used to generate questions from the systems’ generated abstracts, instead of human-written text on which they were trained, </a:t>
            </a:r>
          </a:p>
          <a:p>
            <a:pPr marL="0" indent="0">
              <a:buNone/>
            </a:pPr>
            <a:r>
              <a:rPr lang="en-US" altLang="zh-CN" sz="1600" dirty="0">
                <a:latin typeface="Times New Roman" panose="02020603050405020304" pitchFamily="18" charset="0"/>
                <a:cs typeface="Times New Roman" panose="02020603050405020304" pitchFamily="18" charset="0"/>
              </a:rPr>
              <a:t>(ii)the question generator is susceptible to generate questions with hallucinated content when fed in with hallucinated summaries, and</a:t>
            </a:r>
          </a:p>
          <a:p>
            <a:pPr marL="0" indent="0">
              <a:buNone/>
            </a:pPr>
            <a:r>
              <a:rPr lang="en-US" altLang="zh-CN" sz="1600" dirty="0">
                <a:latin typeface="Times New Roman" panose="02020603050405020304" pitchFamily="18" charset="0"/>
                <a:cs typeface="Times New Roman" panose="02020603050405020304" pitchFamily="18" charset="0"/>
              </a:rPr>
              <a:t> (iii) our assumption that a summary is faithful if the answers from the source and the summary match, is rather poor for extreme summarization. We demonstrate these issues in Figure 3. Irrespective of questions with hallucinated content, our reading comprehension model can fortuitously answer them correctly from their source articles. Better ways of generating questions and measuring factual consistency may alleviate some of these issues.</a:t>
            </a:r>
          </a:p>
          <a:p>
            <a:pPr marL="0" indent="0">
              <a:buNone/>
            </a:pPr>
            <a:endParaRPr lang="zh-CN" altLang="en-US" sz="1600" dirty="0">
              <a:latin typeface="Times New Roman" panose="02020603050405020304" pitchFamily="18" charset="0"/>
              <a:cs typeface="Times New Roman" panose="02020603050405020304" pitchFamily="18" charset="0"/>
            </a:endParaRPr>
          </a:p>
          <a:p>
            <a:endParaRPr lang="zh-CN" altLang="en-US" dirty="0"/>
          </a:p>
        </p:txBody>
      </p:sp>
      <p:pic>
        <p:nvPicPr>
          <p:cNvPr id="8" name="图片 7">
            <a:extLst>
              <a:ext uri="{FF2B5EF4-FFF2-40B4-BE49-F238E27FC236}">
                <a16:creationId xmlns:a16="http://schemas.microsoft.com/office/drawing/2014/main" id="{1DB31183-3155-3CBE-7BF4-2633C3863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140" y="2529030"/>
            <a:ext cx="4866224" cy="3999774"/>
          </a:xfrm>
          <a:prstGeom prst="rect">
            <a:avLst/>
          </a:prstGeom>
        </p:spPr>
      </p:pic>
    </p:spTree>
    <p:extLst>
      <p:ext uri="{BB962C8B-B14F-4D97-AF65-F5344CB8AC3E}">
        <p14:creationId xmlns:p14="http://schemas.microsoft.com/office/powerpoint/2010/main" val="163804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BAC82-A2AC-D9E3-1EA8-83C57F723383}"/>
              </a:ext>
            </a:extLst>
          </p:cNvPr>
          <p:cNvSpPr>
            <a:spLocks noGrp="1"/>
          </p:cNvSpPr>
          <p:nvPr>
            <p:ph type="title"/>
          </p:nvPr>
        </p:nvSpPr>
        <p:spPr>
          <a:xfrm>
            <a:off x="125818" y="1825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Model Selection with Entailment</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75F7CD-BAB9-2E58-9E21-E11F7F5F68E3}"/>
              </a:ext>
            </a:extLst>
          </p:cNvPr>
          <p:cNvSpPr>
            <a:spLocks noGrp="1"/>
          </p:cNvSpPr>
          <p:nvPr>
            <p:ph idx="1"/>
          </p:nvPr>
        </p:nvSpPr>
        <p:spPr>
          <a:xfrm>
            <a:off x="232145" y="1131166"/>
            <a:ext cx="10515600" cy="4351338"/>
          </a:xfrm>
        </p:spPr>
        <p:txBody>
          <a:bodyPr>
            <a:normAutofit/>
          </a:bodyPr>
          <a:lstStyle/>
          <a:p>
            <a:r>
              <a:rPr lang="en-US" altLang="zh-CN" sz="1600" dirty="0">
                <a:latin typeface="Times New Roman" panose="02020603050405020304" pitchFamily="18" charset="0"/>
                <a:cs typeface="Times New Roman" panose="02020603050405020304" pitchFamily="18" charset="0"/>
              </a:rPr>
              <a:t>Our study suggests that entailment could be used as an automatic measure for faithfulness. </a:t>
            </a:r>
            <a:r>
              <a:rPr lang="en-US" altLang="zh-CN" sz="1600" dirty="0" err="1">
                <a:latin typeface="Times New Roman" panose="02020603050405020304" pitchFamily="18" charset="0"/>
                <a:cs typeface="Times New Roman" panose="02020603050405020304" pitchFamily="18" charset="0"/>
              </a:rPr>
              <a:t>However,we</a:t>
            </a:r>
            <a:r>
              <a:rPr lang="en-US" altLang="zh-CN" sz="1600" dirty="0">
                <a:latin typeface="Times New Roman" panose="02020603050405020304" pitchFamily="18" charset="0"/>
                <a:cs typeface="Times New Roman" panose="02020603050405020304" pitchFamily="18" charset="0"/>
              </a:rPr>
              <a:t> should point out that this measure is reference-less. Thus, it can easily be gamed, i.e., the first sentence of any source document is always entailed by the whole document. Because of this, entailment-based measures for evaluation need to be coupled with reference-based measures like ROUGE.</a:t>
            </a:r>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B0C13F1-1D99-D558-61F9-463961F4B6F8}"/>
              </a:ext>
            </a:extLst>
          </p:cNvPr>
          <p:cNvPicPr>
            <a:picLocks noChangeAspect="1"/>
          </p:cNvPicPr>
          <p:nvPr/>
        </p:nvPicPr>
        <p:blipFill>
          <a:blip r:embed="rId2"/>
          <a:stretch>
            <a:fillRect/>
          </a:stretch>
        </p:blipFill>
        <p:spPr>
          <a:xfrm>
            <a:off x="375849" y="2456729"/>
            <a:ext cx="7024411" cy="2713977"/>
          </a:xfrm>
          <a:prstGeom prst="rect">
            <a:avLst/>
          </a:prstGeom>
        </p:spPr>
      </p:pic>
    </p:spTree>
    <p:extLst>
      <p:ext uri="{BB962C8B-B14F-4D97-AF65-F5344CB8AC3E}">
        <p14:creationId xmlns:p14="http://schemas.microsoft.com/office/powerpoint/2010/main" val="41914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4095ADB-BAA2-4084-F8A6-4B91E865A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214" y="1492877"/>
            <a:ext cx="9601200" cy="3000375"/>
          </a:xfrm>
          <a:prstGeom prst="rect">
            <a:avLst/>
          </a:prstGeom>
        </p:spPr>
      </p:pic>
    </p:spTree>
    <p:extLst>
      <p:ext uri="{BB962C8B-B14F-4D97-AF65-F5344CB8AC3E}">
        <p14:creationId xmlns:p14="http://schemas.microsoft.com/office/powerpoint/2010/main" val="351805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6184F-16CE-F701-7FDF-BB75B1707590}"/>
              </a:ext>
            </a:extLst>
          </p:cNvPr>
          <p:cNvSpPr>
            <a:spLocks noGrp="1"/>
          </p:cNvSpPr>
          <p:nvPr>
            <p:ph type="title"/>
          </p:nvPr>
        </p:nvSpPr>
        <p:spPr>
          <a:xfrm>
            <a:off x="232144" y="-236927"/>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Motivation</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29AD05C-36B8-C957-9B61-3CAF8535C2CA}"/>
              </a:ext>
            </a:extLst>
          </p:cNvPr>
          <p:cNvSpPr>
            <a:spLocks noGrp="1"/>
          </p:cNvSpPr>
          <p:nvPr>
            <p:ph idx="1"/>
          </p:nvPr>
        </p:nvSpPr>
        <p:spPr>
          <a:xfrm>
            <a:off x="232144" y="727129"/>
            <a:ext cx="10515600" cy="4351338"/>
          </a:xfrm>
        </p:spPr>
        <p:txBody>
          <a:bodyPr>
            <a:normAutofit/>
          </a:bodyPr>
          <a:lstStyle/>
          <a:p>
            <a:r>
              <a:rPr lang="en-US" altLang="zh-CN" sz="1600" dirty="0">
                <a:latin typeface="Times New Roman" panose="02020603050405020304" pitchFamily="18" charset="0"/>
                <a:cs typeface="Times New Roman" panose="02020603050405020304" pitchFamily="18" charset="0"/>
              </a:rPr>
              <a:t>Evaluating the quality of natural language generation systems is a challenging problem even when large language models can generate high-quality and diverse texts that are often indistinguishable from human-written texts. Traditional automatic metrics, such as BLEU , ROUGE, are widely used for NLG evaluation, but they have been shown to have relatively low correlation with human judgments, especially for open-ended generation tasks. Moreover, these metrics require associated reference output, which is costly to collect for new tasks.</a:t>
            </a:r>
          </a:p>
          <a:p>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Recent studies propose directly using LLMs as reference-free NLG evaluators;. The idea is to use the LLMs to score the candidate output based on its generation probability without any reference target, under the assumption that the LLMs have learned to assign higher probabilities to high-quality and fluent </a:t>
            </a:r>
            <a:r>
              <a:rPr lang="en-US" altLang="zh-CN" sz="1600" dirty="0" err="1">
                <a:latin typeface="Times New Roman" panose="02020603050405020304" pitchFamily="18" charset="0"/>
                <a:cs typeface="Times New Roman" panose="02020603050405020304" pitchFamily="18" charset="0"/>
              </a:rPr>
              <a:t>texts.However</a:t>
            </a:r>
            <a:r>
              <a:rPr lang="en-US" altLang="zh-CN" sz="1600" dirty="0">
                <a:latin typeface="Times New Roman" panose="02020603050405020304" pitchFamily="18" charset="0"/>
                <a:cs typeface="Times New Roman" panose="02020603050405020304" pitchFamily="18" charset="0"/>
              </a:rPr>
              <a:t>, the validity and reliability of using LLMs as NLG evaluators have not been systematically investigated. In addition, meta-evaluations show that these LLM-based evaluators still have lower human correspondence than medium-size neural evaluators Thus, there is a need fora more effective and reliable framework for using LLMs for NLG evaluation.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66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8A0B48C-1ED9-8A58-69CE-64DECF68BBF9}"/>
              </a:ext>
            </a:extLst>
          </p:cNvPr>
          <p:cNvSpPr>
            <a:spLocks noGrp="1"/>
          </p:cNvSpPr>
          <p:nvPr>
            <p:ph idx="1"/>
          </p:nvPr>
        </p:nvSpPr>
        <p:spPr>
          <a:xfrm>
            <a:off x="582613" y="134938"/>
            <a:ext cx="10515600" cy="4351337"/>
          </a:xfrm>
        </p:spPr>
        <p:txBody>
          <a:bodyPr>
            <a:noAutofit/>
          </a:bodyPr>
          <a:lstStyle/>
          <a:p>
            <a:r>
              <a:rPr lang="en-US" altLang="zh-CN" sz="1600" dirty="0">
                <a:latin typeface="Times New Roman" panose="02020603050405020304" pitchFamily="18" charset="0"/>
                <a:cs typeface="Times New Roman" panose="02020603050405020304" pitchFamily="18" charset="0"/>
              </a:rPr>
              <a:t>In this paper, we propose G-EVAL, a framework of using LLMs with chain-of-thoughts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to evaluate the quality of generated texts in a form-filling paradigm. </a:t>
            </a:r>
          </a:p>
          <a:p>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By only feeding the Task Introduction and the Evaluation Criteria as a prompt, we ask LLMs to generate a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of detailed Evaluation Steps. Then we use the prompt along with the generated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to evaluate the NLG outputs. The evaluator output is formatted as a form. Moreover, the probabilities of the output rating tokens can be used to refine the final metric. </a:t>
            </a:r>
          </a:p>
          <a:p>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We conduct extensive experiments on three meta-evaluation benchmarks of two NLG </a:t>
            </a:r>
            <a:r>
              <a:rPr lang="en-US" altLang="zh-CN" sz="1600" dirty="0" err="1">
                <a:latin typeface="Times New Roman" panose="02020603050405020304" pitchFamily="18" charset="0"/>
                <a:cs typeface="Times New Roman" panose="02020603050405020304" pitchFamily="18" charset="0"/>
              </a:rPr>
              <a:t>tasks:text</a:t>
            </a:r>
            <a:r>
              <a:rPr lang="en-US" altLang="zh-CN" sz="1600" dirty="0">
                <a:latin typeface="Times New Roman" panose="02020603050405020304" pitchFamily="18" charset="0"/>
                <a:cs typeface="Times New Roman" panose="02020603050405020304" pitchFamily="18" charset="0"/>
              </a:rPr>
              <a:t> summarization and dialogue generation. The results show that G-EVAL can outperform existing NLG evaluators by a large margin in terms of correlation with human evaluations. Finally, we conduct analysis on the behavior of LLM-based </a:t>
            </a:r>
            <a:r>
              <a:rPr lang="en-US" altLang="zh-CN" sz="1600" dirty="0" err="1">
                <a:latin typeface="Times New Roman" panose="02020603050405020304" pitchFamily="18" charset="0"/>
                <a:cs typeface="Times New Roman" panose="02020603050405020304" pitchFamily="18" charset="0"/>
              </a:rPr>
              <a:t>evaluators,and</a:t>
            </a:r>
            <a:r>
              <a:rPr lang="en-US" altLang="zh-CN" sz="1600" dirty="0">
                <a:latin typeface="Times New Roman" panose="02020603050405020304" pitchFamily="18" charset="0"/>
                <a:cs typeface="Times New Roman" panose="02020603050405020304" pitchFamily="18" charset="0"/>
              </a:rPr>
              <a:t> highlight the potential issue of LLM-based evaluator having a bias towards the LLM-generated texts.</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9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D77EA-4766-9A1C-45BF-6EE54DBD0709}"/>
              </a:ext>
            </a:extLst>
          </p:cNvPr>
          <p:cNvSpPr>
            <a:spLocks noGrp="1"/>
          </p:cNvSpPr>
          <p:nvPr>
            <p:ph type="title"/>
          </p:nvPr>
        </p:nvSpPr>
        <p:spPr>
          <a:xfrm>
            <a:off x="215629" y="1825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Motivation</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F33FB48-DA62-A4EA-707B-A80970437DD4}"/>
              </a:ext>
            </a:extLst>
          </p:cNvPr>
          <p:cNvSpPr>
            <a:spLocks noGrp="1"/>
          </p:cNvSpPr>
          <p:nvPr>
            <p:ph idx="1"/>
          </p:nvPr>
        </p:nvSpPr>
        <p:spPr>
          <a:xfrm>
            <a:off x="293452" y="1144689"/>
            <a:ext cx="11898548" cy="4312528"/>
          </a:xfrm>
        </p:spPr>
        <p:txBody>
          <a:bodyPr>
            <a:normAutofit/>
          </a:bodyPr>
          <a:lstStyle/>
          <a:p>
            <a:r>
              <a:rPr lang="en-US" altLang="zh-CN" sz="2000" dirty="0">
                <a:latin typeface="Times New Roman" panose="02020603050405020304" pitchFamily="18" charset="0"/>
                <a:cs typeface="Times New Roman" panose="02020603050405020304" pitchFamily="18" charset="0"/>
              </a:rPr>
              <a:t>Current state of the art conditional text generation models accomplish a high level of fluency and coherence, There has been a growing interest in understanding how maximum likelihood training and approximate beam-search decoding in these models lead to less human-like text in open-ended text generation such as language modeling and story generation In this paper we investigate how these models are prone to generate hallucinated text in conditional text </a:t>
            </a:r>
            <a:r>
              <a:rPr lang="en-US" altLang="zh-CN" sz="2000" dirty="0" err="1">
                <a:latin typeface="Times New Roman" panose="02020603050405020304" pitchFamily="18" charset="0"/>
                <a:cs typeface="Times New Roman" panose="02020603050405020304" pitchFamily="18" charset="0"/>
              </a:rPr>
              <a:t>generation,specifically</a:t>
            </a:r>
            <a:r>
              <a:rPr lang="en-US" altLang="zh-CN" sz="2000" dirty="0">
                <a:latin typeface="Times New Roman" panose="02020603050405020304" pitchFamily="18" charset="0"/>
                <a:cs typeface="Times New Roman" panose="02020603050405020304" pitchFamily="18" charset="0"/>
              </a:rPr>
              <a:t>, extreme abstractive document summarization.</a:t>
            </a:r>
          </a:p>
          <a:p>
            <a:endParaRPr lang="zh-CN" altLang="en-US" sz="2000" dirty="0"/>
          </a:p>
        </p:txBody>
      </p:sp>
      <p:sp>
        <p:nvSpPr>
          <p:cNvPr id="4" name="文本框 3">
            <a:extLst>
              <a:ext uri="{FF2B5EF4-FFF2-40B4-BE49-F238E27FC236}">
                <a16:creationId xmlns:a16="http://schemas.microsoft.com/office/drawing/2014/main" id="{87EFE105-4066-2E43-E3C6-7AF9DB1D6F46}"/>
              </a:ext>
            </a:extLst>
          </p:cNvPr>
          <p:cNvSpPr txBox="1"/>
          <p:nvPr/>
        </p:nvSpPr>
        <p:spPr>
          <a:xfrm>
            <a:off x="566637" y="3210448"/>
            <a:ext cx="11625363" cy="2246769"/>
          </a:xfrm>
          <a:prstGeom prst="rect">
            <a:avLst/>
          </a:prstGeom>
          <a:noFill/>
        </p:spPr>
        <p:txBody>
          <a:bodyPr wrap="square" rtlCol="0">
            <a:spAutoFit/>
          </a:bodyPr>
          <a:lstStyle/>
          <a:p>
            <a:pPr algn="l"/>
            <a:r>
              <a:rPr lang="en-US" altLang="zh-CN" sz="2000" b="0" i="0" dirty="0">
                <a:solidFill>
                  <a:srgbClr val="121212"/>
                </a:solidFill>
                <a:effectLst/>
                <a:latin typeface="Times New Roman" panose="02020603050405020304" pitchFamily="18" charset="0"/>
                <a:cs typeface="Times New Roman" panose="02020603050405020304" pitchFamily="18" charset="0"/>
              </a:rPr>
              <a:t>We seek to answer the following questions: </a:t>
            </a:r>
          </a:p>
          <a:p>
            <a:pPr marL="400050" indent="-400050" algn="l">
              <a:buAutoNum type="romanLcParenBoth"/>
            </a:pPr>
            <a:r>
              <a:rPr lang="en-US" altLang="zh-CN" sz="2000" b="0" i="0" dirty="0">
                <a:solidFill>
                  <a:srgbClr val="121212"/>
                </a:solidFill>
                <a:effectLst/>
                <a:latin typeface="Times New Roman" panose="02020603050405020304" pitchFamily="18" charset="0"/>
                <a:cs typeface="Times New Roman" panose="02020603050405020304" pitchFamily="18" charset="0"/>
              </a:rPr>
              <a:t>How frequently do abstractive summarizers hallucinate content?; </a:t>
            </a:r>
          </a:p>
          <a:p>
            <a:pPr marL="400050" indent="-400050" algn="l">
              <a:buAutoNum type="romanLcParenBoth"/>
            </a:pPr>
            <a:r>
              <a:rPr lang="en-US" altLang="zh-CN" sz="2000" b="0" i="0" dirty="0">
                <a:solidFill>
                  <a:srgbClr val="121212"/>
                </a:solidFill>
                <a:effectLst/>
                <a:latin typeface="Times New Roman" panose="02020603050405020304" pitchFamily="18" charset="0"/>
                <a:cs typeface="Times New Roman" panose="02020603050405020304" pitchFamily="18" charset="0"/>
              </a:rPr>
              <a:t>Do models hallucinate by manipulating the information present in the input document (intrinsic hallucinations) or by adding information not directly inferable from the input document (extrinsic hallucinations)?;</a:t>
            </a:r>
          </a:p>
          <a:p>
            <a:pPr marL="400050" indent="-400050" algn="l">
              <a:buAutoNum type="romanLcParenBoth"/>
            </a:pPr>
            <a:r>
              <a:rPr lang="en-US" altLang="zh-CN" sz="2000" b="0" i="0" dirty="0">
                <a:solidFill>
                  <a:srgbClr val="121212"/>
                </a:solidFill>
                <a:effectLst/>
                <a:latin typeface="Times New Roman" panose="02020603050405020304" pitchFamily="18" charset="0"/>
                <a:cs typeface="Times New Roman" panose="02020603050405020304" pitchFamily="18" charset="0"/>
              </a:rPr>
              <a:t>How much hallucinated content is factual, even when unfaithful?; </a:t>
            </a:r>
          </a:p>
          <a:p>
            <a:pPr marL="400050" indent="-400050" algn="l">
              <a:buAutoNum type="romanLcParenBoth"/>
            </a:pPr>
            <a:r>
              <a:rPr lang="en-US" altLang="zh-CN" sz="2000" b="0" i="0" dirty="0">
                <a:solidFill>
                  <a:srgbClr val="121212"/>
                </a:solidFill>
                <a:effectLst/>
                <a:latin typeface="Times New Roman" panose="02020603050405020304" pitchFamily="18" charset="0"/>
                <a:cs typeface="Times New Roman" panose="02020603050405020304" pitchFamily="18" charset="0"/>
              </a:rPr>
              <a:t> Are there automatic means of measuring these hallucinations?</a:t>
            </a:r>
            <a:endParaRPr lang="zh-CN" altLang="en-US" sz="2000" b="0" i="0" dirty="0">
              <a:solidFill>
                <a:srgbClr val="12121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72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EC7DBB9-EB6A-7D31-B6C9-49337ED5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77" y="0"/>
            <a:ext cx="9973645" cy="6858000"/>
          </a:xfrm>
          <a:prstGeom prst="rect">
            <a:avLst/>
          </a:prstGeom>
        </p:spPr>
      </p:pic>
    </p:spTree>
    <p:extLst>
      <p:ext uri="{BB962C8B-B14F-4D97-AF65-F5344CB8AC3E}">
        <p14:creationId xmlns:p14="http://schemas.microsoft.com/office/powerpoint/2010/main" val="126052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B4F5B-4BEE-4FEC-8824-82D248B229F0}"/>
              </a:ext>
            </a:extLst>
          </p:cNvPr>
          <p:cNvSpPr>
            <a:spLocks noGrp="1"/>
          </p:cNvSpPr>
          <p:nvPr>
            <p:ph type="title"/>
          </p:nvPr>
        </p:nvSpPr>
        <p:spPr>
          <a:xfrm>
            <a:off x="0" y="-102708"/>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Prompt for NLG Evaluation</a:t>
            </a:r>
            <a:endParaRPr lang="zh-CN" altLang="en-US" sz="24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2133244F-B5C1-E820-CB16-140C93A0F5D4}"/>
              </a:ext>
            </a:extLst>
          </p:cNvPr>
          <p:cNvPicPr>
            <a:picLocks noGrp="1" noChangeAspect="1"/>
          </p:cNvPicPr>
          <p:nvPr>
            <p:ph idx="1"/>
          </p:nvPr>
        </p:nvPicPr>
        <p:blipFill>
          <a:blip r:embed="rId2"/>
          <a:stretch>
            <a:fillRect/>
          </a:stretch>
        </p:blipFill>
        <p:spPr>
          <a:xfrm>
            <a:off x="180754" y="1563521"/>
            <a:ext cx="3944679" cy="1760053"/>
          </a:xfrm>
        </p:spPr>
      </p:pic>
      <p:sp>
        <p:nvSpPr>
          <p:cNvPr id="6" name="文本框 5">
            <a:extLst>
              <a:ext uri="{FF2B5EF4-FFF2-40B4-BE49-F238E27FC236}">
                <a16:creationId xmlns:a16="http://schemas.microsoft.com/office/drawing/2014/main" id="{DC9661B4-514A-839A-F9FA-27F101C7DA6C}"/>
              </a:ext>
            </a:extLst>
          </p:cNvPr>
          <p:cNvSpPr txBox="1"/>
          <p:nvPr/>
        </p:nvSpPr>
        <p:spPr>
          <a:xfrm>
            <a:off x="297712" y="872397"/>
            <a:ext cx="11894288"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The prompt is a natural language instruction that defines the evaluation task and the desired evaluation criteria. For example, for text summarization, the prompt can be:</a:t>
            </a:r>
            <a:endParaRPr lang="zh-CN" altLang="en-US" sz="16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B2ACE7B-C454-A3C7-9D8C-F6EA355B8B51}"/>
              </a:ext>
            </a:extLst>
          </p:cNvPr>
          <p:cNvSpPr txBox="1"/>
          <p:nvPr/>
        </p:nvSpPr>
        <p:spPr>
          <a:xfrm>
            <a:off x="297712" y="3439633"/>
            <a:ext cx="11780874"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The prompt should also contain customized evaluation criteria for different NLG tasks and, such as coherence, conciseness, or grammar. For </a:t>
            </a:r>
            <a:r>
              <a:rPr lang="en-US" altLang="zh-CN" sz="1600" dirty="0" err="1">
                <a:latin typeface="Times New Roman" panose="02020603050405020304" pitchFamily="18" charset="0"/>
                <a:cs typeface="Times New Roman" panose="02020603050405020304" pitchFamily="18" charset="0"/>
              </a:rPr>
              <a:t>example,for</a:t>
            </a:r>
            <a:r>
              <a:rPr lang="en-US" altLang="zh-CN" sz="1600" dirty="0">
                <a:latin typeface="Times New Roman" panose="02020603050405020304" pitchFamily="18" charset="0"/>
                <a:cs typeface="Times New Roman" panose="02020603050405020304" pitchFamily="18" charset="0"/>
              </a:rPr>
              <a:t> evaluating coherence in text summarization, we add the following content to the prompt:</a:t>
            </a:r>
            <a:endParaRPr lang="zh-CN" altLang="en-US" sz="1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5040854E-A419-317B-CA3E-7706026309D1}"/>
              </a:ext>
            </a:extLst>
          </p:cNvPr>
          <p:cNvPicPr>
            <a:picLocks noChangeAspect="1"/>
          </p:cNvPicPr>
          <p:nvPr/>
        </p:nvPicPr>
        <p:blipFill>
          <a:blip r:embed="rId3"/>
          <a:stretch>
            <a:fillRect/>
          </a:stretch>
        </p:blipFill>
        <p:spPr>
          <a:xfrm>
            <a:off x="297712" y="4282217"/>
            <a:ext cx="3434316" cy="2428449"/>
          </a:xfrm>
          <a:prstGeom prst="rect">
            <a:avLst/>
          </a:prstGeom>
        </p:spPr>
      </p:pic>
    </p:spTree>
    <p:extLst>
      <p:ext uri="{BB962C8B-B14F-4D97-AF65-F5344CB8AC3E}">
        <p14:creationId xmlns:p14="http://schemas.microsoft.com/office/powerpoint/2010/main" val="2112795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D5B18-856C-0176-25D7-C234C626E6BA}"/>
              </a:ext>
            </a:extLst>
          </p:cNvPr>
          <p:cNvSpPr>
            <a:spLocks noGrp="1"/>
          </p:cNvSpPr>
          <p:nvPr>
            <p:ph type="title"/>
          </p:nvPr>
        </p:nvSpPr>
        <p:spPr>
          <a:xfrm>
            <a:off x="287079" y="0"/>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Auto Chain-of-Thoughts for NLG Evaluation</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3FB28-A200-AA25-BF28-D6C149D6CBA1}"/>
              </a:ext>
            </a:extLst>
          </p:cNvPr>
          <p:cNvSpPr>
            <a:spLocks noGrp="1"/>
          </p:cNvSpPr>
          <p:nvPr>
            <p:ph idx="1"/>
          </p:nvPr>
        </p:nvSpPr>
        <p:spPr>
          <a:xfrm>
            <a:off x="130248" y="1160758"/>
            <a:ext cx="11931503" cy="2268242"/>
          </a:xfrm>
        </p:spPr>
        <p:txBody>
          <a:bodyPr>
            <a:normAutofit/>
          </a:bodyPr>
          <a:lstStyle/>
          <a:p>
            <a:r>
              <a:rPr lang="en-US" altLang="zh-CN" sz="1600" dirty="0">
                <a:latin typeface="Times New Roman" panose="02020603050405020304" pitchFamily="18" charset="0"/>
                <a:cs typeface="Times New Roman" panose="02020603050405020304" pitchFamily="18" charset="0"/>
              </a:rPr>
              <a:t>For evaluation tasks, some criteria need a more detailed evaluation instruction beyond the simple </a:t>
            </a:r>
            <a:r>
              <a:rPr lang="en-US" altLang="zh-CN" sz="1600" dirty="0" err="1">
                <a:latin typeface="Times New Roman" panose="02020603050405020304" pitchFamily="18" charset="0"/>
                <a:cs typeface="Times New Roman" panose="02020603050405020304" pitchFamily="18" charset="0"/>
              </a:rPr>
              <a:t>definition,and</a:t>
            </a:r>
            <a:r>
              <a:rPr lang="en-US" altLang="zh-CN" sz="1600" dirty="0">
                <a:latin typeface="Times New Roman" panose="02020603050405020304" pitchFamily="18" charset="0"/>
                <a:cs typeface="Times New Roman" panose="02020603050405020304" pitchFamily="18" charset="0"/>
              </a:rPr>
              <a:t> it is time-consuming to manually design such evaluation steps for each task. We find that LLM can generate such evaluation steps by itself. The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can provide more context and guidance for the LLM to evaluate the generated text, and can also help to explain the evaluation process and </a:t>
            </a:r>
            <a:r>
              <a:rPr lang="en-US" altLang="zh-CN" sz="1600" dirty="0" err="1">
                <a:latin typeface="Times New Roman" panose="02020603050405020304" pitchFamily="18" charset="0"/>
                <a:cs typeface="Times New Roman" panose="02020603050405020304" pitchFamily="18" charset="0"/>
              </a:rPr>
              <a:t>results.For</a:t>
            </a:r>
            <a:r>
              <a:rPr lang="en-US" altLang="zh-CN" sz="1600" dirty="0">
                <a:latin typeface="Times New Roman" panose="02020603050405020304" pitchFamily="18" charset="0"/>
                <a:cs typeface="Times New Roman" panose="02020603050405020304" pitchFamily="18" charset="0"/>
              </a:rPr>
              <a:t> example, for evaluating coherence in text summarization</a:t>
            </a:r>
            <a:r>
              <a:rPr lang="en-US" altLang="zh-CN" sz="1600" dirty="0">
                <a:solidFill>
                  <a:srgbClr val="FF0000"/>
                </a:solidFill>
                <a:latin typeface="Times New Roman" panose="02020603050405020304" pitchFamily="18" charset="0"/>
                <a:cs typeface="Times New Roman" panose="02020603050405020304" pitchFamily="18" charset="0"/>
              </a:rPr>
              <a:t>, we add a line of “Evaluation Steps:” </a:t>
            </a:r>
            <a:r>
              <a:rPr lang="en-US" altLang="zh-CN" sz="1600" dirty="0">
                <a:latin typeface="Times New Roman" panose="02020603050405020304" pitchFamily="18" charset="0"/>
                <a:cs typeface="Times New Roman" panose="02020603050405020304" pitchFamily="18" charset="0"/>
              </a:rPr>
              <a:t>to the prompt and let LLM to generate the following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automatically:</a:t>
            </a:r>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A5886E1-6ACD-6A8A-9A38-C2183F6E8686}"/>
              </a:ext>
            </a:extLst>
          </p:cNvPr>
          <p:cNvPicPr>
            <a:picLocks noChangeAspect="1"/>
          </p:cNvPicPr>
          <p:nvPr/>
        </p:nvPicPr>
        <p:blipFill>
          <a:blip r:embed="rId2"/>
          <a:stretch>
            <a:fillRect/>
          </a:stretch>
        </p:blipFill>
        <p:spPr>
          <a:xfrm>
            <a:off x="130248" y="2616414"/>
            <a:ext cx="4759843" cy="3704355"/>
          </a:xfrm>
          <a:prstGeom prst="rect">
            <a:avLst/>
          </a:prstGeom>
        </p:spPr>
      </p:pic>
    </p:spTree>
    <p:extLst>
      <p:ext uri="{BB962C8B-B14F-4D97-AF65-F5344CB8AC3E}">
        <p14:creationId xmlns:p14="http://schemas.microsoft.com/office/powerpoint/2010/main" val="392148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36425-7C67-C6FF-4E28-D4F58B509E4F}"/>
              </a:ext>
            </a:extLst>
          </p:cNvPr>
          <p:cNvSpPr>
            <a:spLocks noGrp="1"/>
          </p:cNvSpPr>
          <p:nvPr>
            <p:ph type="title"/>
          </p:nvPr>
        </p:nvSpPr>
        <p:spPr>
          <a:xfrm>
            <a:off x="86832" y="-343252"/>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Scoring Function</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46972E-0504-CCA5-AEE3-365E21B1EF90}"/>
              </a:ext>
            </a:extLst>
          </p:cNvPr>
          <p:cNvSpPr>
            <a:spLocks noGrp="1"/>
          </p:cNvSpPr>
          <p:nvPr>
            <p:ph idx="1"/>
          </p:nvPr>
        </p:nvSpPr>
        <p:spPr>
          <a:xfrm>
            <a:off x="168348" y="647275"/>
            <a:ext cx="10515600" cy="4351338"/>
          </a:xfrm>
        </p:spPr>
        <p:txBody>
          <a:bodyPr>
            <a:normAutofit/>
          </a:bodyPr>
          <a:lstStyle/>
          <a:p>
            <a:r>
              <a:rPr lang="en-US" altLang="zh-CN" sz="1600" dirty="0">
                <a:latin typeface="Times New Roman" panose="02020603050405020304" pitchFamily="18" charset="0"/>
                <a:cs typeface="Times New Roman" panose="02020603050405020304" pitchFamily="18" charset="0"/>
              </a:rPr>
              <a:t>The scoring function calls the LLM with the designed prompt, auto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the input context and the target text that needs to be evaluated. </a:t>
            </a:r>
          </a:p>
          <a:p>
            <a:r>
              <a:rPr lang="en-US" altLang="zh-CN" sz="1600" dirty="0">
                <a:latin typeface="Times New Roman" panose="02020603050405020304" pitchFamily="18" charset="0"/>
                <a:cs typeface="Times New Roman" panose="02020603050405020304" pitchFamily="18" charset="0"/>
              </a:rPr>
              <a:t>For example, for evaluating coherence in text summarization, we concatenate the prompt, the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the news article, and the summary, and then call the LLM to output a score from 1 to 5 or each evaluation aspect, based on the defined criteria.</a:t>
            </a:r>
          </a:p>
          <a:p>
            <a:r>
              <a:rPr lang="en-US" altLang="zh-CN" sz="1600" dirty="0">
                <a:latin typeface="Times New Roman" panose="02020603050405020304" pitchFamily="18" charset="0"/>
                <a:cs typeface="Times New Roman" panose="02020603050405020304" pitchFamily="18" charset="0"/>
              </a:rPr>
              <a:t>However, we notice this direct scoring function has two issues:</a:t>
            </a:r>
          </a:p>
          <a:p>
            <a:pPr marL="0" indent="0">
              <a:buNone/>
            </a:pPr>
            <a:r>
              <a:rPr lang="en-US" altLang="zh-CN" sz="1600" dirty="0">
                <a:latin typeface="Times New Roman" panose="02020603050405020304" pitchFamily="18" charset="0"/>
                <a:cs typeface="Times New Roman" panose="02020603050405020304" pitchFamily="18" charset="0"/>
              </a:rPr>
              <a:t>For some evaluation tasks, one digit usually dominates the distribution of the scores, such as 3 for a 1 - 5 scale. This may lead to the low variance of the scores and the low correlation with human judgments.</a:t>
            </a:r>
          </a:p>
          <a:p>
            <a:pPr marL="0" indent="0">
              <a:buNone/>
            </a:pPr>
            <a:r>
              <a:rPr lang="en-US" altLang="zh-CN" sz="1600" dirty="0">
                <a:latin typeface="Times New Roman" panose="02020603050405020304" pitchFamily="18" charset="0"/>
                <a:cs typeface="Times New Roman" panose="02020603050405020304" pitchFamily="18" charset="0"/>
              </a:rPr>
              <a:t>LLMs usually only output integer scores, even when the prompt explicitly requests decimal values. This leads to many ties in evaluation scores which do not capture the subtle difference between generated texts.</a:t>
            </a:r>
          </a:p>
          <a:p>
            <a:pPr marL="0" indent="0">
              <a:buNone/>
            </a:pPr>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4CCD4C3-DD62-F4EF-2EB3-B9EBF6399C4D}"/>
              </a:ext>
            </a:extLst>
          </p:cNvPr>
          <p:cNvPicPr>
            <a:picLocks noChangeAspect="1"/>
          </p:cNvPicPr>
          <p:nvPr/>
        </p:nvPicPr>
        <p:blipFill>
          <a:blip r:embed="rId2"/>
          <a:stretch>
            <a:fillRect/>
          </a:stretch>
        </p:blipFill>
        <p:spPr>
          <a:xfrm>
            <a:off x="168348" y="3299205"/>
            <a:ext cx="3901778" cy="3398815"/>
          </a:xfrm>
          <a:prstGeom prst="rect">
            <a:avLst/>
          </a:prstGeom>
        </p:spPr>
      </p:pic>
    </p:spTree>
    <p:extLst>
      <p:ext uri="{BB962C8B-B14F-4D97-AF65-F5344CB8AC3E}">
        <p14:creationId xmlns:p14="http://schemas.microsoft.com/office/powerpoint/2010/main" val="403218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91FFD-F71B-2BB7-D19B-0A4EFAC49052}"/>
              </a:ext>
            </a:extLst>
          </p:cNvPr>
          <p:cNvSpPr>
            <a:spLocks noGrp="1"/>
          </p:cNvSpPr>
          <p:nvPr>
            <p:ph type="title"/>
          </p:nvPr>
        </p:nvSpPr>
        <p:spPr>
          <a:xfrm>
            <a:off x="200246" y="0"/>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Results for Summarization</a:t>
            </a:r>
            <a:endParaRPr lang="zh-CN" altLang="en-US" sz="24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3C41B85-BDE9-A5A1-F802-C58324A01001}"/>
              </a:ext>
            </a:extLst>
          </p:cNvPr>
          <p:cNvPicPr>
            <a:picLocks noChangeAspect="1"/>
          </p:cNvPicPr>
          <p:nvPr/>
        </p:nvPicPr>
        <p:blipFill>
          <a:blip r:embed="rId2"/>
          <a:stretch>
            <a:fillRect/>
          </a:stretch>
        </p:blipFill>
        <p:spPr>
          <a:xfrm>
            <a:off x="1" y="1876753"/>
            <a:ext cx="8580474" cy="4723993"/>
          </a:xfrm>
          <a:prstGeom prst="rect">
            <a:avLst/>
          </a:prstGeom>
        </p:spPr>
      </p:pic>
      <p:sp>
        <p:nvSpPr>
          <p:cNvPr id="7" name="文本框 6">
            <a:extLst>
              <a:ext uri="{FF2B5EF4-FFF2-40B4-BE49-F238E27FC236}">
                <a16:creationId xmlns:a16="http://schemas.microsoft.com/office/drawing/2014/main" id="{C880B864-8623-CC33-3C03-6E3FD3D22AE6}"/>
              </a:ext>
            </a:extLst>
          </p:cNvPr>
          <p:cNvSpPr txBox="1"/>
          <p:nvPr/>
        </p:nvSpPr>
        <p:spPr>
          <a:xfrm>
            <a:off x="4212264" y="257254"/>
            <a:ext cx="6097772" cy="1754326"/>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121212"/>
                </a:solidFill>
                <a:effectLst/>
                <a:latin typeface="-apple-system"/>
              </a:rPr>
              <a:t>相关性（</a:t>
            </a:r>
            <a:r>
              <a:rPr lang="en-US" altLang="zh-CN" b="0" i="0" dirty="0">
                <a:solidFill>
                  <a:srgbClr val="121212"/>
                </a:solidFill>
                <a:effectLst/>
                <a:latin typeface="-apple-system"/>
              </a:rPr>
              <a:t>relevance</a:t>
            </a:r>
            <a:r>
              <a:rPr lang="zh-CN" altLang="en-US" b="0" i="0" dirty="0">
                <a:solidFill>
                  <a:srgbClr val="121212"/>
                </a:solidFill>
                <a:effectLst/>
                <a:latin typeface="-apple-system"/>
              </a:rPr>
              <a:t>）：摘要包含的信息是否为文中重要信息。</a:t>
            </a:r>
          </a:p>
          <a:p>
            <a:pPr algn="l">
              <a:buFont typeface="Arial" panose="020B0604020202020204" pitchFamily="34" charset="0"/>
              <a:buChar char="•"/>
            </a:pPr>
            <a:r>
              <a:rPr lang="zh-CN" altLang="en-US" b="0" i="0" dirty="0">
                <a:solidFill>
                  <a:srgbClr val="121212"/>
                </a:solidFill>
                <a:effectLst/>
                <a:latin typeface="-apple-system"/>
              </a:rPr>
              <a:t>一致性（</a:t>
            </a:r>
            <a:r>
              <a:rPr lang="en-US" altLang="zh-CN" b="0" i="0" dirty="0">
                <a:solidFill>
                  <a:srgbClr val="121212"/>
                </a:solidFill>
                <a:effectLst/>
                <a:latin typeface="-apple-system"/>
              </a:rPr>
              <a:t>consistency</a:t>
            </a:r>
            <a:r>
              <a:rPr lang="zh-CN" altLang="en-US" b="0" i="0" dirty="0">
                <a:solidFill>
                  <a:srgbClr val="121212"/>
                </a:solidFill>
                <a:effectLst/>
                <a:latin typeface="-apple-system"/>
              </a:rPr>
              <a:t>）：摘要是否有事实性错误。本文关注的忠实度（</a:t>
            </a:r>
            <a:r>
              <a:rPr lang="en-US" altLang="zh-CN" b="0" i="0" dirty="0">
                <a:solidFill>
                  <a:srgbClr val="121212"/>
                </a:solidFill>
                <a:effectLst/>
                <a:latin typeface="-apple-system"/>
              </a:rPr>
              <a:t>faithfulness</a:t>
            </a:r>
            <a:r>
              <a:rPr lang="zh-CN" altLang="en-US" b="0" i="0" dirty="0">
                <a:solidFill>
                  <a:srgbClr val="121212"/>
                </a:solidFill>
                <a:effectLst/>
                <a:latin typeface="-apple-system"/>
              </a:rPr>
              <a:t>）也和一致性较为相关。</a:t>
            </a:r>
          </a:p>
          <a:p>
            <a:pPr algn="l">
              <a:buFont typeface="Arial" panose="020B0604020202020204" pitchFamily="34" charset="0"/>
              <a:buChar char="•"/>
            </a:pPr>
            <a:r>
              <a:rPr lang="zh-CN" altLang="en-US" b="0" i="0" dirty="0">
                <a:solidFill>
                  <a:srgbClr val="121212"/>
                </a:solidFill>
                <a:effectLst/>
                <a:latin typeface="-apple-system"/>
              </a:rPr>
              <a:t>流畅性（</a:t>
            </a:r>
            <a:r>
              <a:rPr lang="en-US" altLang="zh-CN" b="0" i="0" dirty="0">
                <a:solidFill>
                  <a:srgbClr val="121212"/>
                </a:solidFill>
                <a:effectLst/>
                <a:latin typeface="-apple-system"/>
              </a:rPr>
              <a:t>fluency</a:t>
            </a:r>
            <a:r>
              <a:rPr lang="zh-CN" altLang="en-US" b="0" i="0" dirty="0">
                <a:solidFill>
                  <a:srgbClr val="121212"/>
                </a:solidFill>
                <a:effectLst/>
                <a:latin typeface="-apple-system"/>
              </a:rPr>
              <a:t>）：摘要中的单个句子是否通顺。</a:t>
            </a:r>
          </a:p>
          <a:p>
            <a:pPr algn="l">
              <a:buFont typeface="Arial" panose="020B0604020202020204" pitchFamily="34" charset="0"/>
              <a:buChar char="•"/>
            </a:pPr>
            <a:r>
              <a:rPr lang="zh-CN" altLang="en-US" b="0" i="0" dirty="0">
                <a:solidFill>
                  <a:srgbClr val="121212"/>
                </a:solidFill>
                <a:effectLst/>
                <a:latin typeface="-apple-system"/>
              </a:rPr>
              <a:t>连贯性（</a:t>
            </a:r>
            <a:r>
              <a:rPr lang="en-US" altLang="zh-CN" b="0" i="0" dirty="0">
                <a:solidFill>
                  <a:srgbClr val="121212"/>
                </a:solidFill>
                <a:effectLst/>
                <a:latin typeface="-apple-system"/>
              </a:rPr>
              <a:t>coherence</a:t>
            </a:r>
            <a:r>
              <a:rPr lang="zh-CN" altLang="en-US" b="0" i="0" dirty="0">
                <a:solidFill>
                  <a:srgbClr val="121212"/>
                </a:solidFill>
                <a:effectLst/>
                <a:latin typeface="-apple-system"/>
              </a:rPr>
              <a:t>）：摘要整体是否行文流畅连贯。</a:t>
            </a:r>
          </a:p>
        </p:txBody>
      </p:sp>
    </p:spTree>
    <p:extLst>
      <p:ext uri="{BB962C8B-B14F-4D97-AF65-F5344CB8AC3E}">
        <p14:creationId xmlns:p14="http://schemas.microsoft.com/office/powerpoint/2010/main" val="2483605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01457-0318-FF7C-9D4E-17B5D6A60153}"/>
              </a:ext>
            </a:extLst>
          </p:cNvPr>
          <p:cNvSpPr>
            <a:spLocks noGrp="1"/>
          </p:cNvSpPr>
          <p:nvPr>
            <p:ph type="title"/>
          </p:nvPr>
        </p:nvSpPr>
        <p:spPr>
          <a:xfrm>
            <a:off x="148856" y="0"/>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Results on Hallucinations</a:t>
            </a:r>
            <a:endParaRPr lang="zh-CN" altLang="en-US" sz="24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D5F0185-1151-2C94-8411-9B61C3E39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11" y="1745987"/>
            <a:ext cx="9705975" cy="4524375"/>
          </a:xfrm>
          <a:prstGeom prst="rect">
            <a:avLst/>
          </a:prstGeom>
        </p:spPr>
      </p:pic>
      <p:sp>
        <p:nvSpPr>
          <p:cNvPr id="7" name="文本框 6">
            <a:extLst>
              <a:ext uri="{FF2B5EF4-FFF2-40B4-BE49-F238E27FC236}">
                <a16:creationId xmlns:a16="http://schemas.microsoft.com/office/drawing/2014/main" id="{1553F040-447E-ABB9-3786-52E8A9939472}"/>
              </a:ext>
            </a:extLst>
          </p:cNvPr>
          <p:cNvSpPr txBox="1"/>
          <p:nvPr/>
        </p:nvSpPr>
        <p:spPr>
          <a:xfrm>
            <a:off x="3870251" y="247394"/>
            <a:ext cx="7229364" cy="1077218"/>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QAGS</a:t>
            </a:r>
            <a:r>
              <a:rPr lang="en-US" altLang="zh-CN" sz="1600" dirty="0">
                <a:latin typeface="Times New Roman" panose="02020603050405020304" pitchFamily="18" charset="0"/>
                <a:cs typeface="Times New Roman" panose="02020603050405020304" pitchFamily="18" charset="0"/>
              </a:rPr>
              <a:t> is a benchmark for evaluating hallucinations in the summarization</a:t>
            </a:r>
          </a:p>
          <a:p>
            <a:r>
              <a:rPr lang="en-US" altLang="zh-CN" sz="1600" dirty="0">
                <a:latin typeface="Times New Roman" panose="02020603050405020304" pitchFamily="18" charset="0"/>
                <a:cs typeface="Times New Roman" panose="02020603050405020304" pitchFamily="18" charset="0"/>
              </a:rPr>
              <a:t>task. It aims to measure the consistency dimension of summaries on two different summarization datasets</a:t>
            </a:r>
            <a:r>
              <a:rPr lang="en-US" altLang="zh-CN" sz="1600" dirty="0">
                <a:latin typeface="楷体" panose="02010609060101010101" pitchFamily="49" charset="-122"/>
                <a:ea typeface="楷体" panose="02010609060101010101" pitchFamily="49" charset="-122"/>
                <a:cs typeface="Times New Roman" panose="02020603050405020304" pitchFamily="18" charset="0"/>
              </a:rPr>
              <a:t>.</a:t>
            </a:r>
            <a:r>
              <a:rPr lang="zh-CN" altLang="en-US" sz="1600" b="0" i="0" dirty="0">
                <a:solidFill>
                  <a:srgbClr val="121212"/>
                </a:solidFill>
                <a:effectLst/>
                <a:latin typeface="楷体" panose="02010609060101010101" pitchFamily="49" charset="-122"/>
                <a:ea typeface="楷体" panose="02010609060101010101" pitchFamily="49" charset="-122"/>
              </a:rPr>
              <a:t> </a:t>
            </a:r>
            <a:r>
              <a:rPr lang="en-US" altLang="zh-CN" sz="1600" b="0" i="0" dirty="0">
                <a:solidFill>
                  <a:srgbClr val="121212"/>
                </a:solidFill>
                <a:effectLst/>
                <a:latin typeface="Times New Roman" panose="02020603050405020304" pitchFamily="18" charset="0"/>
                <a:ea typeface="楷体" panose="02010609060101010101" pitchFamily="49" charset="-122"/>
                <a:cs typeface="Times New Roman" panose="02020603050405020304" pitchFamily="18" charset="0"/>
              </a:rPr>
              <a:t>QAGS</a:t>
            </a:r>
            <a:r>
              <a:rPr lang="zh-CN" altLang="en-US" sz="1600" b="0" i="0" dirty="0">
                <a:solidFill>
                  <a:srgbClr val="121212"/>
                </a:solidFill>
                <a:effectLst/>
                <a:latin typeface="楷体" panose="02010609060101010101" pitchFamily="49" charset="-122"/>
                <a:ea typeface="楷体" panose="02010609060101010101" pitchFamily="49" charset="-122"/>
              </a:rPr>
              <a:t>基于一个直觉，即：如果对摘要和其源文本提出分别相同的问题，若摘要和文本的反应的事实一致，则能够获得相似的回答。</a:t>
            </a:r>
            <a:endParaRPr lang="zh-CN" altLang="en-US" sz="16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9190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B974A-DCDC-75D2-0154-B9927479BF0B}"/>
              </a:ext>
            </a:extLst>
          </p:cNvPr>
          <p:cNvSpPr>
            <a:spLocks noGrp="1"/>
          </p:cNvSpPr>
          <p:nvPr>
            <p:ph type="title"/>
          </p:nvPr>
        </p:nvSpPr>
        <p:spPr>
          <a:xfrm>
            <a:off x="35590" y="-400420"/>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Will G-EVAL prefer LLM-based outputs?</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692CD32-BF0B-C104-98B9-59BA0D7E0BF9}"/>
              </a:ext>
            </a:extLst>
          </p:cNvPr>
          <p:cNvSpPr>
            <a:spLocks noGrp="1"/>
          </p:cNvSpPr>
          <p:nvPr>
            <p:ph idx="1"/>
          </p:nvPr>
        </p:nvSpPr>
        <p:spPr>
          <a:xfrm>
            <a:off x="95691" y="647276"/>
            <a:ext cx="10515600" cy="4351338"/>
          </a:xfrm>
        </p:spPr>
        <p:txBody>
          <a:bodyPr>
            <a:normAutofit/>
          </a:bodyPr>
          <a:lstStyle/>
          <a:p>
            <a:pPr marL="0" indent="0">
              <a:buNone/>
            </a:pPr>
            <a:r>
              <a:rPr lang="en-US" altLang="zh-CN" sz="1600" dirty="0">
                <a:latin typeface="Times New Roman" panose="02020603050405020304" pitchFamily="18" charset="0"/>
                <a:cs typeface="Times New Roman" panose="02020603050405020304" pitchFamily="18" charset="0"/>
              </a:rPr>
              <a:t>1)human-written summaries that are rated higher than GPT-3.5 summaries by human judges,</a:t>
            </a:r>
          </a:p>
          <a:p>
            <a:pPr marL="0" indent="0">
              <a:buNone/>
            </a:pPr>
            <a:r>
              <a:rPr lang="en-US" altLang="zh-CN" sz="1600" dirty="0">
                <a:latin typeface="Times New Roman" panose="02020603050405020304" pitchFamily="18" charset="0"/>
                <a:cs typeface="Times New Roman" panose="02020603050405020304" pitchFamily="18" charset="0"/>
              </a:rPr>
              <a:t>2)human-written summaries that are rated lower than GPT-3.5 summaries by human judges, and </a:t>
            </a:r>
          </a:p>
          <a:p>
            <a:pPr marL="0" indent="0">
              <a:buNone/>
            </a:pPr>
            <a:r>
              <a:rPr lang="en-US" altLang="zh-CN" sz="1600" dirty="0">
                <a:latin typeface="Times New Roman" panose="02020603050405020304" pitchFamily="18" charset="0"/>
                <a:cs typeface="Times New Roman" panose="02020603050405020304" pitchFamily="18" charset="0"/>
              </a:rPr>
              <a:t>3)human-written summaries and GPT-3.5 summaries are rated equally good by human judges. </a:t>
            </a:r>
          </a:p>
          <a:p>
            <a:pPr marL="0" indent="0">
              <a:buNone/>
            </a:pPr>
            <a:r>
              <a:rPr lang="en-US" altLang="zh-CN" sz="1600" dirty="0">
                <a:latin typeface="Times New Roman" panose="02020603050405020304" pitchFamily="18" charset="0"/>
                <a:cs typeface="Times New Roman" panose="02020603050405020304" pitchFamily="18" charset="0"/>
              </a:rPr>
              <a:t>We use G-EVAL-4 to evaluate the summaries in each category, and compare the averaged scores</a:t>
            </a:r>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AC398E6-FBA2-F115-1590-7878E805A779}"/>
              </a:ext>
            </a:extLst>
          </p:cNvPr>
          <p:cNvPicPr>
            <a:picLocks noChangeAspect="1"/>
          </p:cNvPicPr>
          <p:nvPr/>
        </p:nvPicPr>
        <p:blipFill>
          <a:blip r:embed="rId2"/>
          <a:stretch>
            <a:fillRect/>
          </a:stretch>
        </p:blipFill>
        <p:spPr>
          <a:xfrm>
            <a:off x="0" y="2098022"/>
            <a:ext cx="6312045" cy="4600490"/>
          </a:xfrm>
          <a:prstGeom prst="rect">
            <a:avLst/>
          </a:prstGeom>
        </p:spPr>
      </p:pic>
      <p:sp>
        <p:nvSpPr>
          <p:cNvPr id="7" name="文本框 6">
            <a:extLst>
              <a:ext uri="{FF2B5EF4-FFF2-40B4-BE49-F238E27FC236}">
                <a16:creationId xmlns:a16="http://schemas.microsoft.com/office/drawing/2014/main" id="{81B24525-CBE8-6B84-B6F5-A7860EE454FA}"/>
              </a:ext>
            </a:extLst>
          </p:cNvPr>
          <p:cNvSpPr txBox="1"/>
          <p:nvPr/>
        </p:nvSpPr>
        <p:spPr>
          <a:xfrm>
            <a:off x="5722092" y="2259403"/>
            <a:ext cx="6129668" cy="1815882"/>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1.NLG outputs from high-quality systems are in natural difficult to evaluate. The authors of the original paper found that inter-annotator</a:t>
            </a:r>
          </a:p>
          <a:p>
            <a:r>
              <a:rPr lang="en-US" altLang="zh-CN" sz="1600" dirty="0">
                <a:latin typeface="Times New Roman" panose="02020603050405020304" pitchFamily="18" charset="0"/>
                <a:cs typeface="Times New Roman" panose="02020603050405020304" pitchFamily="18" charset="0"/>
              </a:rPr>
              <a:t>agreement on judging human-written and LLM-generated summaries is very low, with </a:t>
            </a:r>
            <a:r>
              <a:rPr lang="en-US" altLang="zh-CN" sz="1600" dirty="0" err="1">
                <a:latin typeface="Times New Roman" panose="02020603050405020304" pitchFamily="18" charset="0"/>
                <a:cs typeface="Times New Roman" panose="02020603050405020304" pitchFamily="18" charset="0"/>
              </a:rPr>
              <a:t>Krippendorff’s</a:t>
            </a:r>
            <a:r>
              <a:rPr lang="en-US" altLang="zh-CN" sz="1600" dirty="0">
                <a:latin typeface="Times New Roman" panose="02020603050405020304" pitchFamily="18" charset="0"/>
                <a:cs typeface="Times New Roman" panose="02020603050405020304" pitchFamily="18" charset="0"/>
              </a:rPr>
              <a:t> alpha at 0.07.</a:t>
            </a:r>
          </a:p>
          <a:p>
            <a:r>
              <a:rPr lang="en-US" altLang="zh-CN" sz="1600" dirty="0">
                <a:latin typeface="Times New Roman" panose="02020603050405020304" pitchFamily="18" charset="0"/>
                <a:cs typeface="Times New Roman" panose="02020603050405020304" pitchFamily="18" charset="0"/>
              </a:rPr>
              <a:t>2. G-EVAL may have a bias towards the LLM generated summaries because the model could share the same concept of evaluation criteria</a:t>
            </a:r>
          </a:p>
          <a:p>
            <a:r>
              <a:rPr lang="en-US" altLang="zh-CN" sz="1600" dirty="0">
                <a:latin typeface="Times New Roman" panose="02020603050405020304" pitchFamily="18" charset="0"/>
                <a:cs typeface="Times New Roman" panose="02020603050405020304" pitchFamily="18" charset="0"/>
              </a:rPr>
              <a:t>during generation and evaluation.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50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5150C01-4263-6CA2-0A15-5406D3AF3D4E}"/>
              </a:ext>
            </a:extLst>
          </p:cNvPr>
          <p:cNvSpPr>
            <a:spLocks noGrp="1"/>
          </p:cNvSpPr>
          <p:nvPr>
            <p:ph idx="1"/>
          </p:nvPr>
        </p:nvSpPr>
        <p:spPr>
          <a:xfrm>
            <a:off x="643647" y="969591"/>
            <a:ext cx="10515600" cy="4351338"/>
          </a:xfrm>
        </p:spPr>
        <p:txBody>
          <a:bodyPr>
            <a:normAutofit fontScale="92500"/>
          </a:bodyPr>
          <a:lstStyle/>
          <a:p>
            <a:pPr algn="just">
              <a:lnSpc>
                <a:spcPts val="2200"/>
              </a:lnSpc>
              <a:buFont typeface="Arial" panose="020B0604020202020204" pitchFamily="34" charset="0"/>
              <a:buChar char="•"/>
            </a:pPr>
            <a:r>
              <a:rPr lang="en-US" altLang="zh-CN" sz="2600" b="1" i="0" dirty="0">
                <a:solidFill>
                  <a:srgbClr val="121212"/>
                </a:solidFill>
                <a:effectLst/>
                <a:latin typeface="Times New Roman" panose="02020603050405020304" pitchFamily="18" charset="0"/>
                <a:cs typeface="Times New Roman" panose="02020603050405020304" pitchFamily="18" charset="0"/>
              </a:rPr>
              <a:t>hallucination</a:t>
            </a:r>
            <a:r>
              <a:rPr lang="zh-CN" altLang="en-US" sz="2600" b="1"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（幻觉）</a:t>
            </a:r>
            <a:r>
              <a:rPr lang="zh-CN" altLang="en-US" sz="2600" b="0" i="0" dirty="0">
                <a:solidFill>
                  <a:srgbClr val="121212"/>
                </a:solidFill>
                <a:effectLst/>
                <a:latin typeface="Times New Roman" panose="02020603050405020304" pitchFamily="18" charset="0"/>
                <a:cs typeface="Times New Roman" panose="02020603050405020304" pitchFamily="18" charset="0"/>
              </a:rPr>
              <a:t>：</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一般指自然语言生成模型生成了输入文本之外的信息 。这些信息可以是无关的噪声或者发散性的语句。在文本创作的时候，</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hallucination</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并不是一件坏事，但是在文本摘要这类任务上，一般</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hallucination</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很少存在。本文作者把</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hallucination</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分为内在（</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intrinsic</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）和外在（</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extrinsic</a:t>
            </a:r>
            <a:r>
              <a:rPr lang="zh-CN" altLang="en-US"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两类进行讨论。“内在”指文本摘要把原文中的信息用一种新的方式呈现，而这种新的呈现方式不被原文所支持。“外在”指文本摘要引入了原文中没有的新信息。</a:t>
            </a:r>
          </a:p>
          <a:p>
            <a:pPr algn="l">
              <a:buFont typeface="Arial" panose="020B0604020202020204" pitchFamily="34" charset="0"/>
              <a:buChar char="•"/>
            </a:pPr>
            <a:r>
              <a:rPr lang="en-US" altLang="zh-CN" sz="2600" b="1"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faithfulness</a:t>
            </a:r>
            <a:r>
              <a:rPr lang="zh-CN" altLang="en-US" sz="2600" b="1"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（忠实性）</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：忠实性一般指生成的摘要中的信息是否能输入文本所支持，可以理解成和</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hallucination</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负相关。</a:t>
            </a:r>
            <a:endParaRPr lang="zh-CN" altLang="en-US" sz="2600" b="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endParaRPr>
          </a:p>
          <a:p>
            <a:pPr algn="l">
              <a:buFont typeface="Arial" panose="020B0604020202020204" pitchFamily="34" charset="0"/>
              <a:buChar char="•"/>
            </a:pPr>
            <a:r>
              <a:rPr lang="en-US" altLang="zh-CN" sz="2600" b="1"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factuality</a:t>
            </a:r>
            <a:r>
              <a:rPr lang="zh-CN" altLang="en-US" sz="2600" b="1"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（真实性）</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：真实性一般指生成的摘要中信息的真实性。一段不忠实于原文的摘要，可以同时有很高的真实性，这种信息被作者叫作“</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factual</a:t>
            </a:r>
            <a:r>
              <a:rPr lang="en-US" altLang="zh-CN"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hallucination</a:t>
            </a:r>
            <a:r>
              <a:rPr lang="en-US" altLang="zh-CN"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。作者的立场是文本摘要中的</a:t>
            </a:r>
            <a:r>
              <a:rPr lang="en-US" altLang="zh-CN" sz="2600" b="0" i="0" dirty="0">
                <a:solidFill>
                  <a:srgbClr val="121212"/>
                </a:solidFill>
                <a:effectLst/>
                <a:latin typeface="Times New Roman" panose="02020603050405020304" pitchFamily="18" charset="0"/>
                <a:ea typeface="华文楷体" panose="02010600040101010101" pitchFamily="2" charset="-122"/>
                <a:cs typeface="Times New Roman" panose="02020603050405020304" pitchFamily="18" charset="0"/>
              </a:rPr>
              <a:t>factual hallucination</a:t>
            </a:r>
            <a:r>
              <a:rPr lang="zh-CN" altLang="en-US" sz="2600" b="0" i="0" dirty="0">
                <a:solidFill>
                  <a:srgbClr val="121212"/>
                </a:solidFill>
                <a:effectLst/>
                <a:latin typeface="华文楷体" panose="02010600040101010101" pitchFamily="2" charset="-122"/>
                <a:ea typeface="华文楷体" panose="02010600040101010101" pitchFamily="2" charset="-122"/>
                <a:cs typeface="Times New Roman" panose="02020603050405020304" pitchFamily="18" charset="0"/>
              </a:rPr>
              <a:t>如果结合了背景知识以生成更好的总结，则是可以被接受的。</a:t>
            </a:r>
          </a:p>
          <a:p>
            <a:endParaRPr lang="zh-CN" altLang="en-US" dirty="0"/>
          </a:p>
        </p:txBody>
      </p:sp>
    </p:spTree>
    <p:extLst>
      <p:ext uri="{BB962C8B-B14F-4D97-AF65-F5344CB8AC3E}">
        <p14:creationId xmlns:p14="http://schemas.microsoft.com/office/powerpoint/2010/main" val="122681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CBD96-6B32-D7F1-D5C8-ABDA54C4AF20}"/>
              </a:ext>
            </a:extLst>
          </p:cNvPr>
          <p:cNvSpPr>
            <a:spLocks noGrp="1"/>
          </p:cNvSpPr>
          <p:nvPr>
            <p:ph type="title"/>
          </p:nvPr>
        </p:nvSpPr>
        <p:spPr>
          <a:xfrm>
            <a:off x="361544" y="16084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Hallucinations in Summarization</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3442E07-A325-FBF9-CAFD-FE36CAB0EAE9}"/>
                  </a:ext>
                </a:extLst>
              </p:cNvPr>
              <p:cNvSpPr>
                <a:spLocks noGrp="1"/>
              </p:cNvSpPr>
              <p:nvPr>
                <p:ph idx="1"/>
              </p:nvPr>
            </p:nvSpPr>
            <p:spPr>
              <a:xfrm>
                <a:off x="361544" y="1175510"/>
                <a:ext cx="10515600" cy="4351338"/>
              </a:xfrm>
            </p:spPr>
            <p:txBody>
              <a:bodyPr>
                <a:noAutofit/>
              </a:bodyPr>
              <a:lstStyle/>
              <a:p>
                <a:pPr marL="0" indent="457200" algn="just">
                  <a:lnSpc>
                    <a:spcPts val="2200"/>
                  </a:lnSpc>
                  <a:spcBef>
                    <a:spcPts val="0"/>
                  </a:spcBef>
                  <a:buNone/>
                </a:pPr>
                <a:r>
                  <a:rPr lang="en-US" altLang="zh-CN" sz="1600" dirty="0">
                    <a:latin typeface="Times New Roman" panose="02020603050405020304" pitchFamily="18" charset="0"/>
                    <a:cs typeface="Times New Roman" panose="02020603050405020304" pitchFamily="18" charset="0"/>
                  </a:rPr>
                  <a:t>Given a document D and its abstractive summary S, we try to identify all hallucinations in S with respect to the content of D, regardless of the quality of the summary. </a:t>
                </a:r>
                <a:r>
                  <a:rPr lang="en-US" altLang="zh-CN" sz="1600" dirty="0">
                    <a:solidFill>
                      <a:srgbClr val="FF0000"/>
                    </a:solidFill>
                    <a:latin typeface="Times New Roman" panose="02020603050405020304" pitchFamily="18" charset="0"/>
                    <a:cs typeface="Times New Roman" panose="02020603050405020304" pitchFamily="18" charset="0"/>
                  </a:rPr>
                  <a:t>In this work, we define a summary as being hallucinated if it has a span(s)</a:t>
                </a:r>
                <a14:m>
                  <m:oMath xmlns:m="http://schemas.openxmlformats.org/officeDocument/2006/math">
                    <m:sSub>
                      <m:sSubPr>
                        <m:ctrlPr>
                          <a:rPr lang="en-US" altLang="zh-CN" sz="1600" i="1" smtClean="0">
                            <a:solidFill>
                              <a:srgbClr val="FF0000"/>
                            </a:solidFill>
                            <a:latin typeface="Cambria Math" panose="02040503050406030204" pitchFamily="18" charset="0"/>
                            <a:cs typeface="Times New Roman" panose="02020603050405020304" pitchFamily="18" charset="0"/>
                          </a:rPr>
                        </m:ctrlPr>
                      </m:sSubPr>
                      <m:e>
                        <m:r>
                          <a:rPr lang="en-US" altLang="zh-CN" sz="1600" b="0" i="1" smtClean="0">
                            <a:solidFill>
                              <a:srgbClr val="FF0000"/>
                            </a:solidFill>
                            <a:latin typeface="Cambria Math" panose="02040503050406030204" pitchFamily="18" charset="0"/>
                            <a:cs typeface="Times New Roman" panose="02020603050405020304" pitchFamily="18" charset="0"/>
                          </a:rPr>
                          <m:t>𝑊</m:t>
                        </m:r>
                      </m:e>
                      <m:sub>
                        <m:r>
                          <a:rPr lang="en-US" altLang="zh-CN" sz="1600" b="0" i="1" smtClean="0">
                            <a:solidFill>
                              <a:srgbClr val="FF0000"/>
                            </a:solidFill>
                            <a:latin typeface="Cambria Math" panose="02040503050406030204" pitchFamily="18" charset="0"/>
                            <a:cs typeface="Times New Roman" panose="02020603050405020304" pitchFamily="18" charset="0"/>
                          </a:rPr>
                          <m:t>𝑖</m:t>
                        </m:r>
                      </m:sub>
                    </m:sSub>
                  </m:oMath>
                </a14:m>
                <a:r>
                  <a:rPr lang="en-US" altLang="zh-CN" sz="1600" dirty="0">
                    <a:solidFill>
                      <a:srgbClr val="FF0000"/>
                    </a:solidFill>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altLang="zh-CN" sz="1600" i="1" smtClean="0">
                            <a:solidFill>
                              <a:srgbClr val="FF0000"/>
                            </a:solidFill>
                            <a:latin typeface="Cambria Math" panose="02040503050406030204" pitchFamily="18" charset="0"/>
                            <a:cs typeface="Times New Roman" panose="02020603050405020304" pitchFamily="18" charset="0"/>
                          </a:rPr>
                        </m:ctrlPr>
                      </m:sSubPr>
                      <m:e>
                        <m:r>
                          <a:rPr lang="en-US" altLang="zh-CN" sz="1600" b="0" i="1" smtClean="0">
                            <a:solidFill>
                              <a:srgbClr val="FF0000"/>
                            </a:solidFill>
                            <a:latin typeface="Cambria Math" panose="02040503050406030204" pitchFamily="18" charset="0"/>
                            <a:cs typeface="Times New Roman" panose="02020603050405020304" pitchFamily="18" charset="0"/>
                          </a:rPr>
                          <m:t>𝑊</m:t>
                        </m:r>
                      </m:e>
                      <m:sub>
                        <m:r>
                          <a:rPr lang="en-US" altLang="zh-CN" sz="1600" b="0" i="1" smtClean="0">
                            <a:solidFill>
                              <a:srgbClr val="FF0000"/>
                            </a:solidFill>
                            <a:latin typeface="Cambria Math" panose="02040503050406030204" pitchFamily="18" charset="0"/>
                            <a:cs typeface="Times New Roman" panose="02020603050405020304" pitchFamily="18" charset="0"/>
                          </a:rPr>
                          <m:t>𝑖</m:t>
                        </m:r>
                        <m:r>
                          <a:rPr lang="en-US" altLang="zh-CN" sz="1600" b="0" i="1" smtClean="0">
                            <a:solidFill>
                              <a:srgbClr val="FF0000"/>
                            </a:solidFill>
                            <a:latin typeface="Cambria Math" panose="02040503050406030204" pitchFamily="18" charset="0"/>
                            <a:cs typeface="Times New Roman" panose="02020603050405020304" pitchFamily="18" charset="0"/>
                          </a:rPr>
                          <m:t>+</m:t>
                        </m:r>
                        <m:r>
                          <a:rPr lang="en-US" altLang="zh-CN" sz="1600" b="0" i="1" smtClean="0">
                            <a:solidFill>
                              <a:srgbClr val="FF0000"/>
                            </a:solidFill>
                            <a:latin typeface="Cambria Math" panose="02040503050406030204" pitchFamily="18" charset="0"/>
                            <a:cs typeface="Times New Roman" panose="02020603050405020304" pitchFamily="18" charset="0"/>
                          </a:rPr>
                          <m:t>𝑗</m:t>
                        </m:r>
                      </m:sub>
                    </m:sSub>
                  </m:oMath>
                </a14:m>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i="1" dirty="0">
                    <a:solidFill>
                      <a:srgbClr val="FF0000"/>
                    </a:solidFill>
                    <a:latin typeface="Times New Roman" panose="02020603050405020304" pitchFamily="18" charset="0"/>
                    <a:cs typeface="Times New Roman" panose="02020603050405020304" pitchFamily="18" charset="0"/>
                  </a:rPr>
                  <a:t>j</a:t>
                </a:r>
                <a:r>
                  <a:rPr lang="en-US" altLang="zh-CN" sz="1600" dirty="0">
                    <a:solidFill>
                      <a:srgbClr val="FF0000"/>
                    </a:solidFill>
                    <a:latin typeface="Times New Roman" panose="02020603050405020304" pitchFamily="18" charset="0"/>
                    <a:cs typeface="Times New Roman" panose="02020603050405020304" pitchFamily="18" charset="0"/>
                  </a:rPr>
                  <a:t> ≥ </a:t>
                </a:r>
                <a:r>
                  <a:rPr lang="en-US" altLang="zh-CN" sz="1600" i="1" dirty="0" err="1">
                    <a:solidFill>
                      <a:srgbClr val="FF0000"/>
                    </a:solidFill>
                    <a:latin typeface="Times New Roman" panose="02020603050405020304" pitchFamily="18" charset="0"/>
                    <a:cs typeface="Times New Roman" panose="02020603050405020304" pitchFamily="18" charset="0"/>
                  </a:rPr>
                  <a:t>i</a:t>
                </a:r>
                <a:r>
                  <a:rPr lang="en-US" altLang="zh-CN" sz="1600" dirty="0">
                    <a:solidFill>
                      <a:srgbClr val="FF0000"/>
                    </a:solidFill>
                    <a:latin typeface="Times New Roman" panose="02020603050405020304" pitchFamily="18" charset="0"/>
                    <a:cs typeface="Times New Roman" panose="02020603050405020304" pitchFamily="18" charset="0"/>
                  </a:rPr>
                  <a:t>, that is not supported by the input document</a:t>
                </a:r>
                <a:r>
                  <a:rPr lang="en-US" altLang="zh-CN" sz="1600" dirty="0">
                    <a:latin typeface="Times New Roman" panose="02020603050405020304" pitchFamily="18" charset="0"/>
                    <a:cs typeface="Times New Roman" panose="02020603050405020304" pitchFamily="18" charset="0"/>
                  </a:rPr>
                  <a:t>. To distinguish hallucinations further in the context of a document and a summary, we categorize hallucinations by the information source as intrinsic and extrinsic hallucinations. Note, paraphrases or any information that can be inferred from the document are not categorized as hallucinations.</a:t>
                </a:r>
              </a:p>
              <a:p>
                <a:pPr marL="0" indent="457200" algn="just">
                  <a:lnSpc>
                    <a:spcPts val="2200"/>
                  </a:lnSpc>
                  <a:spcBef>
                    <a:spcPts val="0"/>
                  </a:spcBef>
                  <a:buNone/>
                </a:pPr>
                <a:endParaRPr lang="en-US" altLang="zh-CN" sz="1600" dirty="0">
                  <a:latin typeface="Times New Roman" panose="02020603050405020304" pitchFamily="18" charset="0"/>
                  <a:cs typeface="Times New Roman" panose="02020603050405020304" pitchFamily="18" charset="0"/>
                </a:endParaRPr>
              </a:p>
              <a:p>
                <a:pPr marL="0" indent="457200" algn="just">
                  <a:lnSpc>
                    <a:spcPts val="2200"/>
                  </a:lnSpc>
                  <a:spcBef>
                    <a:spcPts val="0"/>
                  </a:spcBef>
                  <a:buNone/>
                </a:pPr>
                <a:endParaRPr lang="en-US" altLang="zh-CN" sz="1600" dirty="0">
                  <a:latin typeface="Times New Roman" panose="02020603050405020304" pitchFamily="18" charset="0"/>
                  <a:cs typeface="Times New Roman" panose="02020603050405020304" pitchFamily="18" charset="0"/>
                </a:endParaRPr>
              </a:p>
              <a:p>
                <a:pPr marL="0" indent="457200" algn="just">
                  <a:lnSpc>
                    <a:spcPts val="2200"/>
                  </a:lnSpc>
                  <a:spcBef>
                    <a:spcPts val="0"/>
                  </a:spcBef>
                  <a:buNone/>
                </a:pPr>
                <a:r>
                  <a:rPr lang="en-US" altLang="zh-CN" sz="1600" dirty="0">
                    <a:solidFill>
                      <a:srgbClr val="FF0000"/>
                    </a:solidFill>
                    <a:latin typeface="Times New Roman" panose="02020603050405020304" pitchFamily="18" charset="0"/>
                    <a:cs typeface="Times New Roman" panose="02020603050405020304" pitchFamily="18" charset="0"/>
                  </a:rPr>
                  <a:t>Intrinsic hallucinations </a:t>
                </a:r>
                <a:r>
                  <a:rPr lang="en-US" altLang="zh-CN" sz="1600" dirty="0">
                    <a:latin typeface="Times New Roman" panose="02020603050405020304" pitchFamily="18" charset="0"/>
                    <a:cs typeface="Times New Roman" panose="02020603050405020304" pitchFamily="18" charset="0"/>
                  </a:rPr>
                  <a:t>are consequences of synthesizing content using the information present in the input document. One may suspect that a model with poor input document representation will fail to do document level inference, often required for abstraction, and will be vulnerable to such errors.</a:t>
                </a:r>
              </a:p>
              <a:p>
                <a:pPr marL="0" indent="457200" algn="just">
                  <a:lnSpc>
                    <a:spcPts val="2200"/>
                  </a:lnSpc>
                  <a:spcBef>
                    <a:spcPts val="0"/>
                  </a:spcBef>
                  <a:buNone/>
                </a:pPr>
                <a:r>
                  <a:rPr lang="en-US" altLang="zh-CN" sz="1600" dirty="0">
                    <a:solidFill>
                      <a:srgbClr val="FF0000"/>
                    </a:solidFill>
                    <a:latin typeface="Times New Roman" panose="02020603050405020304" pitchFamily="18" charset="0"/>
                    <a:cs typeface="Times New Roman" panose="02020603050405020304" pitchFamily="18" charset="0"/>
                  </a:rPr>
                  <a:t>Extrinsic hallucinations </a:t>
                </a:r>
                <a:r>
                  <a:rPr lang="en-US" altLang="zh-CN" sz="1600" dirty="0">
                    <a:latin typeface="Times New Roman" panose="02020603050405020304" pitchFamily="18" charset="0"/>
                    <a:cs typeface="Times New Roman" panose="02020603050405020304" pitchFamily="18" charset="0"/>
                  </a:rPr>
                  <a:t>are model generations that ignore the source material altogether. A model with a poorly-informed decoder and that is agnostic to the divergence issue between the source and target texts will function more as an open-ended language model and will be prone to extrinsic hallucinations.</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3442E07-A325-FBF9-CAFD-FE36CAB0EAE9}"/>
                  </a:ext>
                </a:extLst>
              </p:cNvPr>
              <p:cNvSpPr>
                <a:spLocks noGrp="1" noRot="1" noChangeAspect="1" noMove="1" noResize="1" noEditPoints="1" noAdjustHandles="1" noChangeArrowheads="1" noChangeShapeType="1" noTextEdit="1"/>
              </p:cNvSpPr>
              <p:nvPr>
                <p:ph idx="1"/>
              </p:nvPr>
            </p:nvSpPr>
            <p:spPr>
              <a:xfrm>
                <a:off x="361544" y="1175510"/>
                <a:ext cx="10515600" cy="4351338"/>
              </a:xfrm>
              <a:blipFill>
                <a:blip r:embed="rId2"/>
                <a:stretch>
                  <a:fillRect l="-290" t="-140"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541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67146E-4E5C-0291-6391-B0CF4161C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301" y="98494"/>
            <a:ext cx="8772474" cy="6759505"/>
          </a:xfrm>
          <a:prstGeom prst="rect">
            <a:avLst/>
          </a:prstGeom>
        </p:spPr>
      </p:pic>
    </p:spTree>
    <p:extLst>
      <p:ext uri="{BB962C8B-B14F-4D97-AF65-F5344CB8AC3E}">
        <p14:creationId xmlns:p14="http://schemas.microsoft.com/office/powerpoint/2010/main" val="276380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2D49F-C4D0-381C-3868-B902AF658CC1}"/>
              </a:ext>
            </a:extLst>
          </p:cNvPr>
          <p:cNvSpPr>
            <a:spLocks noGrp="1"/>
          </p:cNvSpPr>
          <p:nvPr>
            <p:ph type="title"/>
          </p:nvPr>
        </p:nvSpPr>
        <p:spPr>
          <a:xfrm>
            <a:off x="390727" y="-72232"/>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Factual Hallucinations in Summarization</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28EF2DD-8255-5538-D815-945BDB80B478}"/>
              </a:ext>
            </a:extLst>
          </p:cNvPr>
          <p:cNvSpPr>
            <a:spLocks noGrp="1"/>
          </p:cNvSpPr>
          <p:nvPr>
            <p:ph idx="1"/>
          </p:nvPr>
        </p:nvSpPr>
        <p:spPr>
          <a:xfrm>
            <a:off x="390727" y="1097689"/>
            <a:ext cx="10515600" cy="4351338"/>
          </a:xfrm>
        </p:spPr>
        <p:txBody>
          <a:bodyPr>
            <a:normAutofit/>
          </a:bodyPr>
          <a:lstStyle/>
          <a:p>
            <a:r>
              <a:rPr lang="en-US" altLang="zh-CN" sz="1600" dirty="0">
                <a:latin typeface="Times New Roman" panose="02020603050405020304" pitchFamily="18" charset="0"/>
                <a:cs typeface="Times New Roman" panose="02020603050405020304" pitchFamily="18" charset="0"/>
              </a:rPr>
              <a:t>A summary S of a document D contains a factual hallucination if it contains information not found in D that is factually correct. Factual hallucinations may be composed of intrinsic hallucinations or extrinsic hallucinations.</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By definition, abstractive summaries are written to preserve the salient information in the input document, but they are expressed in the words of the summary author as opposed to the input document author. As such, it is natural to construct summaries that integrate with the author’s background knowledge. Such knowledge integration can also be desirable in real world applications. For instance, an engaging sports report will reflect an understanding of the game to provide color and context.</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More advanced pretrained text generators are even better at capturing world knowledge as they are informed by a vast amount of background text. </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In this paper we stand in </a:t>
            </a:r>
            <a:r>
              <a:rPr lang="en-US" altLang="zh-CN" sz="1600" dirty="0" err="1">
                <a:latin typeface="Times New Roman" panose="02020603050405020304" pitchFamily="18" charset="0"/>
                <a:cs typeface="Times New Roman" panose="02020603050405020304" pitchFamily="18" charset="0"/>
              </a:rPr>
              <a:t>favour</a:t>
            </a:r>
            <a:r>
              <a:rPr lang="en-US" altLang="zh-CN" sz="1600" dirty="0">
                <a:latin typeface="Times New Roman" panose="02020603050405020304" pitchFamily="18" charset="0"/>
                <a:cs typeface="Times New Roman" panose="02020603050405020304" pitchFamily="18" charset="0"/>
              </a:rPr>
              <a:t> of the assertion that abstractive systems may integrate with the background knowledge to generate rich and meaningful summaries. More concretely, “hallucinations in summarization are acceptable if they lead to better summaries that are factual with respect to the document and the associated background knowledge.” </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0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ED905-541B-B59C-38BC-7BAACF8A76A6}"/>
              </a:ext>
            </a:extLst>
          </p:cNvPr>
          <p:cNvSpPr>
            <a:spLocks noGrp="1"/>
          </p:cNvSpPr>
          <p:nvPr>
            <p:ph type="title"/>
          </p:nvPr>
        </p:nvSpPr>
        <p:spPr>
          <a:xfrm>
            <a:off x="295940" y="1825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Extreme Document Summarization</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FFE607B-7274-1C1D-7CE8-000A93EB4F29}"/>
              </a:ext>
            </a:extLst>
          </p:cNvPr>
          <p:cNvSpPr>
            <a:spLocks noGrp="1"/>
          </p:cNvSpPr>
          <p:nvPr>
            <p:ph idx="1"/>
          </p:nvPr>
        </p:nvSpPr>
        <p:spPr>
          <a:xfrm>
            <a:off x="295940" y="1253331"/>
            <a:ext cx="10515600" cy="4351338"/>
          </a:xfrm>
        </p:spPr>
        <p:txBody>
          <a:bodyPr>
            <a:noAutofit/>
          </a:bodyPr>
          <a:lstStyle/>
          <a:p>
            <a:r>
              <a:rPr lang="en-US" altLang="zh-CN" sz="1600" dirty="0">
                <a:latin typeface="Times New Roman" panose="02020603050405020304" pitchFamily="18" charset="0"/>
                <a:cs typeface="Times New Roman" panose="02020603050405020304" pitchFamily="18" charset="0"/>
              </a:rPr>
              <a:t>We choose to focus our study on extreme summarization for the following reasons: </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First, this task aims to create a single-sentence summary of a news article; these shorter summaries are relatively easier to annotate and analyze than longer summaries such as story highlights from the CNN/</a:t>
            </a:r>
            <a:r>
              <a:rPr lang="en-US" altLang="zh-CN" sz="1600" dirty="0" err="1">
                <a:latin typeface="Times New Roman" panose="02020603050405020304" pitchFamily="18" charset="0"/>
                <a:cs typeface="Times New Roman" panose="02020603050405020304" pitchFamily="18" charset="0"/>
              </a:rPr>
              <a:t>Dailymail</a:t>
            </a:r>
            <a:r>
              <a:rPr lang="en-US" altLang="zh-CN" sz="1600" dirty="0">
                <a:latin typeface="Times New Roman" panose="02020603050405020304" pitchFamily="18" charset="0"/>
                <a:cs typeface="Times New Roman" panose="02020603050405020304" pitchFamily="18" charset="0"/>
              </a:rPr>
              <a:t> dataset or abstracts from the NYTimes or the </a:t>
            </a:r>
            <a:r>
              <a:rPr lang="en-US" altLang="zh-CN" sz="1600" dirty="0" err="1">
                <a:latin typeface="Times New Roman" panose="02020603050405020304" pitchFamily="18" charset="0"/>
                <a:cs typeface="Times New Roman" panose="02020603050405020304" pitchFamily="18" charset="0"/>
              </a:rPr>
              <a:t>WikiSum</a:t>
            </a:r>
            <a:r>
              <a:rPr lang="en-US" altLang="zh-CN" sz="1600" dirty="0">
                <a:latin typeface="Times New Roman" panose="02020603050405020304" pitchFamily="18" charset="0"/>
                <a:cs typeface="Times New Roman" panose="02020603050405020304" pitchFamily="18" charset="0"/>
              </a:rPr>
              <a:t> dataset.</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Secondly, the gold summary in the extreme summarization dataset is an introductory sentence prefacing each article. By virtue of this property, the extreme summarization task is not amenable to extractive strategies and requires an abstractive modeling approach. Hence, it provides us a better benchmark to assess abstractive models’ abilities to produce abstractions which are faithful and factual. </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Finally, since we conclude that hallucination is a problem on this dataset, then we can safely conclude it is a problem for summarization datasets with longer summaries, as modeling longer-distance dependencies and discourse structures make the task harder.</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28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4356A-6398-9197-3641-D2430B6CEFEF}"/>
              </a:ext>
            </a:extLst>
          </p:cNvPr>
          <p:cNvSpPr>
            <a:spLocks noGrp="1"/>
          </p:cNvSpPr>
          <p:nvPr>
            <p:ph type="title"/>
          </p:nvPr>
        </p:nvSpPr>
        <p:spPr>
          <a:xfrm>
            <a:off x="338470" y="18255"/>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Experiments and Results </a:t>
            </a:r>
            <a:endParaRPr lang="zh-CN" altLang="en-US" sz="24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CC378491-B21F-76C5-861C-A9A0B139E5FB}"/>
              </a:ext>
            </a:extLst>
          </p:cNvPr>
          <p:cNvPicPr>
            <a:picLocks noGrp="1" noChangeAspect="1"/>
          </p:cNvPicPr>
          <p:nvPr>
            <p:ph idx="1"/>
          </p:nvPr>
        </p:nvPicPr>
        <p:blipFill>
          <a:blip r:embed="rId2"/>
          <a:stretch>
            <a:fillRect/>
          </a:stretch>
        </p:blipFill>
        <p:spPr>
          <a:xfrm>
            <a:off x="527129" y="1466953"/>
            <a:ext cx="4959271" cy="3179265"/>
          </a:xfrm>
        </p:spPr>
      </p:pic>
    </p:spTree>
    <p:extLst>
      <p:ext uri="{BB962C8B-B14F-4D97-AF65-F5344CB8AC3E}">
        <p14:creationId xmlns:p14="http://schemas.microsoft.com/office/powerpoint/2010/main" val="82027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03FEE-F0FE-634E-AE63-D9C6F5CA88E7}"/>
              </a:ext>
            </a:extLst>
          </p:cNvPr>
          <p:cNvSpPr>
            <a:spLocks noGrp="1"/>
          </p:cNvSpPr>
          <p:nvPr>
            <p:ph type="title"/>
          </p:nvPr>
        </p:nvSpPr>
        <p:spPr>
          <a:xfrm>
            <a:off x="189613" y="-237479"/>
            <a:ext cx="10515600" cy="1325563"/>
          </a:xfrm>
        </p:spPr>
        <p:txBody>
          <a:bodyPr>
            <a:normAutofit/>
          </a:bodyPr>
          <a:lstStyle/>
          <a:p>
            <a:r>
              <a:rPr lang="en-US" altLang="zh-CN" sz="2400" b="1" dirty="0">
                <a:latin typeface="Times New Roman" panose="02020603050405020304" pitchFamily="18" charset="0"/>
                <a:cs typeface="Times New Roman" panose="02020603050405020304" pitchFamily="18" charset="0"/>
              </a:rPr>
              <a:t>Assessment of Hallucinations</a:t>
            </a:r>
            <a:endParaRPr lang="zh-CN" altLang="en-US" sz="24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777767D-7CCB-D4B8-9639-F0CF44457B39}"/>
              </a:ext>
            </a:extLst>
          </p:cNvPr>
          <p:cNvSpPr>
            <a:spLocks noGrp="1"/>
          </p:cNvSpPr>
          <p:nvPr>
            <p:ph idx="1"/>
          </p:nvPr>
        </p:nvSpPr>
        <p:spPr>
          <a:xfrm>
            <a:off x="189613" y="711726"/>
            <a:ext cx="11378609" cy="5434548"/>
          </a:xfrm>
        </p:spPr>
        <p:txBody>
          <a:bodyPr>
            <a:normAutofit/>
          </a:bodyPr>
          <a:lstStyle/>
          <a:p>
            <a:r>
              <a:rPr lang="en-US" altLang="zh-CN" sz="1600" dirty="0">
                <a:latin typeface="Times New Roman" panose="02020603050405020304" pitchFamily="18" charset="0"/>
                <a:cs typeface="Times New Roman" panose="02020603050405020304" pitchFamily="18" charset="0"/>
              </a:rPr>
              <a:t>For summaries containing hallucinations, annotators were tasked with </a:t>
            </a:r>
          </a:p>
          <a:p>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identifying those text spans that were unfaithful to the article</a:t>
            </a:r>
          </a:p>
          <a:p>
            <a:r>
              <a:rPr lang="en-US" altLang="zh-CN" sz="1600" dirty="0">
                <a:latin typeface="Times New Roman" panose="02020603050405020304" pitchFamily="18" charset="0"/>
                <a:cs typeface="Times New Roman" panose="02020603050405020304" pitchFamily="18" charset="0"/>
              </a:rPr>
              <a:t>(ii) for each text span, annotating whether the hallucination was intrinsic or extrinsic. We elicited judgments from three different annotators for each of 2500 (500x5) document-summary pairs.</a:t>
            </a:r>
          </a:p>
          <a:p>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92F2377-60D9-6000-8D96-8A45D45C3D66}"/>
              </a:ext>
            </a:extLst>
          </p:cNvPr>
          <p:cNvPicPr>
            <a:picLocks noChangeAspect="1"/>
          </p:cNvPicPr>
          <p:nvPr/>
        </p:nvPicPr>
        <p:blipFill>
          <a:blip r:embed="rId2"/>
          <a:stretch>
            <a:fillRect/>
          </a:stretch>
        </p:blipFill>
        <p:spPr>
          <a:xfrm>
            <a:off x="297712" y="2251161"/>
            <a:ext cx="4198984" cy="3939881"/>
          </a:xfrm>
          <a:prstGeom prst="rect">
            <a:avLst/>
          </a:prstGeom>
        </p:spPr>
      </p:pic>
      <p:sp>
        <p:nvSpPr>
          <p:cNvPr id="6" name="文本框 5">
            <a:extLst>
              <a:ext uri="{FF2B5EF4-FFF2-40B4-BE49-F238E27FC236}">
                <a16:creationId xmlns:a16="http://schemas.microsoft.com/office/drawing/2014/main" id="{F97F11FA-474C-B6CA-D305-4EA76351B910}"/>
              </a:ext>
            </a:extLst>
          </p:cNvPr>
          <p:cNvSpPr txBox="1"/>
          <p:nvPr/>
        </p:nvSpPr>
        <p:spPr>
          <a:xfrm>
            <a:off x="5359256" y="4792057"/>
            <a:ext cx="5927650" cy="135421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Figure 2 shows an example assessment of a summary of an article from Figure 1. Results from the full assessment are shown in Table 2, which shows the percentage of documents per system that were annotated as faithful or hallucinated (faithful= 100 - hallucinated). </a:t>
            </a:r>
          </a:p>
          <a:p>
            <a:endParaRPr lang="zh-CN" altLang="en-US" dirty="0"/>
          </a:p>
        </p:txBody>
      </p:sp>
      <p:pic>
        <p:nvPicPr>
          <p:cNvPr id="8" name="图片 7">
            <a:extLst>
              <a:ext uri="{FF2B5EF4-FFF2-40B4-BE49-F238E27FC236}">
                <a16:creationId xmlns:a16="http://schemas.microsoft.com/office/drawing/2014/main" id="{E6416C6B-6B2E-551E-5596-D82F59FD8273}"/>
              </a:ext>
            </a:extLst>
          </p:cNvPr>
          <p:cNvPicPr>
            <a:picLocks noChangeAspect="1"/>
          </p:cNvPicPr>
          <p:nvPr/>
        </p:nvPicPr>
        <p:blipFill>
          <a:blip r:embed="rId3"/>
          <a:stretch>
            <a:fillRect/>
          </a:stretch>
        </p:blipFill>
        <p:spPr>
          <a:xfrm>
            <a:off x="5100385" y="1979362"/>
            <a:ext cx="6467837" cy="2420922"/>
          </a:xfrm>
          <a:prstGeom prst="rect">
            <a:avLst/>
          </a:prstGeom>
        </p:spPr>
      </p:pic>
    </p:spTree>
    <p:extLst>
      <p:ext uri="{BB962C8B-B14F-4D97-AF65-F5344CB8AC3E}">
        <p14:creationId xmlns:p14="http://schemas.microsoft.com/office/powerpoint/2010/main" val="29028503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3025</Words>
  <Application>Microsoft Office PowerPoint</Application>
  <PresentationFormat>宽屏</PresentationFormat>
  <Paragraphs>99</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-apple-system</vt:lpstr>
      <vt:lpstr>华文楷体</vt:lpstr>
      <vt:lpstr>楷体</vt:lpstr>
      <vt:lpstr>Arial</vt:lpstr>
      <vt:lpstr>Calibri</vt:lpstr>
      <vt:lpstr>Cambria Math</vt:lpstr>
      <vt:lpstr>Times New Roman</vt:lpstr>
      <vt:lpstr>Office 主题</vt:lpstr>
      <vt:lpstr>PowerPoint 演示文稿</vt:lpstr>
      <vt:lpstr>Motivation</vt:lpstr>
      <vt:lpstr>PowerPoint 演示文稿</vt:lpstr>
      <vt:lpstr>Hallucinations in Summarization</vt:lpstr>
      <vt:lpstr>PowerPoint 演示文稿</vt:lpstr>
      <vt:lpstr>Factual Hallucinations in Summarization</vt:lpstr>
      <vt:lpstr>Extreme Document Summarization</vt:lpstr>
      <vt:lpstr>Experiments and Results </vt:lpstr>
      <vt:lpstr>Assessment of Hallucinations</vt:lpstr>
      <vt:lpstr>PowerPoint 演示文稿</vt:lpstr>
      <vt:lpstr>Pretraining Improves Faithfulness</vt:lpstr>
      <vt:lpstr>Pretraining Helps Generating Factual Summaries</vt:lpstr>
      <vt:lpstr>Automatic Measures for Hallucinations</vt:lpstr>
      <vt:lpstr>Spearman’s Correlation</vt:lpstr>
      <vt:lpstr>PowerPoint 演示文稿</vt:lpstr>
      <vt:lpstr>Model Selection with Entailment</vt:lpstr>
      <vt:lpstr>PowerPoint 演示文稿</vt:lpstr>
      <vt:lpstr>Motivation</vt:lpstr>
      <vt:lpstr>PowerPoint 演示文稿</vt:lpstr>
      <vt:lpstr>PowerPoint 演示文稿</vt:lpstr>
      <vt:lpstr>Prompt for NLG Evaluation</vt:lpstr>
      <vt:lpstr>Auto Chain-of-Thoughts for NLG Evaluation</vt:lpstr>
      <vt:lpstr>Scoring Function</vt:lpstr>
      <vt:lpstr>Results for Summarization</vt:lpstr>
      <vt:lpstr>Results on Hallucinations</vt:lpstr>
      <vt:lpstr>Will G-EVAL prefer LLM-based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10126</dc:creator>
  <cp:lastModifiedBy>曹阳</cp:lastModifiedBy>
  <cp:revision>5</cp:revision>
  <dcterms:created xsi:type="dcterms:W3CDTF">2023-11-12T06:34:09Z</dcterms:created>
  <dcterms:modified xsi:type="dcterms:W3CDTF">2023-11-14T19:06:47Z</dcterms:modified>
</cp:coreProperties>
</file>