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9" r:id="rId4"/>
    <p:sldId id="262" r:id="rId5"/>
    <p:sldId id="261" r:id="rId6"/>
    <p:sldId id="260"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4" autoAdjust="0"/>
    <p:restoredTop sz="94660"/>
  </p:normalViewPr>
  <p:slideViewPr>
    <p:cSldViewPr snapToGrid="0">
      <p:cViewPr varScale="1">
        <p:scale>
          <a:sx n="110" d="100"/>
          <a:sy n="110" d="100"/>
        </p:scale>
        <p:origin x="5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75BADD-033E-46C0-A267-3E00F4B5BEF9}" type="datetimeFigureOut">
              <a:rPr lang="zh-CN" altLang="en-US" smtClean="0"/>
              <a:t>2021/11/16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AA2392-3057-43AA-8314-1A34BB172FD1}" type="slidenum">
              <a:rPr lang="zh-CN" altLang="en-US" smtClean="0"/>
              <a:t>‹#›</a:t>
            </a:fld>
            <a:endParaRPr lang="zh-CN" altLang="en-US"/>
          </a:p>
        </p:txBody>
      </p:sp>
    </p:spTree>
    <p:extLst>
      <p:ext uri="{BB962C8B-B14F-4D97-AF65-F5344CB8AC3E}">
        <p14:creationId xmlns:p14="http://schemas.microsoft.com/office/powerpoint/2010/main" val="2917299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AA2392-3057-43AA-8314-1A34BB172FD1}" type="slidenum">
              <a:rPr lang="zh-CN" altLang="en-US" smtClean="0"/>
              <a:t>8</a:t>
            </a:fld>
            <a:endParaRPr lang="zh-CN" altLang="en-US"/>
          </a:p>
        </p:txBody>
      </p:sp>
    </p:spTree>
    <p:extLst>
      <p:ext uri="{BB962C8B-B14F-4D97-AF65-F5344CB8AC3E}">
        <p14:creationId xmlns:p14="http://schemas.microsoft.com/office/powerpoint/2010/main" val="260907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D2FE3-DD94-4628-A7F9-77BEBB993D6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23411A6-2621-438E-9C17-D9C044B73D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501C6D1-34C2-4747-B399-A7D595C9F597}"/>
              </a:ext>
            </a:extLst>
          </p:cNvPr>
          <p:cNvSpPr>
            <a:spLocks noGrp="1"/>
          </p:cNvSpPr>
          <p:nvPr>
            <p:ph type="dt" sz="half" idx="10"/>
          </p:nvPr>
        </p:nvSpPr>
        <p:spPr/>
        <p:txBody>
          <a:bodyPr/>
          <a:lstStyle/>
          <a:p>
            <a:fld id="{0AF5F698-07FB-4D59-A605-C0BBE9579812}" type="datetimeFigureOut">
              <a:rPr lang="zh-CN" altLang="en-US" smtClean="0"/>
              <a:t>2021/11/16</a:t>
            </a:fld>
            <a:endParaRPr lang="zh-CN" altLang="en-US"/>
          </a:p>
        </p:txBody>
      </p:sp>
      <p:sp>
        <p:nvSpPr>
          <p:cNvPr id="5" name="页脚占位符 4">
            <a:extLst>
              <a:ext uri="{FF2B5EF4-FFF2-40B4-BE49-F238E27FC236}">
                <a16:creationId xmlns:a16="http://schemas.microsoft.com/office/drawing/2014/main" id="{49345A2F-06C5-4351-8EE3-7D79B7BDC2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5FFA0D-EB01-40B2-8C40-DB95199FBB2F}"/>
              </a:ext>
            </a:extLst>
          </p:cNvPr>
          <p:cNvSpPr>
            <a:spLocks noGrp="1"/>
          </p:cNvSpPr>
          <p:nvPr>
            <p:ph type="sldNum" sz="quarter" idx="12"/>
          </p:nvPr>
        </p:nvSpPr>
        <p:spPr/>
        <p:txBody>
          <a:bodyPr/>
          <a:lstStyle/>
          <a:p>
            <a:fld id="{CFE35D42-C0D6-478E-BD9F-1E4393821E22}" type="slidenum">
              <a:rPr lang="zh-CN" altLang="en-US" smtClean="0"/>
              <a:t>‹#›</a:t>
            </a:fld>
            <a:endParaRPr lang="zh-CN" altLang="en-US"/>
          </a:p>
        </p:txBody>
      </p:sp>
    </p:spTree>
    <p:extLst>
      <p:ext uri="{BB962C8B-B14F-4D97-AF65-F5344CB8AC3E}">
        <p14:creationId xmlns:p14="http://schemas.microsoft.com/office/powerpoint/2010/main" val="3462083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959842-8CE0-4505-9F2E-24DAA7BF653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A5CE307-D20C-4F1F-B645-5C9BE21510C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98BFBE4-FDE1-4ED1-AB42-30DBD675AE53}"/>
              </a:ext>
            </a:extLst>
          </p:cNvPr>
          <p:cNvSpPr>
            <a:spLocks noGrp="1"/>
          </p:cNvSpPr>
          <p:nvPr>
            <p:ph type="dt" sz="half" idx="10"/>
          </p:nvPr>
        </p:nvSpPr>
        <p:spPr/>
        <p:txBody>
          <a:bodyPr/>
          <a:lstStyle/>
          <a:p>
            <a:fld id="{0AF5F698-07FB-4D59-A605-C0BBE9579812}" type="datetimeFigureOut">
              <a:rPr lang="zh-CN" altLang="en-US" smtClean="0"/>
              <a:t>2021/11/16</a:t>
            </a:fld>
            <a:endParaRPr lang="zh-CN" altLang="en-US"/>
          </a:p>
        </p:txBody>
      </p:sp>
      <p:sp>
        <p:nvSpPr>
          <p:cNvPr id="5" name="页脚占位符 4">
            <a:extLst>
              <a:ext uri="{FF2B5EF4-FFF2-40B4-BE49-F238E27FC236}">
                <a16:creationId xmlns:a16="http://schemas.microsoft.com/office/drawing/2014/main" id="{CF7D7C41-5E29-46A5-8A2D-EBC3EDAEF8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55D00B-7A44-40A1-9780-5CC538F0C133}"/>
              </a:ext>
            </a:extLst>
          </p:cNvPr>
          <p:cNvSpPr>
            <a:spLocks noGrp="1"/>
          </p:cNvSpPr>
          <p:nvPr>
            <p:ph type="sldNum" sz="quarter" idx="12"/>
          </p:nvPr>
        </p:nvSpPr>
        <p:spPr/>
        <p:txBody>
          <a:bodyPr/>
          <a:lstStyle/>
          <a:p>
            <a:fld id="{CFE35D42-C0D6-478E-BD9F-1E4393821E22}" type="slidenum">
              <a:rPr lang="zh-CN" altLang="en-US" smtClean="0"/>
              <a:t>‹#›</a:t>
            </a:fld>
            <a:endParaRPr lang="zh-CN" altLang="en-US"/>
          </a:p>
        </p:txBody>
      </p:sp>
    </p:spTree>
    <p:extLst>
      <p:ext uri="{BB962C8B-B14F-4D97-AF65-F5344CB8AC3E}">
        <p14:creationId xmlns:p14="http://schemas.microsoft.com/office/powerpoint/2010/main" val="1503823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ACEAA29-34A1-49C0-A692-A5A550AA629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08EFEEC-EE8C-4A9C-97F6-A907F1DBF2E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67B9247-8263-4692-AB41-E2D9CD7BD471}"/>
              </a:ext>
            </a:extLst>
          </p:cNvPr>
          <p:cNvSpPr>
            <a:spLocks noGrp="1"/>
          </p:cNvSpPr>
          <p:nvPr>
            <p:ph type="dt" sz="half" idx="10"/>
          </p:nvPr>
        </p:nvSpPr>
        <p:spPr/>
        <p:txBody>
          <a:bodyPr/>
          <a:lstStyle/>
          <a:p>
            <a:fld id="{0AF5F698-07FB-4D59-A605-C0BBE9579812}" type="datetimeFigureOut">
              <a:rPr lang="zh-CN" altLang="en-US" smtClean="0"/>
              <a:t>2021/11/16</a:t>
            </a:fld>
            <a:endParaRPr lang="zh-CN" altLang="en-US"/>
          </a:p>
        </p:txBody>
      </p:sp>
      <p:sp>
        <p:nvSpPr>
          <p:cNvPr id="5" name="页脚占位符 4">
            <a:extLst>
              <a:ext uri="{FF2B5EF4-FFF2-40B4-BE49-F238E27FC236}">
                <a16:creationId xmlns:a16="http://schemas.microsoft.com/office/drawing/2014/main" id="{885E22E7-4A4B-4BA0-BF52-3545EC7AA2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8E07AA-8752-4395-B9CE-73B75C891BD0}"/>
              </a:ext>
            </a:extLst>
          </p:cNvPr>
          <p:cNvSpPr>
            <a:spLocks noGrp="1"/>
          </p:cNvSpPr>
          <p:nvPr>
            <p:ph type="sldNum" sz="quarter" idx="12"/>
          </p:nvPr>
        </p:nvSpPr>
        <p:spPr/>
        <p:txBody>
          <a:bodyPr/>
          <a:lstStyle/>
          <a:p>
            <a:fld id="{CFE35D42-C0D6-478E-BD9F-1E4393821E22}" type="slidenum">
              <a:rPr lang="zh-CN" altLang="en-US" smtClean="0"/>
              <a:t>‹#›</a:t>
            </a:fld>
            <a:endParaRPr lang="zh-CN" altLang="en-US"/>
          </a:p>
        </p:txBody>
      </p:sp>
    </p:spTree>
    <p:extLst>
      <p:ext uri="{BB962C8B-B14F-4D97-AF65-F5344CB8AC3E}">
        <p14:creationId xmlns:p14="http://schemas.microsoft.com/office/powerpoint/2010/main" val="3842540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EF0E38-A06B-4AAD-95D8-10961C99492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D5B4CE5-51BA-48F0-945A-9EB47BEB7A3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0052149-DE60-4A19-B513-1057D3E6287B}"/>
              </a:ext>
            </a:extLst>
          </p:cNvPr>
          <p:cNvSpPr>
            <a:spLocks noGrp="1"/>
          </p:cNvSpPr>
          <p:nvPr>
            <p:ph type="dt" sz="half" idx="10"/>
          </p:nvPr>
        </p:nvSpPr>
        <p:spPr/>
        <p:txBody>
          <a:bodyPr/>
          <a:lstStyle/>
          <a:p>
            <a:fld id="{0AF5F698-07FB-4D59-A605-C0BBE9579812}" type="datetimeFigureOut">
              <a:rPr lang="zh-CN" altLang="en-US" smtClean="0"/>
              <a:t>2021/11/16</a:t>
            </a:fld>
            <a:endParaRPr lang="zh-CN" altLang="en-US"/>
          </a:p>
        </p:txBody>
      </p:sp>
      <p:sp>
        <p:nvSpPr>
          <p:cNvPr id="5" name="页脚占位符 4">
            <a:extLst>
              <a:ext uri="{FF2B5EF4-FFF2-40B4-BE49-F238E27FC236}">
                <a16:creationId xmlns:a16="http://schemas.microsoft.com/office/drawing/2014/main" id="{76332F10-33C5-4485-B10F-C53B01E928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B3BC0D-56C7-4DE8-9BC2-286A4BCA8800}"/>
              </a:ext>
            </a:extLst>
          </p:cNvPr>
          <p:cNvSpPr>
            <a:spLocks noGrp="1"/>
          </p:cNvSpPr>
          <p:nvPr>
            <p:ph type="sldNum" sz="quarter" idx="12"/>
          </p:nvPr>
        </p:nvSpPr>
        <p:spPr/>
        <p:txBody>
          <a:bodyPr/>
          <a:lstStyle/>
          <a:p>
            <a:fld id="{CFE35D42-C0D6-478E-BD9F-1E4393821E22}" type="slidenum">
              <a:rPr lang="zh-CN" altLang="en-US" smtClean="0"/>
              <a:t>‹#›</a:t>
            </a:fld>
            <a:endParaRPr lang="zh-CN" altLang="en-US"/>
          </a:p>
        </p:txBody>
      </p:sp>
    </p:spTree>
    <p:extLst>
      <p:ext uri="{BB962C8B-B14F-4D97-AF65-F5344CB8AC3E}">
        <p14:creationId xmlns:p14="http://schemas.microsoft.com/office/powerpoint/2010/main" val="3861317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5001D2-2E9C-4C46-B392-FAE26F0ED0F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3613CE1-B80A-4EDD-9388-2979CEE498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EC88B31-CCA4-42DE-B1AA-B62B75EDE90C}"/>
              </a:ext>
            </a:extLst>
          </p:cNvPr>
          <p:cNvSpPr>
            <a:spLocks noGrp="1"/>
          </p:cNvSpPr>
          <p:nvPr>
            <p:ph type="dt" sz="half" idx="10"/>
          </p:nvPr>
        </p:nvSpPr>
        <p:spPr/>
        <p:txBody>
          <a:bodyPr/>
          <a:lstStyle/>
          <a:p>
            <a:fld id="{0AF5F698-07FB-4D59-A605-C0BBE9579812}" type="datetimeFigureOut">
              <a:rPr lang="zh-CN" altLang="en-US" smtClean="0"/>
              <a:t>2021/11/16</a:t>
            </a:fld>
            <a:endParaRPr lang="zh-CN" altLang="en-US"/>
          </a:p>
        </p:txBody>
      </p:sp>
      <p:sp>
        <p:nvSpPr>
          <p:cNvPr id="5" name="页脚占位符 4">
            <a:extLst>
              <a:ext uri="{FF2B5EF4-FFF2-40B4-BE49-F238E27FC236}">
                <a16:creationId xmlns:a16="http://schemas.microsoft.com/office/drawing/2014/main" id="{2797394A-A9CF-4FCB-972E-8316FFBA9C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D1EE27-33D2-4EFA-837E-23D79E187790}"/>
              </a:ext>
            </a:extLst>
          </p:cNvPr>
          <p:cNvSpPr>
            <a:spLocks noGrp="1"/>
          </p:cNvSpPr>
          <p:nvPr>
            <p:ph type="sldNum" sz="quarter" idx="12"/>
          </p:nvPr>
        </p:nvSpPr>
        <p:spPr/>
        <p:txBody>
          <a:bodyPr/>
          <a:lstStyle/>
          <a:p>
            <a:fld id="{CFE35D42-C0D6-478E-BD9F-1E4393821E22}" type="slidenum">
              <a:rPr lang="zh-CN" altLang="en-US" smtClean="0"/>
              <a:t>‹#›</a:t>
            </a:fld>
            <a:endParaRPr lang="zh-CN" altLang="en-US"/>
          </a:p>
        </p:txBody>
      </p:sp>
    </p:spTree>
    <p:extLst>
      <p:ext uri="{BB962C8B-B14F-4D97-AF65-F5344CB8AC3E}">
        <p14:creationId xmlns:p14="http://schemas.microsoft.com/office/powerpoint/2010/main" val="659032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E4B332-0953-41E0-8E9E-298F8A4E105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1012530-03BA-4273-9F25-49824ABF2D2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FBD64CC-6A4F-4C31-98FC-AEB28754E58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37F702B-07C7-4E01-80A8-23A947AD2166}"/>
              </a:ext>
            </a:extLst>
          </p:cNvPr>
          <p:cNvSpPr>
            <a:spLocks noGrp="1"/>
          </p:cNvSpPr>
          <p:nvPr>
            <p:ph type="dt" sz="half" idx="10"/>
          </p:nvPr>
        </p:nvSpPr>
        <p:spPr/>
        <p:txBody>
          <a:bodyPr/>
          <a:lstStyle/>
          <a:p>
            <a:fld id="{0AF5F698-07FB-4D59-A605-C0BBE9579812}" type="datetimeFigureOut">
              <a:rPr lang="zh-CN" altLang="en-US" smtClean="0"/>
              <a:t>2021/11/16</a:t>
            </a:fld>
            <a:endParaRPr lang="zh-CN" altLang="en-US"/>
          </a:p>
        </p:txBody>
      </p:sp>
      <p:sp>
        <p:nvSpPr>
          <p:cNvPr id="6" name="页脚占位符 5">
            <a:extLst>
              <a:ext uri="{FF2B5EF4-FFF2-40B4-BE49-F238E27FC236}">
                <a16:creationId xmlns:a16="http://schemas.microsoft.com/office/drawing/2014/main" id="{A02852BE-2D79-4744-A28A-1DA55B372F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7B46843-CD9C-45C8-92F7-B518B6ACC68C}"/>
              </a:ext>
            </a:extLst>
          </p:cNvPr>
          <p:cNvSpPr>
            <a:spLocks noGrp="1"/>
          </p:cNvSpPr>
          <p:nvPr>
            <p:ph type="sldNum" sz="quarter" idx="12"/>
          </p:nvPr>
        </p:nvSpPr>
        <p:spPr/>
        <p:txBody>
          <a:bodyPr/>
          <a:lstStyle/>
          <a:p>
            <a:fld id="{CFE35D42-C0D6-478E-BD9F-1E4393821E22}" type="slidenum">
              <a:rPr lang="zh-CN" altLang="en-US" smtClean="0"/>
              <a:t>‹#›</a:t>
            </a:fld>
            <a:endParaRPr lang="zh-CN" altLang="en-US"/>
          </a:p>
        </p:txBody>
      </p:sp>
    </p:spTree>
    <p:extLst>
      <p:ext uri="{BB962C8B-B14F-4D97-AF65-F5344CB8AC3E}">
        <p14:creationId xmlns:p14="http://schemas.microsoft.com/office/powerpoint/2010/main" val="115646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2E978D-CFC5-416E-A467-E67715B8F88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CF261C5-FFBE-4EB6-90D3-CA5A77C8F5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E14C076-7015-4DB8-84CF-8BA134AF752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6D35AD0-BE48-4530-8A1B-786703E952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A114E0E-8E95-4378-B578-34F7AEFB2C2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1E743F9-B4D5-4A2B-94C2-335EB35AC5F6}"/>
              </a:ext>
            </a:extLst>
          </p:cNvPr>
          <p:cNvSpPr>
            <a:spLocks noGrp="1"/>
          </p:cNvSpPr>
          <p:nvPr>
            <p:ph type="dt" sz="half" idx="10"/>
          </p:nvPr>
        </p:nvSpPr>
        <p:spPr/>
        <p:txBody>
          <a:bodyPr/>
          <a:lstStyle/>
          <a:p>
            <a:fld id="{0AF5F698-07FB-4D59-A605-C0BBE9579812}" type="datetimeFigureOut">
              <a:rPr lang="zh-CN" altLang="en-US" smtClean="0"/>
              <a:t>2021/11/16</a:t>
            </a:fld>
            <a:endParaRPr lang="zh-CN" altLang="en-US"/>
          </a:p>
        </p:txBody>
      </p:sp>
      <p:sp>
        <p:nvSpPr>
          <p:cNvPr id="8" name="页脚占位符 7">
            <a:extLst>
              <a:ext uri="{FF2B5EF4-FFF2-40B4-BE49-F238E27FC236}">
                <a16:creationId xmlns:a16="http://schemas.microsoft.com/office/drawing/2014/main" id="{BE313B71-B995-4028-8B66-BEA9E721945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A57DEC7-ABB9-4DEA-9B9A-AA2409B0B2EA}"/>
              </a:ext>
            </a:extLst>
          </p:cNvPr>
          <p:cNvSpPr>
            <a:spLocks noGrp="1"/>
          </p:cNvSpPr>
          <p:nvPr>
            <p:ph type="sldNum" sz="quarter" idx="12"/>
          </p:nvPr>
        </p:nvSpPr>
        <p:spPr/>
        <p:txBody>
          <a:bodyPr/>
          <a:lstStyle/>
          <a:p>
            <a:fld id="{CFE35D42-C0D6-478E-BD9F-1E4393821E22}" type="slidenum">
              <a:rPr lang="zh-CN" altLang="en-US" smtClean="0"/>
              <a:t>‹#›</a:t>
            </a:fld>
            <a:endParaRPr lang="zh-CN" altLang="en-US"/>
          </a:p>
        </p:txBody>
      </p:sp>
    </p:spTree>
    <p:extLst>
      <p:ext uri="{BB962C8B-B14F-4D97-AF65-F5344CB8AC3E}">
        <p14:creationId xmlns:p14="http://schemas.microsoft.com/office/powerpoint/2010/main" val="1880813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B73B49-9759-4765-928A-BE657712FA9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830542C-010A-43E2-AEDF-21BED5D6ACAD}"/>
              </a:ext>
            </a:extLst>
          </p:cNvPr>
          <p:cNvSpPr>
            <a:spLocks noGrp="1"/>
          </p:cNvSpPr>
          <p:nvPr>
            <p:ph type="dt" sz="half" idx="10"/>
          </p:nvPr>
        </p:nvSpPr>
        <p:spPr/>
        <p:txBody>
          <a:bodyPr/>
          <a:lstStyle/>
          <a:p>
            <a:fld id="{0AF5F698-07FB-4D59-A605-C0BBE9579812}" type="datetimeFigureOut">
              <a:rPr lang="zh-CN" altLang="en-US" smtClean="0"/>
              <a:t>2021/11/16</a:t>
            </a:fld>
            <a:endParaRPr lang="zh-CN" altLang="en-US"/>
          </a:p>
        </p:txBody>
      </p:sp>
      <p:sp>
        <p:nvSpPr>
          <p:cNvPr id="4" name="页脚占位符 3">
            <a:extLst>
              <a:ext uri="{FF2B5EF4-FFF2-40B4-BE49-F238E27FC236}">
                <a16:creationId xmlns:a16="http://schemas.microsoft.com/office/drawing/2014/main" id="{CD9D2CDF-F89B-4868-BC1E-903761BE387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FBAFC32-B7F5-4BB7-AFFE-F71A645B991E}"/>
              </a:ext>
            </a:extLst>
          </p:cNvPr>
          <p:cNvSpPr>
            <a:spLocks noGrp="1"/>
          </p:cNvSpPr>
          <p:nvPr>
            <p:ph type="sldNum" sz="quarter" idx="12"/>
          </p:nvPr>
        </p:nvSpPr>
        <p:spPr/>
        <p:txBody>
          <a:bodyPr/>
          <a:lstStyle/>
          <a:p>
            <a:fld id="{CFE35D42-C0D6-478E-BD9F-1E4393821E22}" type="slidenum">
              <a:rPr lang="zh-CN" altLang="en-US" smtClean="0"/>
              <a:t>‹#›</a:t>
            </a:fld>
            <a:endParaRPr lang="zh-CN" altLang="en-US"/>
          </a:p>
        </p:txBody>
      </p:sp>
    </p:spTree>
    <p:extLst>
      <p:ext uri="{BB962C8B-B14F-4D97-AF65-F5344CB8AC3E}">
        <p14:creationId xmlns:p14="http://schemas.microsoft.com/office/powerpoint/2010/main" val="2089891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CB28A6A-568D-42E6-B623-023DA04BD90C}"/>
              </a:ext>
            </a:extLst>
          </p:cNvPr>
          <p:cNvSpPr>
            <a:spLocks noGrp="1"/>
          </p:cNvSpPr>
          <p:nvPr>
            <p:ph type="dt" sz="half" idx="10"/>
          </p:nvPr>
        </p:nvSpPr>
        <p:spPr/>
        <p:txBody>
          <a:bodyPr/>
          <a:lstStyle/>
          <a:p>
            <a:fld id="{0AF5F698-07FB-4D59-A605-C0BBE9579812}" type="datetimeFigureOut">
              <a:rPr lang="zh-CN" altLang="en-US" smtClean="0"/>
              <a:t>2021/11/16</a:t>
            </a:fld>
            <a:endParaRPr lang="zh-CN" altLang="en-US"/>
          </a:p>
        </p:txBody>
      </p:sp>
      <p:sp>
        <p:nvSpPr>
          <p:cNvPr id="3" name="页脚占位符 2">
            <a:extLst>
              <a:ext uri="{FF2B5EF4-FFF2-40B4-BE49-F238E27FC236}">
                <a16:creationId xmlns:a16="http://schemas.microsoft.com/office/drawing/2014/main" id="{17705C48-0381-4799-B673-21E0C52F65F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8AE7DE3-69CF-4CF7-B9C6-F0266D373AA7}"/>
              </a:ext>
            </a:extLst>
          </p:cNvPr>
          <p:cNvSpPr>
            <a:spLocks noGrp="1"/>
          </p:cNvSpPr>
          <p:nvPr>
            <p:ph type="sldNum" sz="quarter" idx="12"/>
          </p:nvPr>
        </p:nvSpPr>
        <p:spPr/>
        <p:txBody>
          <a:bodyPr/>
          <a:lstStyle/>
          <a:p>
            <a:fld id="{CFE35D42-C0D6-478E-BD9F-1E4393821E22}" type="slidenum">
              <a:rPr lang="zh-CN" altLang="en-US" smtClean="0"/>
              <a:t>‹#›</a:t>
            </a:fld>
            <a:endParaRPr lang="zh-CN" altLang="en-US"/>
          </a:p>
        </p:txBody>
      </p:sp>
    </p:spTree>
    <p:extLst>
      <p:ext uri="{BB962C8B-B14F-4D97-AF65-F5344CB8AC3E}">
        <p14:creationId xmlns:p14="http://schemas.microsoft.com/office/powerpoint/2010/main" val="3855660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EEDCC1-66BD-4913-949E-931CCD6434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7A50088-FA69-4494-B5D6-3ECB13831E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8D00A5A-64DC-4265-BCF2-4AC70D4F5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F62373D-8D17-40E5-A425-23505C32982F}"/>
              </a:ext>
            </a:extLst>
          </p:cNvPr>
          <p:cNvSpPr>
            <a:spLocks noGrp="1"/>
          </p:cNvSpPr>
          <p:nvPr>
            <p:ph type="dt" sz="half" idx="10"/>
          </p:nvPr>
        </p:nvSpPr>
        <p:spPr/>
        <p:txBody>
          <a:bodyPr/>
          <a:lstStyle/>
          <a:p>
            <a:fld id="{0AF5F698-07FB-4D59-A605-C0BBE9579812}" type="datetimeFigureOut">
              <a:rPr lang="zh-CN" altLang="en-US" smtClean="0"/>
              <a:t>2021/11/16</a:t>
            </a:fld>
            <a:endParaRPr lang="zh-CN" altLang="en-US"/>
          </a:p>
        </p:txBody>
      </p:sp>
      <p:sp>
        <p:nvSpPr>
          <p:cNvPr id="6" name="页脚占位符 5">
            <a:extLst>
              <a:ext uri="{FF2B5EF4-FFF2-40B4-BE49-F238E27FC236}">
                <a16:creationId xmlns:a16="http://schemas.microsoft.com/office/drawing/2014/main" id="{B0F3A618-4409-44E1-9276-BFCC504BED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236717-919C-4BB3-8C0F-F46A17D62A06}"/>
              </a:ext>
            </a:extLst>
          </p:cNvPr>
          <p:cNvSpPr>
            <a:spLocks noGrp="1"/>
          </p:cNvSpPr>
          <p:nvPr>
            <p:ph type="sldNum" sz="quarter" idx="12"/>
          </p:nvPr>
        </p:nvSpPr>
        <p:spPr/>
        <p:txBody>
          <a:bodyPr/>
          <a:lstStyle/>
          <a:p>
            <a:fld id="{CFE35D42-C0D6-478E-BD9F-1E4393821E22}" type="slidenum">
              <a:rPr lang="zh-CN" altLang="en-US" smtClean="0"/>
              <a:t>‹#›</a:t>
            </a:fld>
            <a:endParaRPr lang="zh-CN" altLang="en-US"/>
          </a:p>
        </p:txBody>
      </p:sp>
    </p:spTree>
    <p:extLst>
      <p:ext uri="{BB962C8B-B14F-4D97-AF65-F5344CB8AC3E}">
        <p14:creationId xmlns:p14="http://schemas.microsoft.com/office/powerpoint/2010/main" val="3696363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EA82A5-60CD-45FB-A0BA-B9874079A92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0026416-79C6-4EA8-8460-8D6E0BC1C9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0687928-1851-436D-B8A3-E080ED85C8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09A6C7-A1E0-4B57-BD17-ADEF1F6211A6}"/>
              </a:ext>
            </a:extLst>
          </p:cNvPr>
          <p:cNvSpPr>
            <a:spLocks noGrp="1"/>
          </p:cNvSpPr>
          <p:nvPr>
            <p:ph type="dt" sz="half" idx="10"/>
          </p:nvPr>
        </p:nvSpPr>
        <p:spPr/>
        <p:txBody>
          <a:bodyPr/>
          <a:lstStyle/>
          <a:p>
            <a:fld id="{0AF5F698-07FB-4D59-A605-C0BBE9579812}" type="datetimeFigureOut">
              <a:rPr lang="zh-CN" altLang="en-US" smtClean="0"/>
              <a:t>2021/11/16</a:t>
            </a:fld>
            <a:endParaRPr lang="zh-CN" altLang="en-US"/>
          </a:p>
        </p:txBody>
      </p:sp>
      <p:sp>
        <p:nvSpPr>
          <p:cNvPr id="6" name="页脚占位符 5">
            <a:extLst>
              <a:ext uri="{FF2B5EF4-FFF2-40B4-BE49-F238E27FC236}">
                <a16:creationId xmlns:a16="http://schemas.microsoft.com/office/drawing/2014/main" id="{BFBA0C3B-25C6-4852-9075-3079CAA2BD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4E398BA-CD21-4E3F-B39E-2AC3C6A86392}"/>
              </a:ext>
            </a:extLst>
          </p:cNvPr>
          <p:cNvSpPr>
            <a:spLocks noGrp="1"/>
          </p:cNvSpPr>
          <p:nvPr>
            <p:ph type="sldNum" sz="quarter" idx="12"/>
          </p:nvPr>
        </p:nvSpPr>
        <p:spPr/>
        <p:txBody>
          <a:bodyPr/>
          <a:lstStyle/>
          <a:p>
            <a:fld id="{CFE35D42-C0D6-478E-BD9F-1E4393821E22}" type="slidenum">
              <a:rPr lang="zh-CN" altLang="en-US" smtClean="0"/>
              <a:t>‹#›</a:t>
            </a:fld>
            <a:endParaRPr lang="zh-CN" altLang="en-US"/>
          </a:p>
        </p:txBody>
      </p:sp>
    </p:spTree>
    <p:extLst>
      <p:ext uri="{BB962C8B-B14F-4D97-AF65-F5344CB8AC3E}">
        <p14:creationId xmlns:p14="http://schemas.microsoft.com/office/powerpoint/2010/main" val="3777191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741FFB9-BBE6-459C-AA7A-34FB91612F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076F258-EE1A-4D52-8032-99397A955B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6C8EE5-62D0-4E12-A402-4FAC419ABE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F5F698-07FB-4D59-A605-C0BBE9579812}" type="datetimeFigureOut">
              <a:rPr lang="zh-CN" altLang="en-US" smtClean="0"/>
              <a:t>2021/11/16</a:t>
            </a:fld>
            <a:endParaRPr lang="zh-CN" altLang="en-US"/>
          </a:p>
        </p:txBody>
      </p:sp>
      <p:sp>
        <p:nvSpPr>
          <p:cNvPr id="5" name="页脚占位符 4">
            <a:extLst>
              <a:ext uri="{FF2B5EF4-FFF2-40B4-BE49-F238E27FC236}">
                <a16:creationId xmlns:a16="http://schemas.microsoft.com/office/drawing/2014/main" id="{5075745F-015E-4CAC-9D23-57034EB3E3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1A4D43F-1311-4B47-94BA-22876D8DA8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E35D42-C0D6-478E-BD9F-1E4393821E22}" type="slidenum">
              <a:rPr lang="zh-CN" altLang="en-US" smtClean="0"/>
              <a:t>‹#›</a:t>
            </a:fld>
            <a:endParaRPr lang="zh-CN" altLang="en-US"/>
          </a:p>
        </p:txBody>
      </p:sp>
    </p:spTree>
    <p:extLst>
      <p:ext uri="{BB962C8B-B14F-4D97-AF65-F5344CB8AC3E}">
        <p14:creationId xmlns:p14="http://schemas.microsoft.com/office/powerpoint/2010/main" val="3401011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87CFC5-90CB-46AE-8310-515916A8EBA5}"/>
              </a:ext>
            </a:extLst>
          </p:cNvPr>
          <p:cNvSpPr>
            <a:spLocks noGrp="1"/>
          </p:cNvSpPr>
          <p:nvPr>
            <p:ph type="ctrTitle"/>
          </p:nvPr>
        </p:nvSpPr>
        <p:spPr/>
        <p:txBody>
          <a:bodyPr>
            <a:normAutofit fontScale="90000"/>
          </a:bodyPr>
          <a:lstStyle/>
          <a:p>
            <a:r>
              <a:rPr lang="en-US" altLang="zh-CN" dirty="0"/>
              <a:t>Prefix-Tuning: Optimizing Continuous Prompts for Generation</a:t>
            </a:r>
            <a:endParaRPr lang="zh-CN" altLang="en-US" dirty="0"/>
          </a:p>
        </p:txBody>
      </p:sp>
      <p:sp>
        <p:nvSpPr>
          <p:cNvPr id="3" name="副标题 2">
            <a:extLst>
              <a:ext uri="{FF2B5EF4-FFF2-40B4-BE49-F238E27FC236}">
                <a16:creationId xmlns:a16="http://schemas.microsoft.com/office/drawing/2014/main" id="{28B4ABF6-0302-4C6D-97E5-D413CD07C995}"/>
              </a:ext>
            </a:extLst>
          </p:cNvPr>
          <p:cNvSpPr>
            <a:spLocks noGrp="1"/>
          </p:cNvSpPr>
          <p:nvPr>
            <p:ph type="subTitle" idx="1"/>
          </p:nvPr>
        </p:nvSpPr>
        <p:spPr/>
        <p:txBody>
          <a:bodyPr/>
          <a:lstStyle/>
          <a:p>
            <a:r>
              <a:rPr lang="zh-CN" altLang="en-US" dirty="0"/>
              <a:t>前缀调整：优化生成的连续提示</a:t>
            </a:r>
          </a:p>
        </p:txBody>
      </p:sp>
    </p:spTree>
    <p:extLst>
      <p:ext uri="{BB962C8B-B14F-4D97-AF65-F5344CB8AC3E}">
        <p14:creationId xmlns:p14="http://schemas.microsoft.com/office/powerpoint/2010/main" val="175235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885FBF-BF97-4792-8420-7AE76037DB6F}"/>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09917368-2522-449D-9D39-313E95B236D6}"/>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0CB2457C-2DFF-4677-A7BC-6D8E916CEDFA}"/>
              </a:ext>
            </a:extLst>
          </p:cNvPr>
          <p:cNvPicPr>
            <a:picLocks noChangeAspect="1"/>
          </p:cNvPicPr>
          <p:nvPr/>
        </p:nvPicPr>
        <p:blipFill>
          <a:blip r:embed="rId2"/>
          <a:stretch>
            <a:fillRect/>
          </a:stretch>
        </p:blipFill>
        <p:spPr>
          <a:xfrm>
            <a:off x="503709" y="1027906"/>
            <a:ext cx="10668078" cy="4300569"/>
          </a:xfrm>
          <a:prstGeom prst="rect">
            <a:avLst/>
          </a:prstGeom>
        </p:spPr>
      </p:pic>
    </p:spTree>
    <p:extLst>
      <p:ext uri="{BB962C8B-B14F-4D97-AF65-F5344CB8AC3E}">
        <p14:creationId xmlns:p14="http://schemas.microsoft.com/office/powerpoint/2010/main" val="4294525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57CBD-EED1-466F-8443-5478DE650AF6}"/>
              </a:ext>
            </a:extLst>
          </p:cNvPr>
          <p:cNvSpPr>
            <a:spLocks noGrp="1"/>
          </p:cNvSpPr>
          <p:nvPr>
            <p:ph type="title"/>
          </p:nvPr>
        </p:nvSpPr>
        <p:spPr>
          <a:xfrm>
            <a:off x="838200" y="104009"/>
            <a:ext cx="10515600" cy="486022"/>
          </a:xfrm>
        </p:spPr>
        <p:txBody>
          <a:bodyPr>
            <a:normAutofit fontScale="90000"/>
          </a:bodyPr>
          <a:lstStyle/>
          <a:p>
            <a:r>
              <a:rPr lang="en-US" altLang="zh-CN" b="1" dirty="0"/>
              <a:t>Prefix-Tuning</a:t>
            </a:r>
            <a:endParaRPr lang="zh-CN" altLang="en-US" b="1"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110074C-23CE-4B5B-8F7F-5921CC615C65}"/>
                  </a:ext>
                </a:extLst>
              </p:cNvPr>
              <p:cNvSpPr>
                <a:spLocks noGrp="1"/>
              </p:cNvSpPr>
              <p:nvPr>
                <p:ph idx="1"/>
              </p:nvPr>
            </p:nvSpPr>
            <p:spPr>
              <a:xfrm>
                <a:off x="838200" y="749721"/>
                <a:ext cx="10515600" cy="6004270"/>
              </a:xfrm>
            </p:spPr>
            <p:txBody>
              <a:bodyPr>
                <a:normAutofit/>
              </a:bodyPr>
              <a:lstStyle/>
              <a:p>
                <a:r>
                  <a:rPr lang="en-US" altLang="zh-CN" b="1" dirty="0"/>
                  <a:t>Intuition</a:t>
                </a:r>
              </a:p>
              <a:p>
                <a:pPr>
                  <a:buFontTx/>
                  <a:buChar char="-"/>
                </a:pPr>
                <a:r>
                  <a:rPr lang="en-US" altLang="zh-CN" sz="2400" dirty="0">
                    <a:latin typeface="Calibri Light" panose="020F0302020204030204" pitchFamily="34" charset="0"/>
                    <a:cs typeface="Calibri Light" panose="020F0302020204030204" pitchFamily="34" charset="0"/>
                  </a:rPr>
                  <a:t>A proper context can steer the LM without changing its parameters.</a:t>
                </a:r>
              </a:p>
              <a:p>
                <a:pPr>
                  <a:buFontTx/>
                  <a:buChar char="-"/>
                </a:pPr>
                <a:r>
                  <a:rPr lang="en-US" altLang="zh-CN" sz="2400" dirty="0">
                    <a:latin typeface="Calibri Light" panose="020F0302020204030204" pitchFamily="34" charset="0"/>
                    <a:cs typeface="Calibri Light" panose="020F0302020204030204" pitchFamily="34" charset="0"/>
                  </a:rPr>
                  <a:t>Context can influence the encoding of x by guiding what to extract from x; and can influence the generation of y by steering the next token distribution. </a:t>
                </a:r>
              </a:p>
              <a:p>
                <a:pPr>
                  <a:buFontTx/>
                  <a:buChar char="-"/>
                </a:pPr>
                <a:r>
                  <a:rPr lang="en-US" altLang="zh-CN" sz="2400" dirty="0">
                    <a:latin typeface="Calibri Light" panose="020F0302020204030204" pitchFamily="34" charset="0"/>
                    <a:cs typeface="Calibri Light" panose="020F0302020204030204" pitchFamily="34" charset="0"/>
                  </a:rPr>
                  <a:t>It’s non-obvious whether such a context exists. </a:t>
                </a:r>
              </a:p>
              <a:p>
                <a:pPr>
                  <a:buFontTx/>
                  <a:buChar char="-"/>
                </a:pPr>
                <a:r>
                  <a:rPr lang="en-US" altLang="zh-CN" sz="2400" dirty="0">
                    <a:latin typeface="Calibri Light" panose="020F0302020204030204" pitchFamily="34" charset="0"/>
                    <a:cs typeface="Calibri Light" panose="020F0302020204030204" pitchFamily="34" charset="0"/>
                  </a:rPr>
                  <a:t>Instead of optimizing over discrete tokens, we can optimize the instruction as continuous word embeddings, whose effects will be propagated upward to all Transformer activation layers and rightward to subsequent tokens. </a:t>
                </a:r>
              </a:p>
              <a:p>
                <a:r>
                  <a:rPr lang="en-US" altLang="zh-CN" b="1" dirty="0">
                    <a:latin typeface="Calibri Light" panose="020F0302020204030204" pitchFamily="34" charset="0"/>
                    <a:cs typeface="Calibri Light" panose="020F0302020204030204" pitchFamily="34" charset="0"/>
                  </a:rPr>
                  <a:t>Method</a:t>
                </a:r>
              </a:p>
              <a:p>
                <a:pPr>
                  <a:buFontTx/>
                  <a:buChar char="-"/>
                </a:pPr>
                <a:r>
                  <a:rPr lang="en-US" altLang="zh-CN" sz="2400" dirty="0">
                    <a:latin typeface="Calibri Light" panose="020F0302020204030204" pitchFamily="34" charset="0"/>
                    <a:cs typeface="Calibri Light" panose="020F0302020204030204" pitchFamily="34" charset="0"/>
                  </a:rPr>
                  <a:t>Prefix Tuning prepends a prefix for an autoregressive LM to obtain </a:t>
                </a:r>
                <a14:m>
                  <m:oMath xmlns:m="http://schemas.openxmlformats.org/officeDocument/2006/math">
                    <m:r>
                      <a:rPr lang="en-US" altLang="zh-CN" sz="2000" i="1" dirty="0" smtClean="0">
                        <a:latin typeface="Cambria Math" panose="02040503050406030204" pitchFamily="18" charset="0"/>
                      </a:rPr>
                      <m:t>𝑧</m:t>
                    </m:r>
                    <m:r>
                      <a:rPr lang="en-US" altLang="zh-CN" sz="2000" i="1" dirty="0" smtClean="0">
                        <a:latin typeface="Cambria Math" panose="02040503050406030204" pitchFamily="18" charset="0"/>
                      </a:rPr>
                      <m:t> = </m:t>
                    </m:r>
                    <m:d>
                      <m:dPr>
                        <m:begChr m:val="["/>
                        <m:endChr m:val="]"/>
                        <m:ctrlPr>
                          <a:rPr lang="en-US" altLang="zh-CN" sz="2000" i="1" noProof="1" dirty="0" smtClean="0">
                            <a:latin typeface="Cambria Math" panose="02040503050406030204" pitchFamily="18" charset="0"/>
                          </a:rPr>
                        </m:ctrlPr>
                      </m:dPr>
                      <m:e>
                        <m:r>
                          <a:rPr lang="zh-CN" altLang="en-US" sz="2000" i="1" noProof="1" dirty="0" smtClean="0">
                            <a:latin typeface="Cambria Math" panose="02040503050406030204" pitchFamily="18" charset="0"/>
                          </a:rPr>
                          <m:t>𝑃𝑅𝐸𝐹𝐼𝑋</m:t>
                        </m:r>
                        <m:r>
                          <a:rPr lang="en-US" altLang="zh-CN" sz="2000" i="1" noProof="1" dirty="0" smtClean="0">
                            <a:latin typeface="Cambria Math" panose="02040503050406030204" pitchFamily="18" charset="0"/>
                          </a:rPr>
                          <m:t>;</m:t>
                        </m:r>
                        <m:r>
                          <a:rPr lang="zh-CN" altLang="en-US" sz="2000" i="1" noProof="1" dirty="0" smtClean="0">
                            <a:latin typeface="Cambria Math" panose="02040503050406030204" pitchFamily="18" charset="0"/>
                          </a:rPr>
                          <m:t>𝑥</m:t>
                        </m:r>
                        <m:r>
                          <a:rPr lang="en-US" altLang="zh-CN" sz="2000" i="1" noProof="1" dirty="0" smtClean="0">
                            <a:latin typeface="Cambria Math" panose="02040503050406030204" pitchFamily="18" charset="0"/>
                          </a:rPr>
                          <m:t>;</m:t>
                        </m:r>
                        <m:r>
                          <a:rPr lang="zh-CN" altLang="en-US" sz="2000" i="1" noProof="1" dirty="0" smtClean="0">
                            <a:latin typeface="Cambria Math" panose="02040503050406030204" pitchFamily="18" charset="0"/>
                          </a:rPr>
                          <m:t>𝑦</m:t>
                        </m:r>
                      </m:e>
                    </m:d>
                    <m:r>
                      <a:rPr lang="en-US" altLang="zh-CN" sz="2000" b="0" i="1" noProof="1" dirty="0" smtClean="0">
                        <a:latin typeface="Cambria Math" panose="02040503050406030204" pitchFamily="18" charset="0"/>
                      </a:rPr>
                      <m:t> </m:t>
                    </m:r>
                  </m:oMath>
                </a14:m>
                <a:r>
                  <a:rPr lang="en-US" altLang="zh-CN" sz="2400" b="1" noProof="1">
                    <a:latin typeface="Calibri Light" panose="020F0302020204030204" pitchFamily="34" charset="0"/>
                    <a:cs typeface="Calibri Light" panose="020F0302020204030204" pitchFamily="34" charset="0"/>
                  </a:rPr>
                  <a:t>  </a:t>
                </a:r>
                <a:r>
                  <a:rPr lang="en-US" altLang="zh-CN" sz="2400" noProof="1">
                    <a:latin typeface="Calibri Light" panose="020F0302020204030204" pitchFamily="34" charset="0"/>
                    <a:cs typeface="Calibri Light" panose="020F0302020204030204" pitchFamily="34" charset="0"/>
                  </a:rPr>
                  <a:t>or prepends prefixes for both encoder and decoder to obtain </a:t>
                </a:r>
                <a14:m>
                  <m:oMath xmlns:m="http://schemas.openxmlformats.org/officeDocument/2006/math">
                    <m:r>
                      <a:rPr lang="en-US" altLang="zh-CN" sz="2000" i="1" dirty="0">
                        <a:latin typeface="Cambria Math" panose="02040503050406030204" pitchFamily="18" charset="0"/>
                      </a:rPr>
                      <m:t>𝑧</m:t>
                    </m:r>
                    <m:r>
                      <a:rPr lang="en-US" altLang="zh-CN" sz="2000" i="1" dirty="0">
                        <a:latin typeface="Cambria Math" panose="02040503050406030204" pitchFamily="18" charset="0"/>
                      </a:rPr>
                      <m:t> = </m:t>
                    </m:r>
                    <m:d>
                      <m:dPr>
                        <m:begChr m:val="["/>
                        <m:endChr m:val="]"/>
                        <m:ctrlPr>
                          <a:rPr lang="en-US" altLang="zh-CN" sz="2000" i="1" noProof="1" dirty="0">
                            <a:latin typeface="Cambria Math" panose="02040503050406030204" pitchFamily="18" charset="0"/>
                          </a:rPr>
                        </m:ctrlPr>
                      </m:dPr>
                      <m:e>
                        <m:r>
                          <a:rPr lang="zh-CN" altLang="en-US" sz="2000" i="1" noProof="1" dirty="0">
                            <a:latin typeface="Cambria Math" panose="02040503050406030204" pitchFamily="18" charset="0"/>
                          </a:rPr>
                          <m:t>𝑃𝑅𝐸𝐹𝐼𝑋</m:t>
                        </m:r>
                        <m:r>
                          <a:rPr lang="en-US" altLang="zh-CN" sz="2000" i="1" noProof="1" dirty="0">
                            <a:latin typeface="Cambria Math" panose="02040503050406030204" pitchFamily="18" charset="0"/>
                          </a:rPr>
                          <m:t>;</m:t>
                        </m:r>
                        <m:r>
                          <a:rPr lang="zh-CN" altLang="en-US" sz="2000" i="1" noProof="1" dirty="0">
                            <a:latin typeface="Cambria Math" panose="02040503050406030204" pitchFamily="18" charset="0"/>
                          </a:rPr>
                          <m:t>𝑥</m:t>
                        </m:r>
                        <m:r>
                          <a:rPr lang="en-US" altLang="zh-CN" sz="2000" i="1" noProof="1" dirty="0">
                            <a:latin typeface="Cambria Math" panose="02040503050406030204" pitchFamily="18" charset="0"/>
                          </a:rPr>
                          <m:t>;</m:t>
                        </m:r>
                        <m:r>
                          <a:rPr lang="zh-CN" altLang="en-US" sz="2000" i="1" noProof="1" dirty="0">
                            <a:latin typeface="Cambria Math" panose="02040503050406030204" pitchFamily="18" charset="0"/>
                          </a:rPr>
                          <m:t>𝑃𝑅𝐸𝐹𝐼𝑋</m:t>
                        </m:r>
                        <m:r>
                          <a:rPr lang="en-US" altLang="zh-CN" sz="2000" i="1" noProof="1" dirty="0">
                            <a:latin typeface="Cambria Math" panose="02040503050406030204" pitchFamily="18" charset="0"/>
                          </a:rPr>
                          <m:t>’;</m:t>
                        </m:r>
                        <m:r>
                          <a:rPr lang="zh-CN" altLang="en-US" sz="2000" i="1" noProof="1" dirty="0">
                            <a:latin typeface="Cambria Math" panose="02040503050406030204" pitchFamily="18" charset="0"/>
                          </a:rPr>
                          <m:t>𝑦</m:t>
                        </m:r>
                      </m:e>
                    </m:d>
                  </m:oMath>
                </a14:m>
                <a:endParaRPr lang="en-US" altLang="zh-CN" sz="2000" noProof="1">
                  <a:latin typeface="Calibri Light" panose="020F0302020204030204" pitchFamily="34" charset="0"/>
                  <a:cs typeface="Calibri Light" panose="020F0302020204030204" pitchFamily="34" charset="0"/>
                </a:endParaRPr>
              </a:p>
              <a:p>
                <a:pPr>
                  <a:buFontTx/>
                  <a:buChar char="-"/>
                </a:pPr>
                <a:r>
                  <a:rPr lang="en-US" altLang="zh-CN" sz="2400" dirty="0">
                    <a:latin typeface="Calibri Light" panose="020F0302020204030204" pitchFamily="34" charset="0"/>
                    <a:cs typeface="Calibri Light" panose="020F0302020204030204" pitchFamily="34" charset="0"/>
                  </a:rPr>
                  <a:t>Prefix-tuning initializes a trainable matrix  </a:t>
                </a:r>
                <a14:m>
                  <m:oMath xmlns:m="http://schemas.openxmlformats.org/officeDocument/2006/math">
                    <m:sSub>
                      <m:sSubPr>
                        <m:ctrlPr>
                          <a:rPr lang="zh-CN" altLang="zh-CN" sz="24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𝑝</m:t>
                        </m:r>
                      </m:e>
                      <m:sub>
                        <m:r>
                          <a:rPr lang="en-US" altLang="zh-CN" sz="2400" b="1" i="1" kern="100">
                            <a:effectLst/>
                            <a:latin typeface="Cambria Math" panose="02040503050406030204" pitchFamily="18" charset="0"/>
                            <a:ea typeface="等线" panose="02010600030101010101" pitchFamily="2" charset="-122"/>
                            <a:cs typeface="Times New Roman" panose="02020603050405020304" pitchFamily="18" charset="0"/>
                          </a:rPr>
                          <m:t>𝜽</m:t>
                        </m:r>
                      </m:sub>
                    </m:sSub>
                  </m:oMath>
                </a14:m>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a:t>
                </a:r>
                <a:r>
                  <a:rPr lang="el-GR" altLang="zh-CN" sz="2400" dirty="0">
                    <a:latin typeface="Calibri Light" panose="020F0302020204030204" pitchFamily="34" charset="0"/>
                    <a:cs typeface="Calibri Light" panose="020F0302020204030204" pitchFamily="34" charset="0"/>
                  </a:rPr>
                  <a:t>(</a:t>
                </a:r>
                <a:r>
                  <a:rPr lang="en-US" altLang="zh-CN" sz="2400" dirty="0">
                    <a:latin typeface="Calibri Light" panose="020F0302020204030204" pitchFamily="34" charset="0"/>
                    <a:cs typeface="Calibri Light" panose="020F0302020204030204" pitchFamily="34" charset="0"/>
                  </a:rPr>
                  <a:t>parametrized by </a:t>
                </a:r>
                <a:r>
                  <a:rPr lang="el-GR" altLang="zh-CN" sz="2400" dirty="0">
                    <a:latin typeface="Calibri Light" panose="020F0302020204030204" pitchFamily="34" charset="0"/>
                    <a:cs typeface="Calibri Light" panose="020F0302020204030204" pitchFamily="34" charset="0"/>
                  </a:rPr>
                  <a:t>θ) </a:t>
                </a:r>
                <a:r>
                  <a:rPr lang="en-US" altLang="zh-CN" sz="2400" dirty="0">
                    <a:latin typeface="Calibri Light" panose="020F0302020204030204" pitchFamily="34" charset="0"/>
                    <a:cs typeface="Calibri Light" panose="020F0302020204030204" pitchFamily="34" charset="0"/>
                  </a:rPr>
                  <a:t>of dimension </a:t>
                </a:r>
                <a14:m>
                  <m:oMath xmlns:m="http://schemas.openxmlformats.org/officeDocument/2006/math">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𝑃</m:t>
                        </m:r>
                      </m:e>
                      <m:sub>
                        <m:r>
                          <a:rPr lang="en-US" altLang="zh-CN" sz="2400" i="1">
                            <a:latin typeface="Cambria Math" panose="02040503050406030204" pitchFamily="18" charset="0"/>
                          </a:rPr>
                          <m:t>𝑖𝑑𝑥</m:t>
                        </m:r>
                      </m:sub>
                    </m:sSub>
                    <m:r>
                      <a:rPr lang="en-US" altLang="zh-CN" sz="2400" i="1">
                        <a:latin typeface="Cambria Math" panose="02040503050406030204" pitchFamily="18" charset="0"/>
                      </a:rPr>
                      <m:t>|×</m:t>
                    </m:r>
                    <m:r>
                      <a:rPr lang="en-US" altLang="zh-CN" sz="2400" i="1">
                        <a:latin typeface="Cambria Math" panose="02040503050406030204" pitchFamily="18" charset="0"/>
                      </a:rPr>
                      <m:t>𝑑𝑖𝑚</m:t>
                    </m:r>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h</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oMath>
                </a14:m>
                <a:r>
                  <a:rPr lang="en-US" altLang="zh-CN" sz="2400" dirty="0">
                    <a:latin typeface="Calibri Light" panose="020F0302020204030204" pitchFamily="34" charset="0"/>
                    <a:cs typeface="Calibri Light" panose="020F0302020204030204" pitchFamily="34" charset="0"/>
                  </a:rPr>
                  <a:t> to store the prefix parameters:</a:t>
                </a:r>
              </a:p>
              <a:p>
                <a:pPr>
                  <a:buFontTx/>
                  <a:buChar char="-"/>
                </a:pPr>
                <a:endParaRPr lang="en-US" altLang="zh-CN" sz="1600" dirty="0"/>
              </a:p>
            </p:txBody>
          </p:sp>
        </mc:Choice>
        <mc:Fallback xmlns="">
          <p:sp>
            <p:nvSpPr>
              <p:cNvPr id="3" name="内容占位符 2">
                <a:extLst>
                  <a:ext uri="{FF2B5EF4-FFF2-40B4-BE49-F238E27FC236}">
                    <a16:creationId xmlns:a16="http://schemas.microsoft.com/office/drawing/2014/main" id="{C110074C-23CE-4B5B-8F7F-5921CC615C65}"/>
                  </a:ext>
                </a:extLst>
              </p:cNvPr>
              <p:cNvSpPr>
                <a:spLocks noGrp="1" noRot="1" noChangeAspect="1" noMove="1" noResize="1" noEditPoints="1" noAdjustHandles="1" noChangeArrowheads="1" noChangeShapeType="1" noTextEdit="1"/>
              </p:cNvSpPr>
              <p:nvPr>
                <p:ph idx="1"/>
              </p:nvPr>
            </p:nvSpPr>
            <p:spPr>
              <a:xfrm>
                <a:off x="838200" y="749721"/>
                <a:ext cx="10515600" cy="6004270"/>
              </a:xfrm>
              <a:blipFill>
                <a:blip r:embed="rId2"/>
                <a:stretch>
                  <a:fillRect l="-1043" t="-1929" r="-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30161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38407-082F-4809-8E7C-D314E35A7049}"/>
              </a:ext>
            </a:extLst>
          </p:cNvPr>
          <p:cNvSpPr>
            <a:spLocks noGrp="1"/>
          </p:cNvSpPr>
          <p:nvPr>
            <p:ph type="title"/>
          </p:nvPr>
        </p:nvSpPr>
        <p:spPr/>
        <p:txBody>
          <a:bodyPr/>
          <a:lstStyle/>
          <a:p>
            <a:r>
              <a:rPr lang="en-US" altLang="zh-CN" dirty="0"/>
              <a:t> </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EB08ECD-7ABE-4C5A-9F15-669D623D2AF2}"/>
                  </a:ext>
                </a:extLst>
              </p:cNvPr>
              <p:cNvSpPr>
                <a:spLocks noGrp="1"/>
              </p:cNvSpPr>
              <p:nvPr>
                <p:ph idx="1"/>
              </p:nvPr>
            </p:nvSpPr>
            <p:spPr>
              <a:xfrm>
                <a:off x="838200" y="234017"/>
                <a:ext cx="10515600" cy="5942946"/>
              </a:xfrm>
            </p:spPr>
            <p:txBody>
              <a:bodyPr/>
              <a:lstStyle/>
              <a:p>
                <a:pPr>
                  <a:buFontTx/>
                  <a:buChar char="-"/>
                </a:pPr>
                <a:endParaRPr lang="en-US" altLang="zh-CN" dirty="0"/>
              </a:p>
              <a:p>
                <a:pPr>
                  <a:buFontTx/>
                  <a:buChar char="-"/>
                </a:pPr>
                <a:endParaRPr lang="en-US" altLang="zh-CN" dirty="0"/>
              </a:p>
              <a:p>
                <a:pPr>
                  <a:buFontTx/>
                  <a:buChar char="-"/>
                </a:pPr>
                <a:endParaRPr lang="en-US" altLang="zh-CN" dirty="0"/>
              </a:p>
              <a:p>
                <a:pPr>
                  <a:buFontTx/>
                  <a:buChar char="-"/>
                </a:pPr>
                <a:endParaRPr lang="en-US" altLang="zh-CN" dirty="0"/>
              </a:p>
              <a:p>
                <a:pPr>
                  <a:buFontTx/>
                  <a:buChar char="-"/>
                </a:pPr>
                <a:r>
                  <a:rPr lang="en-US" altLang="zh-CN" sz="2400" dirty="0">
                    <a:latin typeface="Calibri Light" panose="020F0302020204030204" pitchFamily="34" charset="0"/>
                    <a:cs typeface="Calibri Light" panose="020F0302020204030204" pitchFamily="34" charset="0"/>
                  </a:rPr>
                  <a:t>The language model parameters φ are fixed and the prefix parameters θ are the only trainable parameters.</a:t>
                </a:r>
              </a:p>
              <a:p>
                <a:pPr>
                  <a:buFontTx/>
                  <a:buChar char="-"/>
                </a:pPr>
                <a14:m>
                  <m:oMath xmlns:m="http://schemas.openxmlformats.org/officeDocument/2006/math">
                    <m:sSub>
                      <m:sSubPr>
                        <m:ctrlPr>
                          <a:rPr lang="en-US" altLang="zh-CN" sz="2400" b="0" i="1" noProof="1" dirty="0" smtClean="0">
                            <a:latin typeface="Cambria Math" panose="02040503050406030204" pitchFamily="18" charset="0"/>
                            <a:cs typeface="Calibri Light" panose="020F0302020204030204" pitchFamily="34" charset="0"/>
                          </a:rPr>
                        </m:ctrlPr>
                      </m:sSubPr>
                      <m:e>
                        <m:r>
                          <a:rPr lang="en-US" altLang="zh-CN" sz="2400" i="1" noProof="1" dirty="0" smtClean="0">
                            <a:latin typeface="Cambria Math" panose="02040503050406030204" pitchFamily="18" charset="0"/>
                            <a:cs typeface="Calibri Light" panose="020F0302020204030204" pitchFamily="34" charset="0"/>
                          </a:rPr>
                          <m:t>h</m:t>
                        </m:r>
                      </m:e>
                      <m:sub>
                        <m:r>
                          <a:rPr lang="zh-CN" altLang="en-US" sz="2400" i="1" noProof="1" dirty="0" smtClean="0">
                            <a:latin typeface="Cambria Math" panose="02040503050406030204" pitchFamily="18" charset="0"/>
                            <a:cs typeface="Calibri Light" panose="020F0302020204030204" pitchFamily="34" charset="0"/>
                          </a:rPr>
                          <m:t>𝑖</m:t>
                        </m:r>
                      </m:sub>
                    </m:sSub>
                    <m:r>
                      <a:rPr lang="en-US" altLang="zh-CN" sz="2400" i="1" noProof="1" dirty="0" smtClean="0">
                        <a:latin typeface="Cambria Math" panose="02040503050406030204" pitchFamily="18" charset="0"/>
                        <a:cs typeface="Calibri Light" panose="020F0302020204030204" pitchFamily="34" charset="0"/>
                      </a:rPr>
                      <m:t> </m:t>
                    </m:r>
                  </m:oMath>
                </a14:m>
                <a:r>
                  <a:rPr lang="en-US" altLang="zh-CN" sz="2400" noProof="1">
                    <a:latin typeface="Calibri Light" panose="020F0302020204030204" pitchFamily="34" charset="0"/>
                    <a:cs typeface="Calibri Light" panose="020F0302020204030204" pitchFamily="34" charset="0"/>
                  </a:rPr>
                  <a:t>(for all i) is a function of the trainable </a:t>
                </a:r>
                <a14:m>
                  <m:oMath xmlns:m="http://schemas.openxmlformats.org/officeDocument/2006/math">
                    <m:sSub>
                      <m:sSubPr>
                        <m:ctrlPr>
                          <a:rPr lang="en-US" altLang="zh-CN" sz="2400" b="0" i="1" noProof="1" dirty="0" smtClean="0">
                            <a:latin typeface="Cambria Math" panose="02040503050406030204" pitchFamily="18" charset="0"/>
                            <a:cs typeface="Calibri Light" panose="020F0302020204030204" pitchFamily="34" charset="0"/>
                          </a:rPr>
                        </m:ctrlPr>
                      </m:sSubPr>
                      <m:e>
                        <m:r>
                          <a:rPr lang="zh-CN" altLang="en-US" sz="2400" i="1" noProof="1" dirty="0" smtClean="0">
                            <a:latin typeface="Cambria Math" panose="02040503050406030204" pitchFamily="18" charset="0"/>
                            <a:cs typeface="Calibri Light" panose="020F0302020204030204" pitchFamily="34" charset="0"/>
                          </a:rPr>
                          <m:t>𝑃</m:t>
                        </m:r>
                      </m:e>
                      <m:sub>
                        <m:r>
                          <a:rPr lang="zh-CN" altLang="en-US" sz="2400" i="1" noProof="1" dirty="0" smtClean="0">
                            <a:latin typeface="Cambria Math" panose="02040503050406030204" pitchFamily="18" charset="0"/>
                            <a:cs typeface="Calibri Light" panose="020F0302020204030204" pitchFamily="34" charset="0"/>
                          </a:rPr>
                          <m:t>𝜃</m:t>
                        </m:r>
                      </m:sub>
                    </m:sSub>
                  </m:oMath>
                </a14:m>
                <a:r>
                  <a:rPr lang="en-US" altLang="zh-CN" sz="2400" noProof="1">
                    <a:latin typeface="Calibri Light" panose="020F0302020204030204" pitchFamily="34" charset="0"/>
                    <a:cs typeface="Calibri Light" panose="020F0302020204030204" pitchFamily="34" charset="0"/>
                  </a:rPr>
                  <a:t>. When i ∈ </a:t>
                </a:r>
                <a14:m>
                  <m:oMath xmlns:m="http://schemas.openxmlformats.org/officeDocument/2006/math">
                    <m:sSub>
                      <m:sSubPr>
                        <m:ctrlPr>
                          <a:rPr lang="en-US" altLang="zh-CN" sz="2400" b="0" i="1" noProof="1" dirty="0" smtClean="0">
                            <a:latin typeface="Cambria Math" panose="02040503050406030204" pitchFamily="18" charset="0"/>
                            <a:cs typeface="Calibri Light" panose="020F0302020204030204" pitchFamily="34" charset="0"/>
                          </a:rPr>
                        </m:ctrlPr>
                      </m:sSubPr>
                      <m:e>
                        <m:r>
                          <a:rPr lang="zh-CN" altLang="en-US" sz="2400" i="1" noProof="1" dirty="0" smtClean="0">
                            <a:latin typeface="Cambria Math" panose="02040503050406030204" pitchFamily="18" charset="0"/>
                            <a:cs typeface="Calibri Light" panose="020F0302020204030204" pitchFamily="34" charset="0"/>
                          </a:rPr>
                          <m:t>𝑃</m:t>
                        </m:r>
                      </m:e>
                      <m:sub>
                        <m:r>
                          <a:rPr lang="zh-CN" altLang="en-US" sz="2400" i="1" noProof="1" dirty="0" smtClean="0">
                            <a:latin typeface="Cambria Math" panose="02040503050406030204" pitchFamily="18" charset="0"/>
                            <a:cs typeface="Calibri Light" panose="020F0302020204030204" pitchFamily="34" charset="0"/>
                          </a:rPr>
                          <m:t>𝑖𝑑𝑥</m:t>
                        </m:r>
                      </m:sub>
                    </m:sSub>
                  </m:oMath>
                </a14:m>
                <a:r>
                  <a:rPr lang="en-US" altLang="zh-CN" sz="2400" noProof="1">
                    <a:latin typeface="Calibri Light" panose="020F0302020204030204" pitchFamily="34" charset="0"/>
                    <a:cs typeface="Calibri Light" panose="020F0302020204030204" pitchFamily="34" charset="0"/>
                  </a:rPr>
                  <a:t>, this is clear because </a:t>
                </a:r>
                <a14:m>
                  <m:oMath xmlns:m="http://schemas.openxmlformats.org/officeDocument/2006/math">
                    <m:sSub>
                      <m:sSubPr>
                        <m:ctrlPr>
                          <a:rPr lang="en-US" altLang="zh-CN" sz="2400" i="1" noProof="1" dirty="0">
                            <a:latin typeface="Cambria Math" panose="02040503050406030204" pitchFamily="18" charset="0"/>
                            <a:cs typeface="Calibri Light" panose="020F0302020204030204" pitchFamily="34" charset="0"/>
                          </a:rPr>
                        </m:ctrlPr>
                      </m:sSubPr>
                      <m:e>
                        <m:r>
                          <a:rPr lang="en-US" altLang="zh-CN" sz="2400" i="1" noProof="1" dirty="0">
                            <a:latin typeface="Cambria Math" panose="02040503050406030204" pitchFamily="18" charset="0"/>
                            <a:cs typeface="Calibri Light" panose="020F0302020204030204" pitchFamily="34" charset="0"/>
                          </a:rPr>
                          <m:t>h</m:t>
                        </m:r>
                      </m:e>
                      <m:sub>
                        <m:r>
                          <a:rPr lang="zh-CN" altLang="en-US" sz="2400" i="1" noProof="1" dirty="0">
                            <a:latin typeface="Cambria Math" panose="02040503050406030204" pitchFamily="18" charset="0"/>
                            <a:cs typeface="Calibri Light" panose="020F0302020204030204" pitchFamily="34" charset="0"/>
                          </a:rPr>
                          <m:t>𝑖</m:t>
                        </m:r>
                      </m:sub>
                    </m:sSub>
                  </m:oMath>
                </a14:m>
                <a:r>
                  <a:rPr lang="en-US" altLang="zh-CN" sz="2400" noProof="1">
                    <a:latin typeface="Calibri Light" panose="020F0302020204030204" pitchFamily="34" charset="0"/>
                    <a:cs typeface="Calibri Light" panose="020F0302020204030204" pitchFamily="34" charset="0"/>
                  </a:rPr>
                  <a:t> copies directly from </a:t>
                </a:r>
                <a14:m>
                  <m:oMath xmlns:m="http://schemas.openxmlformats.org/officeDocument/2006/math">
                    <m:sSub>
                      <m:sSubPr>
                        <m:ctrlPr>
                          <a:rPr lang="en-US" altLang="zh-CN" sz="2400" i="1" noProof="1" dirty="0">
                            <a:latin typeface="Cambria Math" panose="02040503050406030204" pitchFamily="18" charset="0"/>
                            <a:cs typeface="Calibri Light" panose="020F0302020204030204" pitchFamily="34" charset="0"/>
                          </a:rPr>
                        </m:ctrlPr>
                      </m:sSubPr>
                      <m:e>
                        <m:r>
                          <a:rPr lang="zh-CN" altLang="en-US" sz="2400" i="1" noProof="1" dirty="0">
                            <a:latin typeface="Cambria Math" panose="02040503050406030204" pitchFamily="18" charset="0"/>
                            <a:cs typeface="Calibri Light" panose="020F0302020204030204" pitchFamily="34" charset="0"/>
                          </a:rPr>
                          <m:t>𝑃</m:t>
                        </m:r>
                      </m:e>
                      <m:sub>
                        <m:r>
                          <a:rPr lang="zh-CN" altLang="en-US" sz="2400" i="1" noProof="1" dirty="0">
                            <a:latin typeface="Cambria Math" panose="02040503050406030204" pitchFamily="18" charset="0"/>
                            <a:cs typeface="Calibri Light" panose="020F0302020204030204" pitchFamily="34" charset="0"/>
                          </a:rPr>
                          <m:t>𝜃</m:t>
                        </m:r>
                      </m:sub>
                    </m:sSub>
                  </m:oMath>
                </a14:m>
                <a:r>
                  <a:rPr lang="en-US" altLang="zh-CN" sz="2400" noProof="1">
                    <a:latin typeface="Calibri Light" panose="020F0302020204030204" pitchFamily="34" charset="0"/>
                    <a:cs typeface="Calibri Light" panose="020F0302020204030204" pitchFamily="34" charset="0"/>
                  </a:rPr>
                  <a:t>. Otherwise, </a:t>
                </a:r>
                <a14:m>
                  <m:oMath xmlns:m="http://schemas.openxmlformats.org/officeDocument/2006/math">
                    <m:sSub>
                      <m:sSubPr>
                        <m:ctrlPr>
                          <a:rPr lang="en-US" altLang="zh-CN" sz="2400" i="1" noProof="1" dirty="0">
                            <a:latin typeface="Cambria Math" panose="02040503050406030204" pitchFamily="18" charset="0"/>
                            <a:cs typeface="Calibri Light" panose="020F0302020204030204" pitchFamily="34" charset="0"/>
                          </a:rPr>
                        </m:ctrlPr>
                      </m:sSubPr>
                      <m:e>
                        <m:r>
                          <a:rPr lang="en-US" altLang="zh-CN" sz="2400" i="1" noProof="1" dirty="0">
                            <a:latin typeface="Cambria Math" panose="02040503050406030204" pitchFamily="18" charset="0"/>
                            <a:cs typeface="Calibri Light" panose="020F0302020204030204" pitchFamily="34" charset="0"/>
                          </a:rPr>
                          <m:t>h</m:t>
                        </m:r>
                      </m:e>
                      <m:sub>
                        <m:r>
                          <a:rPr lang="zh-CN" altLang="en-US" sz="2400" i="1" noProof="1" dirty="0">
                            <a:latin typeface="Cambria Math" panose="02040503050406030204" pitchFamily="18" charset="0"/>
                            <a:cs typeface="Calibri Light" panose="020F0302020204030204" pitchFamily="34" charset="0"/>
                          </a:rPr>
                          <m:t>𝑖</m:t>
                        </m:r>
                      </m:sub>
                    </m:sSub>
                  </m:oMath>
                </a14:m>
                <a:r>
                  <a:rPr lang="en-US" altLang="zh-CN" sz="2400" noProof="1">
                    <a:latin typeface="Calibri Light" panose="020F0302020204030204" pitchFamily="34" charset="0"/>
                    <a:cs typeface="Calibri Light" panose="020F0302020204030204" pitchFamily="34" charset="0"/>
                  </a:rPr>
                  <a:t>  still depends on </a:t>
                </a:r>
                <a14:m>
                  <m:oMath xmlns:m="http://schemas.openxmlformats.org/officeDocument/2006/math">
                    <m:sSub>
                      <m:sSubPr>
                        <m:ctrlPr>
                          <a:rPr lang="en-US" altLang="zh-CN" sz="2400" i="1" noProof="1" dirty="0">
                            <a:latin typeface="Cambria Math" panose="02040503050406030204" pitchFamily="18" charset="0"/>
                            <a:cs typeface="Calibri Light" panose="020F0302020204030204" pitchFamily="34" charset="0"/>
                          </a:rPr>
                        </m:ctrlPr>
                      </m:sSubPr>
                      <m:e>
                        <m:r>
                          <a:rPr lang="zh-CN" altLang="en-US" sz="2400" i="1" noProof="1" dirty="0">
                            <a:latin typeface="Cambria Math" panose="02040503050406030204" pitchFamily="18" charset="0"/>
                            <a:cs typeface="Calibri Light" panose="020F0302020204030204" pitchFamily="34" charset="0"/>
                          </a:rPr>
                          <m:t>𝑃</m:t>
                        </m:r>
                      </m:e>
                      <m:sub>
                        <m:r>
                          <a:rPr lang="zh-CN" altLang="en-US" sz="2400" i="1" noProof="1" dirty="0">
                            <a:latin typeface="Cambria Math" panose="02040503050406030204" pitchFamily="18" charset="0"/>
                            <a:cs typeface="Calibri Light" panose="020F0302020204030204" pitchFamily="34" charset="0"/>
                          </a:rPr>
                          <m:t>𝜃</m:t>
                        </m:r>
                      </m:sub>
                    </m:sSub>
                  </m:oMath>
                </a14:m>
                <a:r>
                  <a:rPr lang="en-US" altLang="zh-CN" sz="2400" noProof="1">
                    <a:latin typeface="Calibri Light" panose="020F0302020204030204" pitchFamily="34" charset="0"/>
                    <a:cs typeface="Calibri Light" panose="020F0302020204030204" pitchFamily="34" charset="0"/>
                  </a:rPr>
                  <a:t>, because the prefix activations are always in the left context and will therefore affect any activations to its right.</a:t>
                </a:r>
              </a:p>
            </p:txBody>
          </p:sp>
        </mc:Choice>
        <mc:Fallback xmlns="">
          <p:sp>
            <p:nvSpPr>
              <p:cNvPr id="3" name="内容占位符 2">
                <a:extLst>
                  <a:ext uri="{FF2B5EF4-FFF2-40B4-BE49-F238E27FC236}">
                    <a16:creationId xmlns:a16="http://schemas.microsoft.com/office/drawing/2014/main" id="{BEB08ECD-7ABE-4C5A-9F15-669D623D2AF2}"/>
                  </a:ext>
                </a:extLst>
              </p:cNvPr>
              <p:cNvSpPr>
                <a:spLocks noGrp="1" noRot="1" noChangeAspect="1" noMove="1" noResize="1" noEditPoints="1" noAdjustHandles="1" noChangeArrowheads="1" noChangeShapeType="1" noTextEdit="1"/>
              </p:cNvSpPr>
              <p:nvPr>
                <p:ph idx="1"/>
              </p:nvPr>
            </p:nvSpPr>
            <p:spPr>
              <a:xfrm>
                <a:off x="838200" y="234017"/>
                <a:ext cx="10515600" cy="5942946"/>
              </a:xfrm>
              <a:blipFill>
                <a:blip r:embed="rId2"/>
                <a:stretch>
                  <a:fillRect l="-928" r="-110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F227310F-EA42-4388-A8EE-34B7357622AD}"/>
              </a:ext>
            </a:extLst>
          </p:cNvPr>
          <p:cNvPicPr>
            <a:picLocks noChangeAspect="1"/>
          </p:cNvPicPr>
          <p:nvPr/>
        </p:nvPicPr>
        <p:blipFill>
          <a:blip r:embed="rId3"/>
          <a:stretch>
            <a:fillRect/>
          </a:stretch>
        </p:blipFill>
        <p:spPr>
          <a:xfrm>
            <a:off x="3291526" y="912152"/>
            <a:ext cx="4248181" cy="909644"/>
          </a:xfrm>
          <a:prstGeom prst="rect">
            <a:avLst/>
          </a:prstGeom>
        </p:spPr>
      </p:pic>
    </p:spTree>
    <p:extLst>
      <p:ext uri="{BB962C8B-B14F-4D97-AF65-F5344CB8AC3E}">
        <p14:creationId xmlns:p14="http://schemas.microsoft.com/office/powerpoint/2010/main" val="1707195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863458-FBF0-4BCB-8532-072483FD0312}"/>
              </a:ext>
            </a:extLst>
          </p:cNvPr>
          <p:cNvSpPr>
            <a:spLocks noGrp="1"/>
          </p:cNvSpPr>
          <p:nvPr>
            <p:ph type="title"/>
          </p:nvPr>
        </p:nvSpPr>
        <p:spPr/>
        <p:txBody>
          <a:bodyPr/>
          <a:lstStyle/>
          <a:p>
            <a:r>
              <a:rPr lang="en-US" altLang="zh-CN" dirty="0"/>
              <a:t> </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B557CBA-F098-46D4-BE57-080F16F9315B}"/>
                  </a:ext>
                </a:extLst>
              </p:cNvPr>
              <p:cNvSpPr>
                <a:spLocks noGrp="1"/>
              </p:cNvSpPr>
              <p:nvPr>
                <p:ph idx="1"/>
              </p:nvPr>
            </p:nvSpPr>
            <p:spPr>
              <a:xfrm>
                <a:off x="838200" y="290355"/>
                <a:ext cx="10515600" cy="5886608"/>
              </a:xfrm>
            </p:spPr>
            <p:txBody>
              <a:bodyPr/>
              <a:lstStyle/>
              <a:p>
                <a:r>
                  <a:rPr lang="en-US" altLang="zh-CN" b="1" dirty="0"/>
                  <a:t>Parametrization of </a:t>
                </a:r>
                <a14:m>
                  <m:oMath xmlns:m="http://schemas.openxmlformats.org/officeDocument/2006/math">
                    <m:sSub>
                      <m:sSubPr>
                        <m:ctrlPr>
                          <a:rPr lang="en-US" altLang="zh-CN" sz="2800" b="1" i="1" noProof="1" dirty="0" smtClean="0">
                            <a:latin typeface="Cambria Math" panose="02040503050406030204" pitchFamily="18" charset="0"/>
                            <a:cs typeface="Calibri Light" panose="020F0302020204030204" pitchFamily="34" charset="0"/>
                          </a:rPr>
                        </m:ctrlPr>
                      </m:sSubPr>
                      <m:e>
                        <m:r>
                          <a:rPr lang="zh-CN" altLang="en-US" sz="2800" b="1" i="1" noProof="1" dirty="0" smtClean="0">
                            <a:latin typeface="Cambria Math" panose="02040503050406030204" pitchFamily="18" charset="0"/>
                            <a:cs typeface="Calibri Light" panose="020F0302020204030204" pitchFamily="34" charset="0"/>
                          </a:rPr>
                          <m:t>𝑷</m:t>
                        </m:r>
                      </m:e>
                      <m:sub>
                        <m:r>
                          <a:rPr lang="zh-CN" altLang="en-US" sz="2800" b="1" i="1" noProof="1" dirty="0" smtClean="0">
                            <a:latin typeface="Cambria Math" panose="02040503050406030204" pitchFamily="18" charset="0"/>
                            <a:cs typeface="Calibri Light" panose="020F0302020204030204" pitchFamily="34" charset="0"/>
                          </a:rPr>
                          <m:t>𝜽</m:t>
                        </m:r>
                      </m:sub>
                    </m:sSub>
                    <m:r>
                      <a:rPr lang="zh-CN" altLang="en-US" sz="2800" b="1" i="1" noProof="1" dirty="0" smtClean="0">
                        <a:latin typeface="Cambria Math" panose="02040503050406030204" pitchFamily="18" charset="0"/>
                        <a:cs typeface="Calibri Light" panose="020F0302020204030204" pitchFamily="34" charset="0"/>
                      </a:rPr>
                      <m:t> </m:t>
                    </m:r>
                  </m:oMath>
                </a14:m>
                <a:endParaRPr lang="en-US" altLang="zh-CN" b="1" dirty="0"/>
              </a:p>
              <a:p>
                <a:pPr>
                  <a:buFontTx/>
                  <a:buChar char="-"/>
                </a:pPr>
                <a:r>
                  <a:rPr lang="en-US" altLang="zh-CN" sz="2400" dirty="0">
                    <a:latin typeface="Calibri Light" panose="020F0302020204030204" pitchFamily="34" charset="0"/>
                    <a:cs typeface="Calibri Light" panose="020F0302020204030204" pitchFamily="34" charset="0"/>
                  </a:rPr>
                  <a:t>Empirically, directly updating the </a:t>
                </a:r>
                <a14:m>
                  <m:oMath xmlns:m="http://schemas.openxmlformats.org/officeDocument/2006/math">
                    <m:sSub>
                      <m:sSubPr>
                        <m:ctrlPr>
                          <a:rPr lang="en-US" altLang="zh-CN" sz="2400" i="1" noProof="1" dirty="0" smtClean="0">
                            <a:latin typeface="Cambria Math" panose="02040503050406030204" pitchFamily="18" charset="0"/>
                            <a:cs typeface="Calibri Light" panose="020F0302020204030204" pitchFamily="34" charset="0"/>
                          </a:rPr>
                        </m:ctrlPr>
                      </m:sSubPr>
                      <m:e>
                        <m:r>
                          <a:rPr lang="zh-CN" altLang="en-US" sz="2400" b="0" i="1" noProof="1" dirty="0" smtClean="0">
                            <a:latin typeface="Cambria Math" panose="02040503050406030204" pitchFamily="18" charset="0"/>
                            <a:cs typeface="Calibri Light" panose="020F0302020204030204" pitchFamily="34" charset="0"/>
                          </a:rPr>
                          <m:t>𝑃</m:t>
                        </m:r>
                      </m:e>
                      <m:sub>
                        <m:r>
                          <a:rPr lang="zh-CN" altLang="en-US" sz="2400" b="0" i="1" noProof="1" dirty="0" smtClean="0">
                            <a:latin typeface="Cambria Math" panose="02040503050406030204" pitchFamily="18" charset="0"/>
                            <a:cs typeface="Calibri Light" panose="020F0302020204030204" pitchFamily="34" charset="0"/>
                          </a:rPr>
                          <m:t>𝜃</m:t>
                        </m:r>
                      </m:sub>
                    </m:sSub>
                    <m:r>
                      <a:rPr lang="zh-CN" altLang="en-US" sz="2400" b="0" i="1" noProof="1" dirty="0" smtClean="0">
                        <a:latin typeface="Cambria Math" panose="02040503050406030204" pitchFamily="18" charset="0"/>
                        <a:cs typeface="Calibri Light" panose="020F0302020204030204" pitchFamily="34" charset="0"/>
                      </a:rPr>
                      <m:t> </m:t>
                    </m:r>
                  </m:oMath>
                </a14:m>
                <a:r>
                  <a:rPr lang="en-US" altLang="zh-CN" sz="2400" dirty="0">
                    <a:latin typeface="Calibri Light" panose="020F0302020204030204" pitchFamily="34" charset="0"/>
                    <a:cs typeface="Calibri Light" panose="020F0302020204030204" pitchFamily="34" charset="0"/>
                  </a:rPr>
                  <a:t>parameters leads to unstable optimization and a slight drop in performance.</a:t>
                </a:r>
              </a:p>
              <a:p>
                <a:pPr>
                  <a:buFontTx/>
                  <a:buChar char="-"/>
                </a:pPr>
                <a:r>
                  <a:rPr lang="en-US" altLang="zh-CN" sz="2400" dirty="0">
                    <a:latin typeface="Calibri Light" panose="020F0302020204030204" pitchFamily="34" charset="0"/>
                    <a:cs typeface="Calibri Light" panose="020F0302020204030204" pitchFamily="34" charset="0"/>
                  </a:rPr>
                  <a:t>So we reparametrize the matrix </a:t>
                </a:r>
                <a14:m>
                  <m:oMath xmlns:m="http://schemas.openxmlformats.org/officeDocument/2006/math">
                    <m:sSub>
                      <m:sSubPr>
                        <m:ctrlPr>
                          <a:rPr lang="en-US" altLang="zh-CN" sz="2400" b="0" i="1" dirty="0" smtClean="0">
                            <a:latin typeface="Cambria Math" panose="02040503050406030204" pitchFamily="18" charset="0"/>
                            <a:cs typeface="Calibri Light" panose="020F0302020204030204" pitchFamily="34" charset="0"/>
                          </a:rPr>
                        </m:ctrlPr>
                      </m:sSubPr>
                      <m:e>
                        <m:r>
                          <a:rPr lang="en-US" altLang="zh-CN" sz="2400" i="1" dirty="0" smtClean="0">
                            <a:latin typeface="Cambria Math" panose="02040503050406030204" pitchFamily="18" charset="0"/>
                            <a:cs typeface="Calibri Light" panose="020F0302020204030204" pitchFamily="34" charset="0"/>
                          </a:rPr>
                          <m:t>𝑃</m:t>
                        </m:r>
                      </m:e>
                      <m:sub>
                        <m:r>
                          <a:rPr lang="en-US" altLang="zh-CN" sz="2400" i="1" dirty="0" smtClean="0">
                            <a:latin typeface="Cambria Math" panose="02040503050406030204" pitchFamily="18" charset="0"/>
                            <a:cs typeface="Calibri Light" panose="020F0302020204030204" pitchFamily="34" charset="0"/>
                          </a:rPr>
                          <m:t>𝜃</m:t>
                        </m:r>
                      </m:sub>
                    </m:sSub>
                    <m:r>
                      <a:rPr lang="en-US" altLang="zh-CN" sz="2400" i="1" dirty="0" smtClean="0">
                        <a:latin typeface="Cambria Math" panose="02040503050406030204" pitchFamily="18" charset="0"/>
                        <a:cs typeface="Calibri Light" panose="020F0302020204030204" pitchFamily="34" charset="0"/>
                      </a:rPr>
                      <m:t>[</m:t>
                    </m:r>
                    <m:r>
                      <a:rPr lang="en-US" altLang="zh-CN" sz="2400" i="1" dirty="0" err="1" smtClean="0">
                        <a:latin typeface="Cambria Math" panose="02040503050406030204" pitchFamily="18" charset="0"/>
                        <a:cs typeface="Calibri Light" panose="020F0302020204030204" pitchFamily="34" charset="0"/>
                      </a:rPr>
                      <m:t>𝑖</m:t>
                    </m:r>
                    <m:r>
                      <a:rPr lang="en-US" altLang="zh-CN" sz="2400" i="1" dirty="0" smtClean="0">
                        <a:latin typeface="Cambria Math" panose="02040503050406030204" pitchFamily="18" charset="0"/>
                        <a:cs typeface="Calibri Light" panose="020F0302020204030204" pitchFamily="34" charset="0"/>
                      </a:rPr>
                      <m:t>, :] = </m:t>
                    </m:r>
                    <m:r>
                      <a:rPr lang="zh-CN" altLang="en-US" sz="2400" i="1" noProof="1" dirty="0" smtClean="0">
                        <a:latin typeface="Cambria Math" panose="02040503050406030204" pitchFamily="18" charset="0"/>
                        <a:cs typeface="Calibri Light" panose="020F0302020204030204" pitchFamily="34" charset="0"/>
                      </a:rPr>
                      <m:t>𝑀𝐿</m:t>
                    </m:r>
                    <m:sSub>
                      <m:sSubPr>
                        <m:ctrlPr>
                          <a:rPr lang="en-US" altLang="zh-CN" sz="2400" b="0" i="1" noProof="1" dirty="0" smtClean="0">
                            <a:latin typeface="Cambria Math" panose="02040503050406030204" pitchFamily="18" charset="0"/>
                            <a:cs typeface="Calibri Light" panose="020F0302020204030204" pitchFamily="34" charset="0"/>
                          </a:rPr>
                        </m:ctrlPr>
                      </m:sSubPr>
                      <m:e>
                        <m:r>
                          <a:rPr lang="zh-CN" altLang="en-US" sz="2400" i="1" noProof="1" dirty="0" smtClean="0">
                            <a:latin typeface="Cambria Math" panose="02040503050406030204" pitchFamily="18" charset="0"/>
                            <a:cs typeface="Calibri Light" panose="020F0302020204030204" pitchFamily="34" charset="0"/>
                          </a:rPr>
                          <m:t>𝑃</m:t>
                        </m:r>
                      </m:e>
                      <m:sub>
                        <m:r>
                          <a:rPr lang="zh-CN" altLang="en-US" sz="2400" i="1" noProof="1" dirty="0" smtClean="0">
                            <a:latin typeface="Cambria Math" panose="02040503050406030204" pitchFamily="18" charset="0"/>
                            <a:cs typeface="Calibri Light" panose="020F0302020204030204" pitchFamily="34" charset="0"/>
                          </a:rPr>
                          <m:t>𝜃</m:t>
                        </m:r>
                      </m:sub>
                    </m:sSub>
                    <m:d>
                      <m:dPr>
                        <m:ctrlPr>
                          <a:rPr lang="en-US" altLang="zh-CN" sz="2400" b="0" i="1" noProof="1" dirty="0" smtClean="0">
                            <a:latin typeface="Cambria Math" panose="02040503050406030204" pitchFamily="18" charset="0"/>
                            <a:cs typeface="Calibri Light" panose="020F0302020204030204" pitchFamily="34" charset="0"/>
                          </a:rPr>
                        </m:ctrlPr>
                      </m:dPr>
                      <m:e>
                        <m:sSubSup>
                          <m:sSubSupPr>
                            <m:ctrlPr>
                              <a:rPr lang="en-US" altLang="zh-CN" sz="2400" b="0" i="1" noProof="1" dirty="0" smtClean="0">
                                <a:latin typeface="Cambria Math" panose="02040503050406030204" pitchFamily="18" charset="0"/>
                                <a:cs typeface="Calibri Light" panose="020F0302020204030204" pitchFamily="34" charset="0"/>
                              </a:rPr>
                            </m:ctrlPr>
                          </m:sSubSupPr>
                          <m:e>
                            <m:r>
                              <a:rPr lang="zh-CN" altLang="en-US" sz="2400" i="1" noProof="1" dirty="0" smtClean="0">
                                <a:latin typeface="Cambria Math" panose="02040503050406030204" pitchFamily="18" charset="0"/>
                                <a:cs typeface="Calibri Light" panose="020F0302020204030204" pitchFamily="34" charset="0"/>
                              </a:rPr>
                              <m:t>𝑃</m:t>
                            </m:r>
                          </m:e>
                          <m:sub>
                            <m:r>
                              <a:rPr lang="zh-CN" altLang="en-US" sz="2400" i="1" noProof="1" dirty="0" smtClean="0">
                                <a:latin typeface="Cambria Math" panose="02040503050406030204" pitchFamily="18" charset="0"/>
                                <a:cs typeface="Calibri Light" panose="020F0302020204030204" pitchFamily="34" charset="0"/>
                              </a:rPr>
                              <m:t>𝜃</m:t>
                            </m:r>
                          </m:sub>
                          <m:sup>
                            <m:r>
                              <a:rPr lang="en-US" altLang="zh-CN" sz="2400" b="0" i="1" noProof="1" dirty="0" smtClean="0">
                                <a:latin typeface="Cambria Math" panose="02040503050406030204" pitchFamily="18" charset="0"/>
                                <a:cs typeface="Calibri Light" panose="020F0302020204030204" pitchFamily="34" charset="0"/>
                              </a:rPr>
                              <m:t>′</m:t>
                            </m:r>
                          </m:sup>
                        </m:sSubSup>
                        <m:d>
                          <m:dPr>
                            <m:begChr m:val="["/>
                            <m:endChr m:val="]"/>
                            <m:ctrlPr>
                              <a:rPr lang="en-US" altLang="zh-CN" sz="2400" b="0" i="1" noProof="1" dirty="0" smtClean="0">
                                <a:latin typeface="Cambria Math" panose="02040503050406030204" pitchFamily="18" charset="0"/>
                                <a:cs typeface="Calibri Light" panose="020F0302020204030204" pitchFamily="34" charset="0"/>
                              </a:rPr>
                            </m:ctrlPr>
                          </m:dPr>
                          <m:e>
                            <m:r>
                              <a:rPr lang="zh-CN" altLang="en-US" sz="2400" i="1" noProof="1" dirty="0" smtClean="0">
                                <a:latin typeface="Cambria Math" panose="02040503050406030204" pitchFamily="18" charset="0"/>
                                <a:cs typeface="Calibri Light" panose="020F0302020204030204" pitchFamily="34" charset="0"/>
                              </a:rPr>
                              <m:t>𝑖</m:t>
                            </m:r>
                            <m:r>
                              <a:rPr lang="en-US" altLang="zh-CN" sz="2400" i="1" noProof="1" dirty="0" smtClean="0">
                                <a:latin typeface="Cambria Math" panose="02040503050406030204" pitchFamily="18" charset="0"/>
                                <a:cs typeface="Calibri Light" panose="020F0302020204030204" pitchFamily="34" charset="0"/>
                              </a:rPr>
                              <m:t>, :</m:t>
                            </m:r>
                          </m:e>
                        </m:d>
                      </m:e>
                    </m:d>
                    <m:r>
                      <a:rPr lang="en-US" altLang="zh-CN" sz="2400" i="1" dirty="0" smtClean="0">
                        <a:latin typeface="Cambria Math" panose="02040503050406030204" pitchFamily="18" charset="0"/>
                        <a:cs typeface="Calibri Light" panose="020F0302020204030204" pitchFamily="34" charset="0"/>
                      </a:rPr>
                      <m:t> </m:t>
                    </m:r>
                  </m:oMath>
                </a14:m>
                <a:r>
                  <a:rPr lang="en-US" altLang="zh-CN" sz="2400" dirty="0">
                    <a:latin typeface="Calibri Light" panose="020F0302020204030204" pitchFamily="34" charset="0"/>
                    <a:cs typeface="Calibri Light" panose="020F0302020204030204" pitchFamily="34" charset="0"/>
                  </a:rPr>
                  <a:t>by a smaller matrix (</a:t>
                </a:r>
                <a14:m>
                  <m:oMath xmlns:m="http://schemas.openxmlformats.org/officeDocument/2006/math">
                    <m:sSub>
                      <m:sSubPr>
                        <m:ctrlPr>
                          <a:rPr lang="en-US" altLang="zh-CN" sz="2400" i="1" noProof="1" dirty="0">
                            <a:latin typeface="Cambria Math" panose="02040503050406030204" pitchFamily="18" charset="0"/>
                            <a:cs typeface="Calibri Light" panose="020F0302020204030204" pitchFamily="34" charset="0"/>
                          </a:rPr>
                        </m:ctrlPr>
                      </m:sSubPr>
                      <m:e>
                        <m:r>
                          <a:rPr lang="zh-CN" altLang="en-US" sz="2400" b="0" i="1" noProof="1" dirty="0">
                            <a:latin typeface="Cambria Math" panose="02040503050406030204" pitchFamily="18" charset="0"/>
                            <a:cs typeface="Calibri Light" panose="020F0302020204030204" pitchFamily="34" charset="0"/>
                          </a:rPr>
                          <m:t>𝑃</m:t>
                        </m:r>
                      </m:e>
                      <m:sub>
                        <m:r>
                          <a:rPr lang="zh-CN" altLang="en-US" sz="2400" b="0" i="1" noProof="1" dirty="0">
                            <a:latin typeface="Cambria Math" panose="02040503050406030204" pitchFamily="18" charset="0"/>
                            <a:cs typeface="Calibri Light" panose="020F0302020204030204" pitchFamily="34" charset="0"/>
                          </a:rPr>
                          <m:t>𝜃</m:t>
                        </m:r>
                      </m:sub>
                    </m:sSub>
                    <m:r>
                      <a:rPr lang="zh-CN" altLang="en-US" sz="2400" b="0" i="1" noProof="1" dirty="0">
                        <a:latin typeface="Cambria Math" panose="02040503050406030204" pitchFamily="18" charset="0"/>
                        <a:cs typeface="Calibri Light" panose="020F0302020204030204" pitchFamily="34" charset="0"/>
                      </a:rPr>
                      <m:t> </m:t>
                    </m:r>
                    <m:r>
                      <a:rPr lang="en-US" altLang="zh-CN" sz="2400" b="0" i="0" noProof="1" dirty="0" smtClean="0">
                        <a:latin typeface="Cambria Math" panose="02040503050406030204" pitchFamily="18" charset="0"/>
                        <a:cs typeface="Calibri Light" panose="020F0302020204030204" pitchFamily="34" charset="0"/>
                      </a:rPr>
                      <m:t>′</m:t>
                    </m:r>
                  </m:oMath>
                </a14:m>
                <a:r>
                  <a:rPr lang="en-US" altLang="zh-CN" sz="2400" dirty="0">
                    <a:latin typeface="Calibri Light" panose="020F0302020204030204" pitchFamily="34" charset="0"/>
                    <a:cs typeface="Calibri Light" panose="020F0302020204030204" pitchFamily="34" charset="0"/>
                  </a:rPr>
                  <a:t>) composed with a large feedforward neural network (</a:t>
                </a:r>
                <a14:m>
                  <m:oMath xmlns:m="http://schemas.openxmlformats.org/officeDocument/2006/math">
                    <m:r>
                      <a:rPr lang="en-US" altLang="zh-CN" sz="2400" i="1" dirty="0" smtClean="0">
                        <a:latin typeface="Cambria Math" panose="02040503050406030204" pitchFamily="18" charset="0"/>
                        <a:cs typeface="Calibri Light" panose="020F0302020204030204" pitchFamily="34" charset="0"/>
                      </a:rPr>
                      <m:t>𝑀𝐿</m:t>
                    </m:r>
                    <m:sSub>
                      <m:sSubPr>
                        <m:ctrlPr>
                          <a:rPr lang="en-US" altLang="zh-CN" sz="2400" b="0" i="1" dirty="0" smtClean="0">
                            <a:latin typeface="Cambria Math" panose="02040503050406030204" pitchFamily="18" charset="0"/>
                            <a:cs typeface="Calibri Light" panose="020F0302020204030204" pitchFamily="34" charset="0"/>
                          </a:rPr>
                        </m:ctrlPr>
                      </m:sSubPr>
                      <m:e>
                        <m:r>
                          <a:rPr lang="en-US" altLang="zh-CN" sz="2400" i="1" dirty="0" smtClean="0">
                            <a:latin typeface="Cambria Math" panose="02040503050406030204" pitchFamily="18" charset="0"/>
                            <a:cs typeface="Calibri Light" panose="020F0302020204030204" pitchFamily="34" charset="0"/>
                          </a:rPr>
                          <m:t>𝑃</m:t>
                        </m:r>
                      </m:e>
                      <m:sub>
                        <m:r>
                          <a:rPr lang="en-US" altLang="zh-CN" sz="2400" i="1" dirty="0" smtClean="0">
                            <a:latin typeface="Cambria Math" panose="02040503050406030204" pitchFamily="18" charset="0"/>
                            <a:cs typeface="Calibri Light" panose="020F0302020204030204" pitchFamily="34" charset="0"/>
                          </a:rPr>
                          <m:t>𝜃</m:t>
                        </m:r>
                      </m:sub>
                    </m:sSub>
                  </m:oMath>
                </a14:m>
                <a:r>
                  <a:rPr lang="en-US" altLang="zh-CN" sz="2400" dirty="0">
                    <a:latin typeface="Calibri Light" panose="020F0302020204030204" pitchFamily="34" charset="0"/>
                    <a:cs typeface="Calibri Light" panose="020F0302020204030204" pitchFamily="34" charset="0"/>
                  </a:rPr>
                  <a:t>). </a:t>
                </a:r>
              </a:p>
              <a:p>
                <a:pPr>
                  <a:buFontTx/>
                  <a:buChar char="-"/>
                </a:pPr>
                <a:r>
                  <a:rPr lang="en-US" altLang="zh-CN" sz="2400" dirty="0">
                    <a:latin typeface="Calibri Light" panose="020F0302020204030204" pitchFamily="34" charset="0"/>
                    <a:cs typeface="Calibri Light" panose="020F0302020204030204" pitchFamily="34" charset="0"/>
                  </a:rPr>
                  <a:t>Note that </a:t>
                </a:r>
                <a14:m>
                  <m:oMath xmlns:m="http://schemas.openxmlformats.org/officeDocument/2006/math">
                    <m:sSub>
                      <m:sSubPr>
                        <m:ctrlPr>
                          <a:rPr lang="en-US" altLang="zh-CN" sz="2400" i="1" noProof="1" dirty="0" smtClean="0">
                            <a:latin typeface="Cambria Math" panose="02040503050406030204" pitchFamily="18" charset="0"/>
                            <a:cs typeface="Calibri Light" panose="020F0302020204030204" pitchFamily="34" charset="0"/>
                          </a:rPr>
                        </m:ctrlPr>
                      </m:sSubPr>
                      <m:e>
                        <m:r>
                          <a:rPr lang="zh-CN" altLang="en-US" sz="2400" b="0" i="1" noProof="1" dirty="0" smtClean="0">
                            <a:latin typeface="Cambria Math" panose="02040503050406030204" pitchFamily="18" charset="0"/>
                            <a:cs typeface="Calibri Light" panose="020F0302020204030204" pitchFamily="34" charset="0"/>
                          </a:rPr>
                          <m:t>𝑃</m:t>
                        </m:r>
                      </m:e>
                      <m:sub>
                        <m:r>
                          <a:rPr lang="zh-CN" altLang="en-US" sz="2400" b="0" i="1" noProof="1" dirty="0" smtClean="0">
                            <a:latin typeface="Cambria Math" panose="02040503050406030204" pitchFamily="18" charset="0"/>
                            <a:cs typeface="Calibri Light" panose="020F0302020204030204" pitchFamily="34" charset="0"/>
                          </a:rPr>
                          <m:t>𝜃</m:t>
                        </m:r>
                      </m:sub>
                    </m:sSub>
                  </m:oMath>
                </a14:m>
                <a:r>
                  <a:rPr lang="en-US" altLang="zh-CN" sz="2400" dirty="0">
                    <a:latin typeface="Calibri Light" panose="020F0302020204030204" pitchFamily="34" charset="0"/>
                    <a:cs typeface="Calibri Light" panose="020F0302020204030204" pitchFamily="34" charset="0"/>
                  </a:rPr>
                  <a:t> and </a:t>
                </a:r>
                <a14:m>
                  <m:oMath xmlns:m="http://schemas.openxmlformats.org/officeDocument/2006/math">
                    <m:sSub>
                      <m:sSubPr>
                        <m:ctrlPr>
                          <a:rPr lang="en-US" altLang="zh-CN" sz="2400" i="1" noProof="1" dirty="0">
                            <a:latin typeface="Cambria Math" panose="02040503050406030204" pitchFamily="18" charset="0"/>
                            <a:cs typeface="Calibri Light" panose="020F0302020204030204" pitchFamily="34" charset="0"/>
                          </a:rPr>
                        </m:ctrlPr>
                      </m:sSubPr>
                      <m:e>
                        <m:r>
                          <a:rPr lang="zh-CN" altLang="en-US" sz="2400" i="1" noProof="1" dirty="0">
                            <a:latin typeface="Cambria Math" panose="02040503050406030204" pitchFamily="18" charset="0"/>
                            <a:cs typeface="Calibri Light" panose="020F0302020204030204" pitchFamily="34" charset="0"/>
                          </a:rPr>
                          <m:t>𝑃</m:t>
                        </m:r>
                      </m:e>
                      <m:sub>
                        <m:r>
                          <a:rPr lang="zh-CN" altLang="en-US" sz="2400" i="1" noProof="1" dirty="0">
                            <a:latin typeface="Cambria Math" panose="02040503050406030204" pitchFamily="18" charset="0"/>
                            <a:cs typeface="Calibri Light" panose="020F0302020204030204" pitchFamily="34" charset="0"/>
                          </a:rPr>
                          <m:t>𝜃</m:t>
                        </m:r>
                      </m:sub>
                    </m:sSub>
                    <m:r>
                      <a:rPr lang="zh-CN" altLang="en-US" sz="2400" i="1" noProof="1" dirty="0">
                        <a:latin typeface="Cambria Math" panose="02040503050406030204" pitchFamily="18" charset="0"/>
                        <a:cs typeface="Calibri Light" panose="020F0302020204030204" pitchFamily="34" charset="0"/>
                      </a:rPr>
                      <m:t> </m:t>
                    </m:r>
                    <m:r>
                      <a:rPr lang="en-US" altLang="zh-CN" sz="2400" noProof="1" dirty="0">
                        <a:latin typeface="Cambria Math" panose="02040503050406030204" pitchFamily="18" charset="0"/>
                        <a:cs typeface="Calibri Light" panose="020F0302020204030204" pitchFamily="34" charset="0"/>
                      </a:rPr>
                      <m:t>′</m:t>
                    </m:r>
                    <m:r>
                      <a:rPr lang="en-US" altLang="zh-CN" sz="2400" b="0" i="0" noProof="1" dirty="0" smtClean="0">
                        <a:latin typeface="Cambria Math" panose="02040503050406030204" pitchFamily="18" charset="0"/>
                        <a:cs typeface="Calibri Light" panose="020F0302020204030204" pitchFamily="34" charset="0"/>
                      </a:rPr>
                      <m:t> </m:t>
                    </m:r>
                  </m:oMath>
                </a14:m>
                <a:r>
                  <a:rPr lang="en-US" altLang="zh-CN" sz="2400" dirty="0">
                    <a:latin typeface="Calibri Light" panose="020F0302020204030204" pitchFamily="34" charset="0"/>
                    <a:cs typeface="Calibri Light" panose="020F0302020204030204" pitchFamily="34" charset="0"/>
                  </a:rPr>
                  <a:t>has the same rows dimension ,but different columns dimension.Once training is complete, these reparametrization parameters can be dropped, and only the prefix (</a:t>
                </a:r>
                <a14:m>
                  <m:oMath xmlns:m="http://schemas.openxmlformats.org/officeDocument/2006/math">
                    <m:sSub>
                      <m:sSubPr>
                        <m:ctrlPr>
                          <a:rPr lang="en-US" altLang="zh-CN" sz="2400" i="1" noProof="1" dirty="0">
                            <a:latin typeface="Cambria Math" panose="02040503050406030204" pitchFamily="18" charset="0"/>
                            <a:cs typeface="Calibri Light" panose="020F0302020204030204" pitchFamily="34" charset="0"/>
                          </a:rPr>
                        </m:ctrlPr>
                      </m:sSubPr>
                      <m:e>
                        <m:r>
                          <a:rPr lang="zh-CN" altLang="en-US" sz="2400" i="1" noProof="1" dirty="0">
                            <a:latin typeface="Cambria Math" panose="02040503050406030204" pitchFamily="18" charset="0"/>
                            <a:cs typeface="Calibri Light" panose="020F0302020204030204" pitchFamily="34" charset="0"/>
                          </a:rPr>
                          <m:t>𝑃</m:t>
                        </m:r>
                      </m:e>
                      <m:sub>
                        <m:r>
                          <a:rPr lang="zh-CN" altLang="en-US" sz="2400" i="1" noProof="1" dirty="0">
                            <a:latin typeface="Cambria Math" panose="02040503050406030204" pitchFamily="18" charset="0"/>
                            <a:cs typeface="Calibri Light" panose="020F0302020204030204" pitchFamily="34" charset="0"/>
                          </a:rPr>
                          <m:t>𝜃</m:t>
                        </m:r>
                      </m:sub>
                    </m:sSub>
                    <m:r>
                      <a:rPr lang="zh-CN" altLang="en-US" sz="2400" i="1" noProof="1" dirty="0">
                        <a:latin typeface="Cambria Math" panose="02040503050406030204" pitchFamily="18" charset="0"/>
                        <a:cs typeface="Calibri Light" panose="020F0302020204030204" pitchFamily="34" charset="0"/>
                      </a:rPr>
                      <m:t> </m:t>
                    </m:r>
                  </m:oMath>
                </a14:m>
                <a:r>
                  <a:rPr lang="en-US" altLang="zh-CN" sz="2400" dirty="0">
                    <a:latin typeface="Calibri Light" panose="020F0302020204030204" pitchFamily="34" charset="0"/>
                    <a:cs typeface="Calibri Light" panose="020F0302020204030204" pitchFamily="34" charset="0"/>
                  </a:rPr>
                  <a:t>) needs to be saved.</a:t>
                </a:r>
                <a:endParaRPr lang="zh-CN" altLang="en-US" sz="2400" dirty="0">
                  <a:latin typeface="Calibri Light" panose="020F0302020204030204" pitchFamily="34" charset="0"/>
                  <a:cs typeface="Calibri Light" panose="020F0302020204030204" pitchFamily="34" charset="0"/>
                </a:endParaRPr>
              </a:p>
            </p:txBody>
          </p:sp>
        </mc:Choice>
        <mc:Fallback xmlns="">
          <p:sp>
            <p:nvSpPr>
              <p:cNvPr id="3" name="内容占位符 2">
                <a:extLst>
                  <a:ext uri="{FF2B5EF4-FFF2-40B4-BE49-F238E27FC236}">
                    <a16:creationId xmlns:a16="http://schemas.microsoft.com/office/drawing/2014/main" id="{3B557CBA-F098-46D4-BE57-080F16F9315B}"/>
                  </a:ext>
                </a:extLst>
              </p:cNvPr>
              <p:cNvSpPr>
                <a:spLocks noGrp="1" noRot="1" noChangeAspect="1" noMove="1" noResize="1" noEditPoints="1" noAdjustHandles="1" noChangeArrowheads="1" noChangeShapeType="1" noTextEdit="1"/>
              </p:cNvSpPr>
              <p:nvPr>
                <p:ph idx="1"/>
              </p:nvPr>
            </p:nvSpPr>
            <p:spPr>
              <a:xfrm>
                <a:off x="838200" y="290355"/>
                <a:ext cx="10515600" cy="5886608"/>
              </a:xfrm>
              <a:blipFill>
                <a:blip r:embed="rId2"/>
                <a:stretch>
                  <a:fillRect l="-1043" t="-18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17412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E9E13B-084A-417A-8ABD-B0DBE1FDE0D9}"/>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BA719E86-F045-4716-86C7-AA83B0F15648}"/>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527388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A52522-F4C1-43A8-97C1-707459B74E75}"/>
              </a:ext>
            </a:extLst>
          </p:cNvPr>
          <p:cNvSpPr>
            <a:spLocks noGrp="1"/>
          </p:cNvSpPr>
          <p:nvPr>
            <p:ph type="title"/>
          </p:nvPr>
        </p:nvSpPr>
        <p:spPr>
          <a:xfrm>
            <a:off x="838200" y="365125"/>
            <a:ext cx="10515600" cy="375929"/>
          </a:xfrm>
        </p:spPr>
        <p:txBody>
          <a:bodyPr>
            <a:normAutofit fontScale="90000"/>
          </a:bodyPr>
          <a:lstStyle/>
          <a:p>
            <a:r>
              <a:rPr lang="en-US" altLang="zh-CN" b="1" dirty="0"/>
              <a:t>Introduction</a:t>
            </a:r>
            <a:endParaRPr lang="zh-CN" altLang="en-US" b="1" dirty="0"/>
          </a:p>
        </p:txBody>
      </p:sp>
      <p:sp>
        <p:nvSpPr>
          <p:cNvPr id="3" name="内容占位符 2">
            <a:extLst>
              <a:ext uri="{FF2B5EF4-FFF2-40B4-BE49-F238E27FC236}">
                <a16:creationId xmlns:a16="http://schemas.microsoft.com/office/drawing/2014/main" id="{8AAC6C3A-9CB4-4C48-AC79-B2C1887F8E6B}"/>
              </a:ext>
            </a:extLst>
          </p:cNvPr>
          <p:cNvSpPr>
            <a:spLocks noGrp="1"/>
          </p:cNvSpPr>
          <p:nvPr>
            <p:ph idx="1"/>
          </p:nvPr>
        </p:nvSpPr>
        <p:spPr>
          <a:xfrm>
            <a:off x="838200" y="1122415"/>
            <a:ext cx="10515600" cy="5054548"/>
          </a:xfrm>
        </p:spPr>
        <p:txBody>
          <a:bodyPr>
            <a:normAutofit/>
          </a:bodyPr>
          <a:lstStyle/>
          <a:p>
            <a:r>
              <a:rPr lang="en-US" altLang="zh-CN" dirty="0">
                <a:latin typeface="Calibri Light" panose="020F0302020204030204" pitchFamily="34" charset="0"/>
                <a:cs typeface="Calibri Light" panose="020F0302020204030204" pitchFamily="34" charset="0"/>
              </a:rPr>
              <a:t> </a:t>
            </a:r>
            <a:r>
              <a:rPr lang="en-US" altLang="zh-CN" b="1" dirty="0">
                <a:latin typeface="Calibri Light" panose="020F0302020204030204" pitchFamily="34" charset="0"/>
                <a:cs typeface="Calibri Light" panose="020F0302020204030204" pitchFamily="34" charset="0"/>
              </a:rPr>
              <a:t>Existing problems:</a:t>
            </a:r>
          </a:p>
          <a:p>
            <a:pPr marL="0" indent="0">
              <a:buNone/>
            </a:pPr>
            <a:r>
              <a:rPr lang="en-US" altLang="zh-CN" sz="2400" dirty="0">
                <a:latin typeface="Calibri Light" panose="020F0302020204030204" pitchFamily="34" charset="0"/>
                <a:cs typeface="Calibri Light" panose="020F0302020204030204" pitchFamily="34" charset="0"/>
              </a:rPr>
              <a:t>- Fine-tune: a way to use large pre-trained language models to preform downstream tasks.</a:t>
            </a:r>
          </a:p>
          <a:p>
            <a:pPr marL="0" indent="0">
              <a:buNone/>
            </a:pPr>
            <a:r>
              <a:rPr lang="en-US" altLang="zh-CN" sz="2400" dirty="0">
                <a:latin typeface="Calibri Light" panose="020F0302020204030204" pitchFamily="34" charset="0"/>
                <a:cs typeface="Calibri Light" panose="020F0302020204030204" pitchFamily="34" charset="0"/>
              </a:rPr>
              <a:t>- However, It modifies all the language model parameters .So it needs to store a full copy for each tasks , a very large overhead.</a:t>
            </a:r>
          </a:p>
          <a:p>
            <a:r>
              <a:rPr lang="zh-CN" altLang="en-US" dirty="0">
                <a:latin typeface="Calibri Light" panose="020F0302020204030204" pitchFamily="34" charset="0"/>
                <a:cs typeface="Calibri Light" panose="020F0302020204030204" pitchFamily="34" charset="0"/>
              </a:rPr>
              <a:t> </a:t>
            </a:r>
            <a:r>
              <a:rPr lang="en-US" altLang="zh-CN" b="1" dirty="0">
                <a:latin typeface="Calibri Light" panose="020F0302020204030204" pitchFamily="34" charset="0"/>
                <a:cs typeface="Calibri Light" panose="020F0302020204030204" pitchFamily="34" charset="0"/>
              </a:rPr>
              <a:t>Solution</a:t>
            </a:r>
          </a:p>
          <a:p>
            <a:pPr marL="0" indent="0">
              <a:buNone/>
            </a:pPr>
            <a:r>
              <a:rPr lang="en-US" altLang="zh-CN" sz="2400" dirty="0">
                <a:latin typeface="Calibri Light" panose="020F0302020204030204" pitchFamily="34" charset="0"/>
                <a:cs typeface="Calibri Light" panose="020F0302020204030204" pitchFamily="34" charset="0"/>
              </a:rPr>
              <a:t>- Prefix-tuning: a lightweight alternative for NLG tasks.</a:t>
            </a:r>
          </a:p>
          <a:p>
            <a:pPr marL="0" indent="0">
              <a:buNone/>
            </a:pPr>
            <a:r>
              <a:rPr lang="en-US" altLang="zh-CN" sz="2400" dirty="0">
                <a:latin typeface="Calibri Light" panose="020F0302020204030204" pitchFamily="34" charset="0"/>
                <a:cs typeface="Calibri Light" panose="020F0302020204030204" pitchFamily="34" charset="0"/>
              </a:rPr>
              <a:t>- It keeps language model parameters frozen , but optimizes a small continuous task-specific vector , which called prefix .</a:t>
            </a:r>
          </a:p>
          <a:p>
            <a:pPr marL="0" indent="0">
              <a:buNone/>
            </a:pPr>
            <a:r>
              <a:rPr lang="en-US" altLang="zh-CN" sz="2400" dirty="0">
                <a:latin typeface="Calibri Light" panose="020F0302020204030204" pitchFamily="34" charset="0"/>
                <a:cs typeface="Calibri Light" panose="020F0302020204030204" pitchFamily="34" charset="0"/>
              </a:rPr>
              <a:t>- It draws inspiration from prompting , and allow subsequent tokens to attend to this prefix.</a:t>
            </a:r>
          </a:p>
          <a:p>
            <a:pPr marL="0" indent="0">
              <a:buNone/>
            </a:pPr>
            <a:r>
              <a:rPr lang="en-US" altLang="zh-CN" sz="2400" dirty="0">
                <a:latin typeface="Calibri Light" panose="020F0302020204030204" pitchFamily="34" charset="0"/>
                <a:cs typeface="Calibri Light" panose="020F0302020204030204" pitchFamily="34" charset="0"/>
              </a:rPr>
              <a:t>- Virtual token</a:t>
            </a:r>
            <a:endParaRPr lang="zh-CN" altLang="en-US" sz="2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505894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E4F610-0CE9-49ED-8FEC-C3F02F4D449C}"/>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36952CB3-CC2B-4BF9-8867-17E2E75497D2}"/>
              </a:ext>
            </a:extLst>
          </p:cNvPr>
          <p:cNvSpPr>
            <a:spLocks noGrp="1"/>
          </p:cNvSpPr>
          <p:nvPr>
            <p:ph idx="1"/>
          </p:nvPr>
        </p:nvSpPr>
        <p:spPr>
          <a:xfrm>
            <a:off x="6556810" y="365124"/>
            <a:ext cx="4796989" cy="6330999"/>
          </a:xfrm>
        </p:spPr>
        <p:txBody>
          <a:bodyPr>
            <a:normAutofit lnSpcReduction="10000"/>
          </a:bodyPr>
          <a:lstStyle/>
          <a:p>
            <a:r>
              <a:rPr lang="en-US" altLang="zh-CN" b="1" dirty="0"/>
              <a:t>Input</a:t>
            </a:r>
          </a:p>
          <a:p>
            <a:pPr>
              <a:buFontTx/>
              <a:buChar char="-"/>
            </a:pPr>
            <a:r>
              <a:rPr lang="en-US" altLang="zh-CN" sz="2400" dirty="0">
                <a:latin typeface="Calibri Light" panose="020F0302020204030204" pitchFamily="34" charset="0"/>
                <a:cs typeface="Calibri Light" panose="020F0302020204030204" pitchFamily="34" charset="0"/>
              </a:rPr>
              <a:t>Linearized table:</a:t>
            </a:r>
          </a:p>
          <a:p>
            <a:pPr marL="0" indent="0">
              <a:buNone/>
            </a:pPr>
            <a:r>
              <a:rPr lang="en-US" altLang="zh-CN" sz="2400" noProof="1">
                <a:latin typeface="Calibri Light" panose="020F0302020204030204" pitchFamily="34" charset="0"/>
                <a:cs typeface="Calibri Light" panose="020F0302020204030204" pitchFamily="34" charset="0"/>
              </a:rPr>
              <a:t>name:Starbucks</a:t>
            </a:r>
            <a:r>
              <a:rPr lang="en-US" altLang="zh-CN" sz="2400" dirty="0">
                <a:latin typeface="Calibri Light" panose="020F0302020204030204" pitchFamily="34" charset="0"/>
                <a:cs typeface="Calibri Light" panose="020F0302020204030204" pitchFamily="34" charset="0"/>
              </a:rPr>
              <a:t> | type:coffee shop </a:t>
            </a:r>
          </a:p>
          <a:p>
            <a:r>
              <a:rPr lang="en-US" altLang="zh-CN" b="1" dirty="0"/>
              <a:t>Output</a:t>
            </a:r>
          </a:p>
          <a:p>
            <a:pPr>
              <a:buFontTx/>
              <a:buChar char="-"/>
            </a:pPr>
            <a:r>
              <a:rPr lang="en-US" altLang="zh-CN" sz="2400" dirty="0">
                <a:latin typeface="Calibri Light" panose="020F0302020204030204" pitchFamily="34" charset="0"/>
                <a:cs typeface="Calibri Light" panose="020F0302020204030204" pitchFamily="34" charset="0"/>
              </a:rPr>
              <a:t>Textual description:</a:t>
            </a:r>
          </a:p>
          <a:p>
            <a:pPr marL="0" indent="0">
              <a:buNone/>
            </a:pPr>
            <a:r>
              <a:rPr lang="en-US" altLang="zh-CN" sz="2400" dirty="0">
                <a:latin typeface="Calibri Light" panose="020F0302020204030204" pitchFamily="34" charset="0"/>
                <a:cs typeface="Calibri Light" panose="020F0302020204030204" pitchFamily="34" charset="0"/>
              </a:rPr>
              <a:t>Starbucks serves coffee.</a:t>
            </a:r>
          </a:p>
          <a:p>
            <a:r>
              <a:rPr lang="en-US" altLang="zh-CN" b="1" dirty="0">
                <a:ea typeface="+mj-ea"/>
                <a:cs typeface="Calibri Light" panose="020F0302020204030204" pitchFamily="34" charset="0"/>
              </a:rPr>
              <a:t>Details</a:t>
            </a:r>
          </a:p>
          <a:p>
            <a:pPr>
              <a:buFontTx/>
              <a:buChar char="-"/>
            </a:pPr>
            <a:r>
              <a:rPr lang="en-US" altLang="zh-CN" sz="2400" dirty="0">
                <a:latin typeface="Calibri Light" panose="020F0302020204030204" pitchFamily="34" charset="0"/>
                <a:cs typeface="Calibri Light" panose="020F0302020204030204" pitchFamily="34" charset="0"/>
              </a:rPr>
              <a:t>Prefix-tuning prepends a sequence of continuous task-specific vectors to the input.</a:t>
            </a:r>
          </a:p>
          <a:p>
            <a:pPr>
              <a:buFontTx/>
              <a:buChar char="-"/>
            </a:pPr>
            <a:r>
              <a:rPr lang="en-US" altLang="zh-CN" sz="2400" dirty="0">
                <a:latin typeface="Calibri Light" panose="020F0302020204030204" pitchFamily="34" charset="0"/>
                <a:cs typeface="Calibri Light" panose="020F0302020204030204" pitchFamily="34" charset="0"/>
              </a:rPr>
              <a:t>Transformer attend to the prefix as if it were a sequence of “virtual tokens”.</a:t>
            </a:r>
          </a:p>
          <a:p>
            <a:pPr>
              <a:buFontTx/>
              <a:buChar char="-"/>
            </a:pPr>
            <a:r>
              <a:rPr lang="en-US" altLang="zh-CN" sz="2400" dirty="0">
                <a:latin typeface="Calibri Light" panose="020F0302020204030204" pitchFamily="34" charset="0"/>
                <a:cs typeface="Calibri Light" panose="020F0302020204030204" pitchFamily="34" charset="0"/>
              </a:rPr>
              <a:t>Prefix consists entirely of free parameters which do not correspond to real tokens</a:t>
            </a:r>
            <a:endParaRPr lang="zh-CN" altLang="en-US" sz="3600" dirty="0">
              <a:latin typeface="Calibri Light" panose="020F0302020204030204" pitchFamily="34" charset="0"/>
              <a:cs typeface="Calibri Light" panose="020F0302020204030204" pitchFamily="34" charset="0"/>
            </a:endParaRPr>
          </a:p>
        </p:txBody>
      </p:sp>
      <p:pic>
        <p:nvPicPr>
          <p:cNvPr id="5" name="图片 4">
            <a:extLst>
              <a:ext uri="{FF2B5EF4-FFF2-40B4-BE49-F238E27FC236}">
                <a16:creationId xmlns:a16="http://schemas.microsoft.com/office/drawing/2014/main" id="{3D934B17-D065-4AE7-9872-9C4711F95133}"/>
              </a:ext>
            </a:extLst>
          </p:cNvPr>
          <p:cNvPicPr>
            <a:picLocks noChangeAspect="1"/>
          </p:cNvPicPr>
          <p:nvPr/>
        </p:nvPicPr>
        <p:blipFill>
          <a:blip r:embed="rId2"/>
          <a:stretch>
            <a:fillRect/>
          </a:stretch>
        </p:blipFill>
        <p:spPr>
          <a:xfrm>
            <a:off x="206480" y="0"/>
            <a:ext cx="6257971" cy="6696124"/>
          </a:xfrm>
          <a:prstGeom prst="rect">
            <a:avLst/>
          </a:prstGeom>
        </p:spPr>
      </p:pic>
    </p:spTree>
    <p:extLst>
      <p:ext uri="{BB962C8B-B14F-4D97-AF65-F5344CB8AC3E}">
        <p14:creationId xmlns:p14="http://schemas.microsoft.com/office/powerpoint/2010/main" val="838712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6EBB27-34A2-4FB9-9242-089AE7406EC9}"/>
              </a:ext>
            </a:extLst>
          </p:cNvPr>
          <p:cNvSpPr>
            <a:spLocks noGrp="1"/>
          </p:cNvSpPr>
          <p:nvPr>
            <p:ph type="title"/>
          </p:nvPr>
        </p:nvSpPr>
        <p:spPr>
          <a:xfrm flipV="1">
            <a:off x="838200" y="307690"/>
            <a:ext cx="10515600" cy="57436"/>
          </a:xfrm>
        </p:spPr>
        <p:txBody>
          <a:bodyPr>
            <a:normAutofit fontScale="90000"/>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9C7CE310-665A-4DCF-A1BF-5773CE8F0D65}"/>
              </a:ext>
            </a:extLst>
          </p:cNvPr>
          <p:cNvSpPr>
            <a:spLocks noGrp="1"/>
          </p:cNvSpPr>
          <p:nvPr>
            <p:ph idx="1"/>
          </p:nvPr>
        </p:nvSpPr>
        <p:spPr>
          <a:xfrm>
            <a:off x="838200" y="420364"/>
            <a:ext cx="10515600" cy="5756599"/>
          </a:xfrm>
        </p:spPr>
        <p:txBody>
          <a:bodyPr/>
          <a:lstStyle/>
          <a:p>
            <a:r>
              <a:rPr lang="en-US" altLang="zh-CN" b="1" dirty="0"/>
              <a:t>Details</a:t>
            </a:r>
          </a:p>
          <a:p>
            <a:pPr>
              <a:buFontTx/>
              <a:buChar char="-"/>
            </a:pPr>
            <a:r>
              <a:rPr lang="en-US" altLang="zh-CN" sz="2400" dirty="0">
                <a:latin typeface="Calibri Light" panose="020F0302020204030204" pitchFamily="34" charset="0"/>
                <a:cs typeface="Calibri Light" panose="020F0302020204030204" pitchFamily="34" charset="0"/>
              </a:rPr>
              <a:t>Train an upstream prefix which steers a </a:t>
            </a:r>
            <a:r>
              <a:rPr lang="en-US" altLang="zh-CN" sz="2400" noProof="1">
                <a:latin typeface="Calibri Light" panose="020F0302020204030204" pitchFamily="34" charset="0"/>
                <a:cs typeface="Calibri Light" panose="020F0302020204030204" pitchFamily="34" charset="0"/>
              </a:rPr>
              <a:t>downstream LM,which remains </a:t>
            </a:r>
            <a:r>
              <a:rPr lang="en-US" altLang="zh-CN" sz="2400" dirty="0">
                <a:latin typeface="Calibri Light" panose="020F0302020204030204" pitchFamily="34" charset="0"/>
                <a:cs typeface="Calibri Light" panose="020F0302020204030204" pitchFamily="34" charset="0"/>
              </a:rPr>
              <a:t>unmodified.</a:t>
            </a:r>
          </a:p>
          <a:p>
            <a:pPr>
              <a:buFontTx/>
              <a:buChar char="-"/>
            </a:pPr>
            <a:r>
              <a:rPr lang="en-US" altLang="zh-CN" sz="2400" dirty="0">
                <a:latin typeface="Calibri Light" panose="020F0302020204030204" pitchFamily="34" charset="0"/>
                <a:cs typeface="Calibri Light" panose="020F0302020204030204" pitchFamily="34" charset="0"/>
              </a:rPr>
              <a:t>A single LM can support many tasks at once.</a:t>
            </a:r>
          </a:p>
          <a:p>
            <a:r>
              <a:rPr lang="en-US" altLang="zh-CN" b="1" dirty="0">
                <a:latin typeface="+mn-ea"/>
                <a:cs typeface="Calibri Light" panose="020F0302020204030204" pitchFamily="34" charset="0"/>
              </a:rPr>
              <a:t>Advantage</a:t>
            </a:r>
          </a:p>
          <a:p>
            <a:pPr>
              <a:buFontTx/>
              <a:buChar char="-"/>
            </a:pPr>
            <a:r>
              <a:rPr lang="en-US" altLang="zh-CN" sz="2400" dirty="0">
                <a:latin typeface="Calibri Light" panose="020F0302020204030204" pitchFamily="34" charset="0"/>
                <a:cs typeface="Calibri Light" panose="020F0302020204030204" pitchFamily="34" charset="0"/>
              </a:rPr>
              <a:t>In the context of personalization where the tasks correspond to different users we could have a separate prefix for each user trained only on that user’s data, thereby avoiding data cross-contamination. </a:t>
            </a:r>
          </a:p>
          <a:p>
            <a:pPr>
              <a:buFontTx/>
              <a:buChar char="-"/>
            </a:pPr>
            <a:r>
              <a:rPr lang="en-US" altLang="zh-CN" sz="2400" dirty="0">
                <a:latin typeface="Calibri Light" panose="020F0302020204030204" pitchFamily="34" charset="0"/>
                <a:cs typeface="Calibri Light" panose="020F0302020204030204" pitchFamily="34" charset="0"/>
              </a:rPr>
              <a:t>the prefix-based architecture enables us to even process examples from multiple users/tasks in a single batch.</a:t>
            </a:r>
            <a:endParaRPr lang="zh-CN" altLang="en-US" sz="36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711188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E9E795-5F74-43DD-A1F2-F68D5081B1B8}"/>
              </a:ext>
            </a:extLst>
          </p:cNvPr>
          <p:cNvSpPr>
            <a:spLocks noGrp="1"/>
          </p:cNvSpPr>
          <p:nvPr>
            <p:ph type="title"/>
          </p:nvPr>
        </p:nvSpPr>
        <p:spPr>
          <a:xfrm>
            <a:off x="838200" y="108341"/>
            <a:ext cx="10515600" cy="606711"/>
          </a:xfrm>
        </p:spPr>
        <p:txBody>
          <a:bodyPr>
            <a:noAutofit/>
          </a:bodyPr>
          <a:lstStyle/>
          <a:p>
            <a:r>
              <a:rPr lang="en-US" altLang="zh-CN" sz="4000" b="1" dirty="0"/>
              <a:t>Related Work</a:t>
            </a:r>
            <a:endParaRPr lang="zh-CN" altLang="en-US" sz="4000" b="1" dirty="0"/>
          </a:p>
        </p:txBody>
      </p:sp>
      <p:sp>
        <p:nvSpPr>
          <p:cNvPr id="3" name="内容占位符 2">
            <a:extLst>
              <a:ext uri="{FF2B5EF4-FFF2-40B4-BE49-F238E27FC236}">
                <a16:creationId xmlns:a16="http://schemas.microsoft.com/office/drawing/2014/main" id="{BA693AAC-EF0A-46D0-885C-0C29156FD7A6}"/>
              </a:ext>
            </a:extLst>
          </p:cNvPr>
          <p:cNvSpPr>
            <a:spLocks noGrp="1"/>
          </p:cNvSpPr>
          <p:nvPr>
            <p:ph idx="1"/>
          </p:nvPr>
        </p:nvSpPr>
        <p:spPr>
          <a:xfrm>
            <a:off x="838200" y="849395"/>
            <a:ext cx="10515600" cy="5327568"/>
          </a:xfrm>
        </p:spPr>
        <p:txBody>
          <a:bodyPr/>
          <a:lstStyle/>
          <a:p>
            <a:r>
              <a:rPr lang="en-US" altLang="zh-CN" b="1" dirty="0"/>
              <a:t>Fine-tuning for natural language generation</a:t>
            </a:r>
          </a:p>
          <a:p>
            <a:pPr>
              <a:buFontTx/>
              <a:buChar char="-"/>
            </a:pPr>
            <a:r>
              <a:rPr lang="en-US" altLang="zh-CN" sz="2400" dirty="0">
                <a:latin typeface="Calibri Light" panose="020F0302020204030204" pitchFamily="34" charset="0"/>
                <a:cs typeface="Calibri Light" panose="020F0302020204030204" pitchFamily="34" charset="0"/>
              </a:rPr>
              <a:t>Current state-of-the-art systems for natural language generation are based on fine-tuning pre-trained language models</a:t>
            </a:r>
          </a:p>
          <a:p>
            <a:pPr>
              <a:buFontTx/>
              <a:buChar char="-"/>
            </a:pPr>
            <a:r>
              <a:rPr lang="en-US" altLang="zh-CN" sz="2400" dirty="0">
                <a:latin typeface="Calibri Light" panose="020F0302020204030204" pitchFamily="34" charset="0"/>
                <a:cs typeface="Calibri Light" panose="020F0302020204030204" pitchFamily="34" charset="0"/>
              </a:rPr>
              <a:t>fine-tunes a sequence-to-sequence model for table-to-text generation.</a:t>
            </a:r>
          </a:p>
          <a:p>
            <a:pPr>
              <a:buFontTx/>
              <a:buChar char="-"/>
            </a:pPr>
            <a:r>
              <a:rPr lang="en-US" altLang="zh-CN" sz="2400" dirty="0">
                <a:latin typeface="Calibri Light" panose="020F0302020204030204" pitchFamily="34" charset="0"/>
                <a:cs typeface="Calibri Light" panose="020F0302020204030204" pitchFamily="34" charset="0"/>
              </a:rPr>
              <a:t>fine-tune masked language models (e.g., BERT) and encode-decoder models (e.g., BART) for extractive and abstractive summarization.</a:t>
            </a:r>
          </a:p>
          <a:p>
            <a:r>
              <a:rPr lang="en-US" altLang="zh-CN" b="1" dirty="0">
                <a:latin typeface="+mn-ea"/>
                <a:cs typeface="Calibri Light" panose="020F0302020204030204" pitchFamily="34" charset="0"/>
              </a:rPr>
              <a:t>Lightweight fine-tuning</a:t>
            </a:r>
          </a:p>
          <a:p>
            <a:pPr>
              <a:buFontTx/>
              <a:buChar char="-"/>
            </a:pPr>
            <a:r>
              <a:rPr lang="en-US" altLang="zh-CN" sz="2400" dirty="0">
                <a:latin typeface="Calibri Light" panose="020F0302020204030204" pitchFamily="34" charset="0"/>
                <a:cs typeface="Calibri Light" panose="020F0302020204030204" pitchFamily="34" charset="0"/>
              </a:rPr>
              <a:t>Lightweight fine-tuning freezes most of the pre-trained parameters and modifies the pre-trained model with small trainable modules. </a:t>
            </a:r>
          </a:p>
          <a:p>
            <a:pPr>
              <a:buFontTx/>
              <a:buChar char="-"/>
            </a:pPr>
            <a:r>
              <a:rPr lang="en-US" altLang="zh-CN" sz="2400" dirty="0">
                <a:latin typeface="Calibri Light" panose="020F0302020204030204" pitchFamily="34" charset="0"/>
                <a:cs typeface="Calibri Light" panose="020F0302020204030204" pitchFamily="34" charset="0"/>
              </a:rPr>
              <a:t>The key challenge is to identify high-performing architectures of the modules and the subset of pretrained parameters to tune. </a:t>
            </a:r>
            <a:endParaRPr lang="en-US" altLang="zh-CN" sz="36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879576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1EBCE-969E-419C-8E06-7CE4C03BBC81}"/>
              </a:ext>
            </a:extLst>
          </p:cNvPr>
          <p:cNvSpPr>
            <a:spLocks noGrp="1"/>
          </p:cNvSpPr>
          <p:nvPr>
            <p:ph type="title"/>
          </p:nvPr>
        </p:nvSpPr>
        <p:spPr>
          <a:xfrm flipV="1">
            <a:off x="838200" y="117010"/>
            <a:ext cx="10515600" cy="248116"/>
          </a:xfrm>
        </p:spPr>
        <p:txBody>
          <a:bodyPr>
            <a:normAutofit fontScale="90000"/>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E5060010-23AC-430B-9351-9AB3D64911D1}"/>
              </a:ext>
            </a:extLst>
          </p:cNvPr>
          <p:cNvSpPr>
            <a:spLocks noGrp="1"/>
          </p:cNvSpPr>
          <p:nvPr>
            <p:ph idx="1"/>
          </p:nvPr>
        </p:nvSpPr>
        <p:spPr>
          <a:xfrm>
            <a:off x="838200" y="273020"/>
            <a:ext cx="10515600" cy="5903943"/>
          </a:xfrm>
        </p:spPr>
        <p:txBody>
          <a:bodyPr/>
          <a:lstStyle/>
          <a:p>
            <a:r>
              <a:rPr lang="en-US" altLang="zh-CN" b="1" dirty="0"/>
              <a:t>Prompting</a:t>
            </a:r>
          </a:p>
          <a:p>
            <a:pPr>
              <a:buFontTx/>
              <a:buChar char="-"/>
            </a:pPr>
            <a:r>
              <a:rPr lang="en-US" altLang="zh-CN" sz="2400" dirty="0">
                <a:latin typeface="Calibri Light" panose="020F0302020204030204" pitchFamily="34" charset="0"/>
                <a:cs typeface="Calibri Light" panose="020F0302020204030204" pitchFamily="34" charset="0"/>
              </a:rPr>
              <a:t>Prepend instructions and a few examples to the task input and generate the output from the LM.</a:t>
            </a:r>
          </a:p>
          <a:p>
            <a:pPr>
              <a:buFontTx/>
              <a:buChar char="-"/>
            </a:pPr>
            <a:r>
              <a:rPr lang="en-US" altLang="zh-CN" sz="2400" dirty="0">
                <a:latin typeface="Calibri Light" panose="020F0302020204030204" pitchFamily="34" charset="0"/>
                <a:cs typeface="Calibri Light" panose="020F0302020204030204" pitchFamily="34" charset="0"/>
              </a:rPr>
              <a:t>GPT-3 uses manually designed prompts to adapt its generation for different tasks, and this framework is termed in-context learning.</a:t>
            </a:r>
          </a:p>
          <a:p>
            <a:pPr>
              <a:buFontTx/>
              <a:buChar char="-"/>
            </a:pPr>
            <a:r>
              <a:rPr lang="en-US" altLang="zh-CN" sz="2400" dirty="0">
                <a:latin typeface="Calibri Light" panose="020F0302020204030204" pitchFamily="34" charset="0"/>
                <a:cs typeface="Calibri Light" panose="020F0302020204030204" pitchFamily="34" charset="0"/>
              </a:rPr>
              <a:t>There are also researchers who use keywords to control the sentiment or theme of the generated sentence.</a:t>
            </a:r>
          </a:p>
          <a:p>
            <a:pPr>
              <a:buFontTx/>
              <a:buChar char="-"/>
            </a:pPr>
            <a:r>
              <a:rPr lang="en-US" altLang="zh-CN" sz="2400" dirty="0">
                <a:latin typeface="Calibri Light" panose="020F0302020204030204" pitchFamily="34" charset="0"/>
                <a:cs typeface="Calibri Light" panose="020F0302020204030204" pitchFamily="34" charset="0"/>
              </a:rPr>
              <a:t>Continuous vectors have been used to steer language models; Subramani showed that a pre-trained LSTM language model can reconstruct arbitrary sentences by optimizing a continuous vector for each sentence, making the vector input-specific. </a:t>
            </a:r>
          </a:p>
          <a:p>
            <a:pPr>
              <a:buFontTx/>
              <a:buChar char="-"/>
            </a:pPr>
            <a:r>
              <a:rPr lang="en-US" altLang="zh-CN" sz="2400" dirty="0">
                <a:latin typeface="Calibri Light" panose="020F0302020204030204" pitchFamily="34" charset="0"/>
                <a:cs typeface="Calibri Light" panose="020F0302020204030204" pitchFamily="34" charset="0"/>
              </a:rPr>
              <a:t>In contrast, prefix-tuning optimizes a task-specific prefix that applies to all instances of that task. As a result, unlike the previous work whose application is limited to sentence reconstruction, prefix tuning can be applied to NLG tasks.</a:t>
            </a:r>
            <a:endParaRPr lang="zh-CN" altLang="en-US" sz="2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369301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AACDE4-F55A-43D4-BA39-3A87AFE768D8}"/>
              </a:ext>
            </a:extLst>
          </p:cNvPr>
          <p:cNvSpPr>
            <a:spLocks noGrp="1"/>
          </p:cNvSpPr>
          <p:nvPr>
            <p:ph type="title"/>
          </p:nvPr>
        </p:nvSpPr>
        <p:spPr>
          <a:xfrm>
            <a:off x="838200" y="365126"/>
            <a:ext cx="10515600" cy="45719"/>
          </a:xfrm>
        </p:spPr>
        <p:txBody>
          <a:bodyPr>
            <a:normAutofit fontScale="90000"/>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A735C713-7447-48C5-B351-FF0624D1370E}"/>
              </a:ext>
            </a:extLst>
          </p:cNvPr>
          <p:cNvSpPr>
            <a:spLocks noGrp="1"/>
          </p:cNvSpPr>
          <p:nvPr>
            <p:ph idx="1"/>
          </p:nvPr>
        </p:nvSpPr>
        <p:spPr>
          <a:xfrm>
            <a:off x="838200" y="365126"/>
            <a:ext cx="10515600" cy="5811837"/>
          </a:xfrm>
        </p:spPr>
        <p:txBody>
          <a:bodyPr/>
          <a:lstStyle/>
          <a:p>
            <a:r>
              <a:rPr lang="en-US" altLang="zh-CN" b="1" dirty="0"/>
              <a:t>Controllable generation</a:t>
            </a:r>
          </a:p>
          <a:p>
            <a:pPr>
              <a:buFontTx/>
              <a:buChar char="-"/>
            </a:pPr>
            <a:r>
              <a:rPr lang="en-US" altLang="zh-CN" sz="2400" dirty="0">
                <a:latin typeface="Calibri Light" panose="020F0302020204030204" pitchFamily="34" charset="0"/>
                <a:cs typeface="Calibri Light" panose="020F0302020204030204" pitchFamily="34" charset="0"/>
              </a:rPr>
              <a:t>Aims to steer a pre-trained language model to match a sentence level attribute.</a:t>
            </a:r>
          </a:p>
          <a:p>
            <a:pPr>
              <a:buFontTx/>
              <a:buChar char="-"/>
            </a:pPr>
            <a:r>
              <a:rPr lang="en-US" altLang="zh-CN" sz="2400" dirty="0">
                <a:latin typeface="Calibri Light" panose="020F0302020204030204" pitchFamily="34" charset="0"/>
                <a:cs typeface="Calibri Light" panose="020F0302020204030204" pitchFamily="34" charset="0"/>
              </a:rPr>
              <a:t>The control can happen at decoding time , by weighted decoding or iteratively updating the past activations.</a:t>
            </a:r>
          </a:p>
          <a:p>
            <a:pPr>
              <a:buFontTx/>
              <a:buChar char="-"/>
            </a:pPr>
            <a:r>
              <a:rPr lang="en-US" altLang="zh-CN" sz="2400" dirty="0">
                <a:latin typeface="Calibri Light" panose="020F0302020204030204" pitchFamily="34" charset="0"/>
                <a:cs typeface="Calibri Light" panose="020F0302020204030204" pitchFamily="34" charset="0"/>
              </a:rPr>
              <a:t>However, there is no straightforward way to apply these controllable generation techniques to enforce fine-grained control over generated contents, as demanded by tasks like table-to-text and summarization.</a:t>
            </a:r>
            <a:endParaRPr lang="zh-CN" altLang="en-US" sz="2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211041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15C22-5283-411C-BDCF-6B559927FDF3}"/>
              </a:ext>
            </a:extLst>
          </p:cNvPr>
          <p:cNvSpPr>
            <a:spLocks noGrp="1"/>
          </p:cNvSpPr>
          <p:nvPr>
            <p:ph type="title"/>
          </p:nvPr>
        </p:nvSpPr>
        <p:spPr>
          <a:xfrm>
            <a:off x="838200" y="47671"/>
            <a:ext cx="10515600" cy="771389"/>
          </a:xfrm>
        </p:spPr>
        <p:txBody>
          <a:bodyPr>
            <a:normAutofit/>
          </a:bodyPr>
          <a:lstStyle/>
          <a:p>
            <a:r>
              <a:rPr lang="en-US" altLang="zh-CN" b="1" dirty="0"/>
              <a:t>Problem Statement</a:t>
            </a:r>
            <a:endParaRPr lang="zh-CN" altLang="en-US" b="1"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20E2B39-B340-4E66-AE39-E8050E98BCD7}"/>
                  </a:ext>
                </a:extLst>
              </p:cNvPr>
              <p:cNvSpPr>
                <a:spLocks noGrp="1"/>
              </p:cNvSpPr>
              <p:nvPr>
                <p:ph idx="1"/>
              </p:nvPr>
            </p:nvSpPr>
            <p:spPr>
              <a:xfrm>
                <a:off x="838200" y="819060"/>
                <a:ext cx="10515600" cy="5854760"/>
              </a:xfrm>
            </p:spPr>
            <p:txBody>
              <a:bodyPr>
                <a:normAutofit/>
              </a:bodyPr>
              <a:lstStyle/>
              <a:p>
                <a:r>
                  <a:rPr lang="en-US" altLang="zh-CN" b="1" dirty="0"/>
                  <a:t>Autoregressive LM</a:t>
                </a:r>
              </a:p>
              <a:p>
                <a:pPr>
                  <a:buFontTx/>
                  <a:buChar char="-"/>
                </a:pPr>
                <a:r>
                  <a:rPr lang="en-US" altLang="zh-CN" sz="2400" dirty="0">
                    <a:latin typeface="Calibri Light" panose="020F0302020204030204" pitchFamily="34" charset="0"/>
                    <a:cs typeface="Calibri Light" panose="020F0302020204030204" pitchFamily="34" charset="0"/>
                  </a:rPr>
                  <a:t>Assume we have an autoregressive language model  </a:t>
                </a:r>
                <a14:m>
                  <m:oMath xmlns:m="http://schemas.openxmlformats.org/officeDocument/2006/math">
                    <m:sSub>
                      <m:sSubPr>
                        <m:ctrlPr>
                          <a:rPr lang="zh-CN" altLang="zh-CN" sz="24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𝑝</m:t>
                        </m:r>
                      </m:e>
                      <m:sub>
                        <m:r>
                          <a:rPr lang="en-US" altLang="zh-CN" sz="2400" b="1" i="1" kern="100">
                            <a:effectLst/>
                            <a:latin typeface="Cambria Math" panose="02040503050406030204" pitchFamily="18" charset="0"/>
                            <a:ea typeface="等线" panose="02010600030101010101" pitchFamily="2" charset="-122"/>
                            <a:cs typeface="Times New Roman" panose="02020603050405020304" pitchFamily="18" charset="0"/>
                          </a:rPr>
                          <m:t>𝝓</m:t>
                        </m:r>
                      </m:sub>
                    </m:s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𝑦</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2400" dirty="0">
                    <a:latin typeface="Calibri Light" panose="020F0302020204030204" pitchFamily="34" charset="0"/>
                    <a:cs typeface="Calibri Light" panose="020F0302020204030204" pitchFamily="34" charset="0"/>
                  </a:rPr>
                  <a:t>based on the Transformer architecture and parametrized by</a:t>
                </a:r>
                <a14:m>
                  <m:oMath xmlns:m="http://schemas.openxmlformats.org/officeDocument/2006/math">
                    <m:r>
                      <a:rPr lang="en-US" altLang="zh-CN" sz="2400" b="0" i="0" smtClean="0">
                        <a:latin typeface="Cambria Math" panose="02040503050406030204" pitchFamily="18" charset="0"/>
                      </a:rPr>
                      <m:t> </m:t>
                    </m:r>
                    <m:r>
                      <a:rPr lang="en-US" altLang="zh-CN" sz="2400" b="1" i="1">
                        <a:latin typeface="Cambria Math" panose="02040503050406030204" pitchFamily="18" charset="0"/>
                      </a:rPr>
                      <m:t>𝝓</m:t>
                    </m:r>
                  </m:oMath>
                </a14:m>
                <a:r>
                  <a:rPr lang="en-US" altLang="zh-CN" sz="2400" dirty="0"/>
                  <a:t>.</a:t>
                </a:r>
              </a:p>
              <a:p>
                <a:pPr>
                  <a:buFontTx/>
                  <a:buChar char="-"/>
                </a:pPr>
                <a:r>
                  <a:rPr lang="en-US" altLang="zh-CN" sz="2400" dirty="0">
                    <a:latin typeface="Calibri Light" panose="020F0302020204030204" pitchFamily="34" charset="0"/>
                    <a:cs typeface="Calibri Light" panose="020F0302020204030204" pitchFamily="34" charset="0"/>
                  </a:rPr>
                  <a:t>Let z = [x; y] be the concatenation of x and y; let </a:t>
                </a:r>
                <a14:m>
                  <m:oMath xmlns:m="http://schemas.openxmlformats.org/officeDocument/2006/math">
                    <m:sSub>
                      <m:sSubPr>
                        <m:ctrlPr>
                          <a:rPr lang="en-US" altLang="zh-CN" sz="2400" i="1" dirty="0" smtClean="0">
                            <a:latin typeface="Cambria Math" panose="02040503050406030204" pitchFamily="18" charset="0"/>
                            <a:cs typeface="Calibri Light" panose="020F0302020204030204" pitchFamily="34" charset="0"/>
                          </a:rPr>
                        </m:ctrlPr>
                      </m:sSubPr>
                      <m:e>
                        <m:r>
                          <a:rPr lang="en-US" altLang="zh-CN" sz="2400" i="1" dirty="0" smtClean="0">
                            <a:latin typeface="Cambria Math" panose="02040503050406030204" pitchFamily="18" charset="0"/>
                            <a:cs typeface="Calibri Light" panose="020F0302020204030204" pitchFamily="34" charset="0"/>
                          </a:rPr>
                          <m:t>𝑋</m:t>
                        </m:r>
                      </m:e>
                      <m:sub>
                        <m:r>
                          <a:rPr lang="en-US" altLang="zh-CN" sz="2400" b="0" i="1" dirty="0" smtClean="0">
                            <a:latin typeface="Cambria Math" panose="02040503050406030204" pitchFamily="18" charset="0"/>
                            <a:cs typeface="Calibri Light" panose="020F0302020204030204" pitchFamily="34" charset="0"/>
                          </a:rPr>
                          <m:t>𝑖𝑑𝑥</m:t>
                        </m:r>
                      </m:sub>
                    </m:sSub>
                  </m:oMath>
                </a14:m>
                <a:r>
                  <a:rPr lang="en-US" altLang="zh-CN" sz="2400" dirty="0">
                    <a:latin typeface="Calibri Light" panose="020F0302020204030204" pitchFamily="34" charset="0"/>
                    <a:cs typeface="Calibri Light" panose="020F0302020204030204" pitchFamily="34" charset="0"/>
                  </a:rPr>
                  <a:t>denote the sequence of indices that corresponds to x, and </a:t>
                </a:r>
                <a14:m>
                  <m:oMath xmlns:m="http://schemas.openxmlformats.org/officeDocument/2006/math">
                    <m:sSub>
                      <m:sSubPr>
                        <m:ctrlPr>
                          <a:rPr lang="en-US" altLang="zh-CN" sz="2400" i="1" dirty="0">
                            <a:latin typeface="Cambria Math" panose="02040503050406030204" pitchFamily="18" charset="0"/>
                            <a:cs typeface="Calibri Light" panose="020F0302020204030204" pitchFamily="34" charset="0"/>
                          </a:rPr>
                        </m:ctrlPr>
                      </m:sSubPr>
                      <m:e>
                        <m:r>
                          <a:rPr lang="en-US" altLang="zh-CN" sz="2400" b="0" i="1" dirty="0" smtClean="0">
                            <a:latin typeface="Cambria Math" panose="02040503050406030204" pitchFamily="18" charset="0"/>
                            <a:cs typeface="Calibri Light" panose="020F0302020204030204" pitchFamily="34" charset="0"/>
                          </a:rPr>
                          <m:t>𝑌</m:t>
                        </m:r>
                      </m:e>
                      <m:sub>
                        <m:r>
                          <a:rPr lang="en-US" altLang="zh-CN" sz="2400" i="1" dirty="0">
                            <a:latin typeface="Cambria Math" panose="02040503050406030204" pitchFamily="18" charset="0"/>
                            <a:cs typeface="Calibri Light" panose="020F0302020204030204" pitchFamily="34" charset="0"/>
                          </a:rPr>
                          <m:t>𝑖𝑑𝑥</m:t>
                        </m:r>
                      </m:sub>
                    </m:sSub>
                  </m:oMath>
                </a14:m>
                <a:r>
                  <a:rPr lang="en-US" altLang="zh-CN" sz="2400" dirty="0">
                    <a:latin typeface="Calibri Light" panose="020F0302020204030204" pitchFamily="34" charset="0"/>
                    <a:cs typeface="Calibri Light" panose="020F0302020204030204" pitchFamily="34" charset="0"/>
                  </a:rPr>
                  <a:t> denote the same for y.</a:t>
                </a:r>
              </a:p>
              <a:p>
                <a:pPr>
                  <a:buFontTx/>
                  <a:buChar char="-"/>
                </a:pPr>
                <a:r>
                  <a:rPr lang="en-US" altLang="zh-CN" sz="2400" dirty="0">
                    <a:latin typeface="Calibri Light" panose="020F0302020204030204" pitchFamily="34" charset="0"/>
                    <a:cs typeface="Calibri Light" panose="020F0302020204030204" pitchFamily="34" charset="0"/>
                  </a:rPr>
                  <a:t>The activation at time step </a:t>
                </a:r>
                <a:r>
                  <a:rPr lang="en-US" altLang="zh-CN" sz="2400" noProof="1">
                    <a:latin typeface="Calibri Light" panose="020F0302020204030204" pitchFamily="34" charset="0"/>
                    <a:cs typeface="Calibri Light" panose="020F0302020204030204" pitchFamily="34" charset="0"/>
                  </a:rPr>
                  <a:t>i </a:t>
                </a:r>
                <a:r>
                  <a:rPr lang="en-US" altLang="zh-CN" sz="2400" dirty="0">
                    <a:latin typeface="Calibri Light" panose="020F0302020204030204" pitchFamily="34" charset="0"/>
                    <a:cs typeface="Calibri Light" panose="020F0302020204030204" pitchFamily="34" charset="0"/>
                  </a:rPr>
                  <a:t>is </a:t>
                </a:r>
                <a14:m>
                  <m:oMath xmlns:m="http://schemas.openxmlformats.org/officeDocument/2006/math">
                    <m:sSub>
                      <m:sSubPr>
                        <m:ctrlPr>
                          <a:rPr lang="zh-CN" altLang="zh-CN" sz="24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h</m:t>
                        </m:r>
                      </m:e>
                      <m: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ℝ</m:t>
                        </m:r>
                      </m:e>
                      <m:sup>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𝑑</m:t>
                        </m:r>
                      </m:sup>
                    </m:sSup>
                  </m:oMath>
                </a14:m>
                <a:r>
                  <a:rPr lang="en-US" altLang="zh-CN" sz="2400" dirty="0">
                    <a:latin typeface="Calibri Light" panose="020F0302020204030204" pitchFamily="34" charset="0"/>
                    <a:cs typeface="Calibri Light" panose="020F0302020204030204" pitchFamily="34" charset="0"/>
                  </a:rPr>
                  <a:t>, where </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h</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r>
                      <a:rPr lang="en-US" altLang="zh-CN" sz="2400" b="0" i="1" smtClean="0">
                        <a:latin typeface="Cambria Math" panose="02040503050406030204" pitchFamily="18" charset="0"/>
                      </a:rPr>
                      <m:t>[</m:t>
                    </m:r>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h</m:t>
                        </m:r>
                      </m:e>
                      <m:sub>
                        <m:r>
                          <a:rPr lang="en-US" altLang="zh-CN" sz="2400" i="1">
                            <a:latin typeface="Cambria Math" panose="02040503050406030204" pitchFamily="18" charset="0"/>
                          </a:rPr>
                          <m:t>𝑖</m:t>
                        </m:r>
                      </m:sub>
                      <m:sup>
                        <m:d>
                          <m:dPr>
                            <m:ctrlPr>
                              <a:rPr lang="en-US" altLang="zh-CN" sz="2400" i="1">
                                <a:latin typeface="Cambria Math" panose="02040503050406030204" pitchFamily="18" charset="0"/>
                              </a:rPr>
                            </m:ctrlPr>
                          </m:dPr>
                          <m:e>
                            <m:r>
                              <a:rPr lang="en-US" altLang="zh-CN" sz="2400" i="1">
                                <a:latin typeface="Cambria Math" panose="02040503050406030204" pitchFamily="18" charset="0"/>
                              </a:rPr>
                              <m:t>1</m:t>
                            </m:r>
                          </m:e>
                        </m:d>
                      </m:sup>
                    </m:sSubSup>
                    <m:r>
                      <a:rPr lang="en-US" altLang="zh-CN" sz="2400" i="1">
                        <a:latin typeface="Cambria Math" panose="02040503050406030204" pitchFamily="18" charset="0"/>
                      </a:rPr>
                      <m:t>,...,</m:t>
                    </m:r>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h</m:t>
                        </m:r>
                      </m:e>
                      <m:sub>
                        <m:r>
                          <a:rPr lang="en-US" altLang="zh-CN" sz="2400" i="1">
                            <a:latin typeface="Cambria Math" panose="02040503050406030204" pitchFamily="18" charset="0"/>
                          </a:rPr>
                          <m:t>𝑖</m:t>
                        </m:r>
                      </m:sub>
                      <m:sup>
                        <m:d>
                          <m:dPr>
                            <m:ctrlPr>
                              <a:rPr lang="en-US" altLang="zh-CN" sz="2400" i="1">
                                <a:latin typeface="Cambria Math" panose="02040503050406030204" pitchFamily="18" charset="0"/>
                              </a:rPr>
                            </m:ctrlPr>
                          </m:dPr>
                          <m:e>
                            <m:r>
                              <a:rPr lang="en-US" altLang="zh-CN" sz="2400" i="1">
                                <a:latin typeface="Cambria Math" panose="02040503050406030204" pitchFamily="18" charset="0"/>
                              </a:rPr>
                              <m:t>𝑛</m:t>
                            </m:r>
                          </m:e>
                        </m:d>
                      </m:sup>
                    </m:sSubSup>
                    <m:r>
                      <a:rPr lang="en-US" altLang="zh-CN" sz="2400" b="0" i="1" smtClean="0">
                        <a:latin typeface="Cambria Math" panose="02040503050406030204" pitchFamily="18" charset="0"/>
                      </a:rPr>
                      <m:t>]</m:t>
                    </m:r>
                  </m:oMath>
                </a14:m>
                <a:r>
                  <a:rPr lang="en-US" altLang="zh-CN" sz="2400" dirty="0"/>
                  <a:t> </a:t>
                </a:r>
                <a:r>
                  <a:rPr lang="en-US" altLang="zh-CN" sz="2400" dirty="0">
                    <a:latin typeface="Calibri Light" panose="020F0302020204030204" pitchFamily="34" charset="0"/>
                    <a:cs typeface="Calibri Light" panose="020F0302020204030204" pitchFamily="34" charset="0"/>
                  </a:rPr>
                  <a:t>is a concatenation of all activation layers at this time step, and </a:t>
                </a:r>
                <a14:m>
                  <m:oMath xmlns:m="http://schemas.openxmlformats.org/officeDocument/2006/math">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h</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m:t>
                        </m:r>
                        <m:r>
                          <a:rPr lang="en-US" altLang="zh-CN" sz="2400" i="1">
                            <a:latin typeface="Cambria Math" panose="02040503050406030204" pitchFamily="18" charset="0"/>
                          </a:rPr>
                          <m:t>𝑗</m:t>
                        </m:r>
                        <m:r>
                          <a:rPr lang="en-US" altLang="zh-CN" sz="2400" i="1">
                            <a:latin typeface="Cambria Math" panose="02040503050406030204" pitchFamily="18" charset="0"/>
                          </a:rPr>
                          <m:t>)</m:t>
                        </m:r>
                      </m:sup>
                    </m:sSubSup>
                  </m:oMath>
                </a14:m>
                <a:r>
                  <a:rPr lang="en-US" altLang="zh-CN" sz="2400" dirty="0">
                    <a:latin typeface="Calibri Light" panose="020F0302020204030204" pitchFamily="34" charset="0"/>
                    <a:cs typeface="Calibri Light" panose="020F0302020204030204" pitchFamily="34" charset="0"/>
                  </a:rPr>
                  <a:t>is the activation of the j</a:t>
                </a:r>
                <a:r>
                  <a:rPr lang="en-US" altLang="zh-CN" sz="2400" noProof="1">
                    <a:latin typeface="Calibri Light" panose="020F0302020204030204" pitchFamily="34" charset="0"/>
                    <a:cs typeface="Calibri Light" panose="020F0302020204030204" pitchFamily="34" charset="0"/>
                  </a:rPr>
                  <a:t>-th</a:t>
                </a:r>
                <a:r>
                  <a:rPr lang="en-US" altLang="zh-CN" sz="2400" dirty="0">
                    <a:latin typeface="Calibri Light" panose="020F0302020204030204" pitchFamily="34" charset="0"/>
                    <a:cs typeface="Calibri Light" panose="020F0302020204030204" pitchFamily="34" charset="0"/>
                  </a:rPr>
                  <a:t> Transformer layer at time step </a:t>
                </a:r>
                <a:r>
                  <a:rPr lang="en-US" altLang="zh-CN" sz="2400" noProof="1">
                    <a:latin typeface="Calibri Light" panose="020F0302020204030204" pitchFamily="34" charset="0"/>
                    <a:cs typeface="Calibri Light" panose="020F0302020204030204" pitchFamily="34" charset="0"/>
                  </a:rPr>
                  <a:t>i</a:t>
                </a:r>
              </a:p>
              <a:p>
                <a:pPr>
                  <a:buFontTx/>
                  <a:buChar char="-"/>
                </a:pPr>
                <a:r>
                  <a:rPr lang="en-US" altLang="zh-CN" sz="2400" dirty="0">
                    <a:latin typeface="Calibri Light" panose="020F0302020204030204" pitchFamily="34" charset="0"/>
                    <a:cs typeface="Calibri Light" panose="020F0302020204030204" pitchFamily="34" charset="0"/>
                  </a:rPr>
                  <a:t>The autoregressive Transformer model computes </a:t>
                </a:r>
                <a14:m>
                  <m:oMath xmlns:m="http://schemas.openxmlformats.org/officeDocument/2006/math">
                    <m:sSub>
                      <m:sSubPr>
                        <m:ctrlPr>
                          <a:rPr lang="en-US" altLang="zh-CN" sz="2400" b="0" i="1" dirty="0" smtClean="0">
                            <a:latin typeface="Cambria Math" panose="02040503050406030204" pitchFamily="18" charset="0"/>
                            <a:cs typeface="Calibri Light" panose="020F0302020204030204" pitchFamily="34" charset="0"/>
                          </a:rPr>
                        </m:ctrlPr>
                      </m:sSubPr>
                      <m:e>
                        <m:r>
                          <a:rPr lang="en-US" altLang="zh-CN" sz="2400" i="1" dirty="0" smtClean="0">
                            <a:latin typeface="Cambria Math" panose="02040503050406030204" pitchFamily="18" charset="0"/>
                            <a:cs typeface="Calibri Light" panose="020F0302020204030204" pitchFamily="34" charset="0"/>
                          </a:rPr>
                          <m:t>h</m:t>
                        </m:r>
                      </m:e>
                      <m:sub>
                        <m:r>
                          <a:rPr lang="en-US" altLang="zh-CN" sz="2400" i="1" dirty="0" smtClean="0">
                            <a:latin typeface="Cambria Math" panose="02040503050406030204" pitchFamily="18" charset="0"/>
                            <a:cs typeface="Calibri Light" panose="020F0302020204030204" pitchFamily="34" charset="0"/>
                          </a:rPr>
                          <m:t>𝑖</m:t>
                        </m:r>
                      </m:sub>
                    </m:sSub>
                  </m:oMath>
                </a14:m>
                <a:r>
                  <a:rPr lang="en-US" altLang="zh-CN" sz="2400" dirty="0">
                    <a:latin typeface="Calibri Light" panose="020F0302020204030204" pitchFamily="34" charset="0"/>
                    <a:cs typeface="Calibri Light" panose="020F0302020204030204" pitchFamily="34" charset="0"/>
                  </a:rPr>
                  <a:t> as a function of </a:t>
                </a:r>
                <a14:m>
                  <m:oMath xmlns:m="http://schemas.openxmlformats.org/officeDocument/2006/math">
                    <m:sSub>
                      <m:sSubPr>
                        <m:ctrlPr>
                          <a:rPr lang="en-US" altLang="zh-CN" sz="2400" b="0" i="1" dirty="0" smtClean="0">
                            <a:latin typeface="Cambria Math" panose="02040503050406030204" pitchFamily="18" charset="0"/>
                            <a:cs typeface="Calibri Light" panose="020F0302020204030204" pitchFamily="34" charset="0"/>
                          </a:rPr>
                        </m:ctrlPr>
                      </m:sSubPr>
                      <m:e>
                        <m:r>
                          <a:rPr lang="en-US" altLang="zh-CN" sz="2400" i="1" dirty="0" smtClean="0">
                            <a:latin typeface="Cambria Math" panose="02040503050406030204" pitchFamily="18" charset="0"/>
                            <a:cs typeface="Calibri Light" panose="020F0302020204030204" pitchFamily="34" charset="0"/>
                          </a:rPr>
                          <m:t>𝑧</m:t>
                        </m:r>
                      </m:e>
                      <m:sub>
                        <m:r>
                          <a:rPr lang="en-US" altLang="zh-CN" sz="2400" i="1" dirty="0" smtClean="0">
                            <a:latin typeface="Cambria Math" panose="02040503050406030204" pitchFamily="18" charset="0"/>
                            <a:cs typeface="Calibri Light" panose="020F0302020204030204" pitchFamily="34" charset="0"/>
                          </a:rPr>
                          <m:t>𝑖</m:t>
                        </m:r>
                      </m:sub>
                    </m:sSub>
                  </m:oMath>
                </a14:m>
                <a:r>
                  <a:rPr lang="en-US" altLang="zh-CN" sz="2400" dirty="0">
                    <a:latin typeface="Calibri Light" panose="020F0302020204030204" pitchFamily="34" charset="0"/>
                    <a:cs typeface="Calibri Light" panose="020F0302020204030204" pitchFamily="34" charset="0"/>
                  </a:rPr>
                  <a:t>and the past activations in its left context, as follows:</a:t>
                </a:r>
              </a:p>
              <a:p>
                <a:pPr marL="0" indent="0">
                  <a:buNone/>
                </a:pPr>
                <a:endParaRPr lang="en-US" altLang="zh-CN" sz="2400" dirty="0">
                  <a:latin typeface="Calibri Light" panose="020F0302020204030204" pitchFamily="34" charset="0"/>
                  <a:cs typeface="Calibri Light" panose="020F0302020204030204" pitchFamily="34" charset="0"/>
                </a:endParaRPr>
              </a:p>
              <a:p>
                <a:pPr marL="0" indent="0">
                  <a:buNone/>
                </a:pPr>
                <a:r>
                  <a:rPr lang="en-US" altLang="zh-CN" sz="2400" noProof="1">
                    <a:latin typeface="Calibri Light" panose="020F0302020204030204" pitchFamily="34" charset="0"/>
                    <a:cs typeface="Calibri Light" panose="020F0302020204030204" pitchFamily="34" charset="0"/>
                  </a:rPr>
                  <a:t>where the last layer of </a:t>
                </a:r>
                <a14:m>
                  <m:oMath xmlns:m="http://schemas.openxmlformats.org/officeDocument/2006/math">
                    <m:sSub>
                      <m:sSubPr>
                        <m:ctrlPr>
                          <a:rPr lang="en-US" altLang="zh-CN" sz="2400" b="0" i="1" noProof="1" dirty="0" smtClean="0">
                            <a:latin typeface="Cambria Math" panose="02040503050406030204" pitchFamily="18" charset="0"/>
                            <a:cs typeface="Calibri Light" panose="020F0302020204030204" pitchFamily="34" charset="0"/>
                          </a:rPr>
                        </m:ctrlPr>
                      </m:sSubPr>
                      <m:e>
                        <m:r>
                          <a:rPr lang="en-US" altLang="zh-CN" sz="2400" i="1" noProof="1" dirty="0" smtClean="0">
                            <a:latin typeface="Cambria Math" panose="02040503050406030204" pitchFamily="18" charset="0"/>
                            <a:cs typeface="Calibri Light" panose="020F0302020204030204" pitchFamily="34" charset="0"/>
                          </a:rPr>
                          <m:t>h</m:t>
                        </m:r>
                      </m:e>
                      <m:sub>
                        <m:r>
                          <a:rPr lang="en-US" altLang="zh-CN" sz="2400" i="1" noProof="1" dirty="0" smtClean="0">
                            <a:latin typeface="Cambria Math" panose="02040503050406030204" pitchFamily="18" charset="0"/>
                            <a:cs typeface="Calibri Light" panose="020F0302020204030204" pitchFamily="34" charset="0"/>
                          </a:rPr>
                          <m:t>𝑖</m:t>
                        </m:r>
                      </m:sub>
                    </m:sSub>
                  </m:oMath>
                </a14:m>
                <a:r>
                  <a:rPr lang="en-US" altLang="zh-CN" sz="2400" noProof="1">
                    <a:latin typeface="Calibri Light" panose="020F0302020204030204" pitchFamily="34" charset="0"/>
                    <a:cs typeface="Calibri Light" panose="020F0302020204030204" pitchFamily="34" charset="0"/>
                  </a:rPr>
                  <a:t> is used to compute the distribution for the next token: </a:t>
                </a:r>
                <a14:m>
                  <m:oMath xmlns:m="http://schemas.openxmlformats.org/officeDocument/2006/math">
                    <m:sSub>
                      <m:sSubPr>
                        <m:ctrlPr>
                          <a:rPr lang="zh-CN" altLang="zh-CN" sz="2400" i="1">
                            <a:latin typeface="Cambria Math" panose="02040503050406030204" pitchFamily="18" charset="0"/>
                          </a:rPr>
                        </m:ctrlPr>
                      </m:sSubPr>
                      <m:e>
                        <m:r>
                          <a:rPr lang="en-US" altLang="zh-CN" sz="2400" b="0" i="1">
                            <a:latin typeface="Cambria Math" panose="02040503050406030204" pitchFamily="18" charset="0"/>
                          </a:rPr>
                          <m:t>𝑝</m:t>
                        </m:r>
                      </m:e>
                      <m:sub>
                        <m:r>
                          <a:rPr lang="en-US" altLang="zh-CN" sz="2400" b="0" i="1">
                            <a:latin typeface="Cambria Math" panose="02040503050406030204" pitchFamily="18" charset="0"/>
                          </a:rPr>
                          <m:t>𝜙</m:t>
                        </m:r>
                      </m:sub>
                    </m:sSub>
                    <m:r>
                      <a:rPr lang="en-US" altLang="zh-CN" sz="2400" b="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b="0" i="1">
                            <a:latin typeface="Cambria Math" panose="02040503050406030204" pitchFamily="18" charset="0"/>
                          </a:rPr>
                          <m:t>𝑧</m:t>
                        </m:r>
                      </m:e>
                      <m:sub>
                        <m:r>
                          <a:rPr lang="en-US" altLang="zh-CN" sz="2400" b="0" i="1">
                            <a:latin typeface="Cambria Math" panose="02040503050406030204" pitchFamily="18" charset="0"/>
                          </a:rPr>
                          <m:t>𝑖</m:t>
                        </m:r>
                        <m:r>
                          <a:rPr lang="en-US" altLang="zh-CN" sz="2400" b="0" i="1">
                            <a:latin typeface="Cambria Math" panose="02040503050406030204" pitchFamily="18" charset="0"/>
                          </a:rPr>
                          <m:t>+1</m:t>
                        </m:r>
                      </m:sub>
                    </m:sSub>
                    <m:r>
                      <a:rPr lang="en-US" altLang="zh-CN" sz="2400" b="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b="0" i="1">
                            <a:latin typeface="Cambria Math" panose="02040503050406030204" pitchFamily="18" charset="0"/>
                          </a:rPr>
                          <m:t>h</m:t>
                        </m:r>
                      </m:e>
                      <m:sub>
                        <m:r>
                          <a:rPr lang="en-US" altLang="zh-CN" sz="2400" b="0" i="1">
                            <a:latin typeface="Cambria Math" panose="02040503050406030204" pitchFamily="18" charset="0"/>
                          </a:rPr>
                          <m:t>≤</m:t>
                        </m:r>
                        <m:r>
                          <a:rPr lang="en-US" altLang="zh-CN" sz="2400" b="0" i="1">
                            <a:latin typeface="Cambria Math" panose="02040503050406030204" pitchFamily="18" charset="0"/>
                          </a:rPr>
                          <m:t>𝑖</m:t>
                        </m:r>
                      </m:sub>
                    </m:sSub>
                    <m:r>
                      <a:rPr lang="en-US" altLang="zh-CN" sz="2400" b="0" i="1">
                        <a:latin typeface="Cambria Math" panose="02040503050406030204" pitchFamily="18" charset="0"/>
                      </a:rPr>
                      <m:t>)=</m:t>
                    </m:r>
                    <m:r>
                      <a:rPr lang="en-US" altLang="zh-CN" sz="2400" b="0" i="1">
                        <a:latin typeface="Cambria Math" panose="02040503050406030204" pitchFamily="18" charset="0"/>
                      </a:rPr>
                      <m:t>𝑠𝑜𝑓𝑡𝑚𝑎𝑥</m:t>
                    </m:r>
                    <m:r>
                      <a:rPr lang="en-US" altLang="zh-CN" sz="2400" b="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b="0" i="1">
                            <a:latin typeface="Cambria Math" panose="02040503050406030204" pitchFamily="18" charset="0"/>
                          </a:rPr>
                          <m:t>𝑊</m:t>
                        </m:r>
                      </m:e>
                      <m:sub>
                        <m:r>
                          <a:rPr lang="en-US" altLang="zh-CN" sz="2400" b="0" i="1">
                            <a:latin typeface="Cambria Math" panose="02040503050406030204" pitchFamily="18" charset="0"/>
                          </a:rPr>
                          <m:t>𝜙</m:t>
                        </m:r>
                      </m:sub>
                    </m:sSub>
                    <m:sSubSup>
                      <m:sSubSupPr>
                        <m:ctrlPr>
                          <a:rPr lang="zh-CN" altLang="zh-CN" sz="2400" i="1">
                            <a:latin typeface="Cambria Math" panose="02040503050406030204" pitchFamily="18" charset="0"/>
                          </a:rPr>
                        </m:ctrlPr>
                      </m:sSubSupPr>
                      <m:e>
                        <m:r>
                          <a:rPr lang="en-US" altLang="zh-CN" sz="2400" b="0" i="1">
                            <a:latin typeface="Cambria Math" panose="02040503050406030204" pitchFamily="18" charset="0"/>
                          </a:rPr>
                          <m:t>h</m:t>
                        </m:r>
                      </m:e>
                      <m:sub>
                        <m:r>
                          <a:rPr lang="en-US" altLang="zh-CN" sz="2400" b="0" i="1">
                            <a:latin typeface="Cambria Math" panose="02040503050406030204" pitchFamily="18" charset="0"/>
                          </a:rPr>
                          <m:t>𝑖</m:t>
                        </m:r>
                      </m:sub>
                      <m:sup>
                        <m:r>
                          <a:rPr lang="en-US" altLang="zh-CN" sz="2400" b="0" i="1">
                            <a:latin typeface="Cambria Math" panose="02040503050406030204" pitchFamily="18" charset="0"/>
                          </a:rPr>
                          <m:t>(</m:t>
                        </m:r>
                        <m:r>
                          <a:rPr lang="en-US" altLang="zh-CN" sz="2400" b="0" i="1">
                            <a:latin typeface="Cambria Math" panose="02040503050406030204" pitchFamily="18" charset="0"/>
                          </a:rPr>
                          <m:t>𝑛</m:t>
                        </m:r>
                        <m:r>
                          <a:rPr lang="en-US" altLang="zh-CN" sz="2400" b="0" i="1">
                            <a:latin typeface="Cambria Math" panose="02040503050406030204" pitchFamily="18" charset="0"/>
                          </a:rPr>
                          <m:t>)</m:t>
                        </m:r>
                      </m:sup>
                    </m:sSubSup>
                    <m:r>
                      <a:rPr lang="en-US" altLang="zh-CN" sz="2400" b="0" i="1">
                        <a:latin typeface="Cambria Math" panose="02040503050406030204" pitchFamily="18" charset="0"/>
                      </a:rPr>
                      <m:t>)</m:t>
                    </m:r>
                  </m:oMath>
                </a14:m>
                <a:r>
                  <a:rPr lang="en-US" altLang="zh-CN" sz="2400" noProof="1">
                    <a:latin typeface="Calibri Light" panose="020F0302020204030204" pitchFamily="34" charset="0"/>
                    <a:cs typeface="Calibri Light" panose="020F0302020204030204" pitchFamily="34" charset="0"/>
                  </a:rPr>
                  <a:t>and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b="1" i="1">
                            <a:latin typeface="Cambria Math" panose="02040503050406030204" pitchFamily="18" charset="0"/>
                          </a:rPr>
                          <m:t>𝝓</m:t>
                        </m:r>
                      </m:sub>
                    </m:sSub>
                  </m:oMath>
                </a14:m>
                <a:r>
                  <a:rPr lang="en-US" altLang="zh-CN" sz="2400" noProof="1">
                    <a:latin typeface="Calibri Light" panose="020F0302020204030204" pitchFamily="34" charset="0"/>
                    <a:cs typeface="Calibri Light" panose="020F0302020204030204" pitchFamily="34" charset="0"/>
                  </a:rPr>
                  <a:t> is a pretrained matrix that map </a:t>
                </a:r>
                <a14:m>
                  <m:oMath xmlns:m="http://schemas.openxmlformats.org/officeDocument/2006/math">
                    <m:sSubSup>
                      <m:sSubSupPr>
                        <m:ctrlPr>
                          <a:rPr lang="en-US" altLang="zh-CN" sz="2400" b="0" i="1" noProof="1" smtClean="0">
                            <a:latin typeface="Cambria Math" panose="02040503050406030204" pitchFamily="18" charset="0"/>
                            <a:cs typeface="Calibri Light" panose="020F0302020204030204" pitchFamily="34" charset="0"/>
                          </a:rPr>
                        </m:ctrlPr>
                      </m:sSubSupPr>
                      <m:e>
                        <m:r>
                          <m:rPr>
                            <m:sty m:val="p"/>
                          </m:rPr>
                          <a:rPr lang="en-US" altLang="zh-CN" sz="2400" i="1" noProof="1">
                            <a:latin typeface="Cambria Math" panose="02040503050406030204" pitchFamily="18" charset="0"/>
                            <a:cs typeface="Calibri Light" panose="020F0302020204030204" pitchFamily="34" charset="0"/>
                          </a:rPr>
                          <m:t>h</m:t>
                        </m:r>
                      </m:e>
                      <m:sub>
                        <m:r>
                          <a:rPr lang="en-US" altLang="zh-CN" sz="2400" b="0" i="1" noProof="1" smtClean="0">
                            <a:latin typeface="Cambria Math" panose="02040503050406030204" pitchFamily="18" charset="0"/>
                            <a:cs typeface="Calibri Light" panose="020F0302020204030204" pitchFamily="34" charset="0"/>
                          </a:rPr>
                          <m:t>𝑖</m:t>
                        </m:r>
                      </m:sub>
                      <m:sup>
                        <m:r>
                          <a:rPr lang="en-US" altLang="zh-CN" sz="2400" b="0" i="1" noProof="1" smtClean="0">
                            <a:latin typeface="Cambria Math" panose="02040503050406030204" pitchFamily="18" charset="0"/>
                            <a:cs typeface="Calibri Light" panose="020F0302020204030204" pitchFamily="34" charset="0"/>
                          </a:rPr>
                          <m:t>(</m:t>
                        </m:r>
                        <m:r>
                          <a:rPr lang="en-US" altLang="zh-CN" sz="2400" b="0" i="1" noProof="1" smtClean="0">
                            <a:latin typeface="Cambria Math" panose="02040503050406030204" pitchFamily="18" charset="0"/>
                            <a:cs typeface="Calibri Light" panose="020F0302020204030204" pitchFamily="34" charset="0"/>
                          </a:rPr>
                          <m:t>𝑛</m:t>
                        </m:r>
                        <m:r>
                          <a:rPr lang="en-US" altLang="zh-CN" sz="2400" b="0" i="1" noProof="1" smtClean="0">
                            <a:latin typeface="Cambria Math" panose="02040503050406030204" pitchFamily="18" charset="0"/>
                            <a:cs typeface="Calibri Light" panose="020F0302020204030204" pitchFamily="34" charset="0"/>
                          </a:rPr>
                          <m:t>)</m:t>
                        </m:r>
                      </m:sup>
                    </m:sSubSup>
                    <m:r>
                      <a:rPr lang="en-US" altLang="zh-CN" sz="2400" i="1" noProof="1" smtClean="0">
                        <a:latin typeface="Cambria Math" panose="02040503050406030204" pitchFamily="18" charset="0"/>
                        <a:cs typeface="Calibri Light" panose="020F0302020204030204" pitchFamily="34" charset="0"/>
                      </a:rPr>
                      <m:t> </m:t>
                    </m:r>
                  </m:oMath>
                </a14:m>
                <a:r>
                  <a:rPr lang="en-US" altLang="zh-CN" sz="2400" noProof="1">
                    <a:latin typeface="Calibri Light" panose="020F0302020204030204" pitchFamily="34" charset="0"/>
                    <a:cs typeface="Calibri Light" panose="020F0302020204030204" pitchFamily="34" charset="0"/>
                  </a:rPr>
                  <a:t>to logits over the vocabulary.</a:t>
                </a:r>
              </a:p>
            </p:txBody>
          </p:sp>
        </mc:Choice>
        <mc:Fallback>
          <p:sp>
            <p:nvSpPr>
              <p:cNvPr id="3" name="内容占位符 2">
                <a:extLst>
                  <a:ext uri="{FF2B5EF4-FFF2-40B4-BE49-F238E27FC236}">
                    <a16:creationId xmlns:a16="http://schemas.microsoft.com/office/drawing/2014/main" id="{920E2B39-B340-4E66-AE39-E8050E98BCD7}"/>
                  </a:ext>
                </a:extLst>
              </p:cNvPr>
              <p:cNvSpPr>
                <a:spLocks noGrp="1" noRot="1" noChangeAspect="1" noMove="1" noResize="1" noEditPoints="1" noAdjustHandles="1" noChangeArrowheads="1" noChangeShapeType="1" noTextEdit="1"/>
              </p:cNvSpPr>
              <p:nvPr>
                <p:ph idx="1"/>
              </p:nvPr>
            </p:nvSpPr>
            <p:spPr>
              <a:xfrm>
                <a:off x="838200" y="819060"/>
                <a:ext cx="10515600" cy="5854760"/>
              </a:xfrm>
              <a:blipFill>
                <a:blip r:embed="rId3"/>
                <a:stretch>
                  <a:fillRect l="-1043" t="-1873" r="-1507" b="-1665"/>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59DC47EB-3158-49E2-900C-CC4F1AE943CD}"/>
              </a:ext>
            </a:extLst>
          </p:cNvPr>
          <p:cNvPicPr>
            <a:picLocks noChangeAspect="1"/>
          </p:cNvPicPr>
          <p:nvPr/>
        </p:nvPicPr>
        <p:blipFill>
          <a:blip r:embed="rId4"/>
          <a:stretch>
            <a:fillRect/>
          </a:stretch>
        </p:blipFill>
        <p:spPr>
          <a:xfrm>
            <a:off x="4071341" y="4918692"/>
            <a:ext cx="3733512" cy="620142"/>
          </a:xfrm>
          <a:prstGeom prst="rect">
            <a:avLst/>
          </a:prstGeom>
        </p:spPr>
      </p:pic>
    </p:spTree>
    <p:extLst>
      <p:ext uri="{BB962C8B-B14F-4D97-AF65-F5344CB8AC3E}">
        <p14:creationId xmlns:p14="http://schemas.microsoft.com/office/powerpoint/2010/main" val="880166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D68423-1D7E-46A7-B4AD-11455EBB7414}"/>
              </a:ext>
            </a:extLst>
          </p:cNvPr>
          <p:cNvSpPr>
            <a:spLocks noGrp="1"/>
          </p:cNvSpPr>
          <p:nvPr>
            <p:ph type="title"/>
          </p:nvPr>
        </p:nvSpPr>
        <p:spPr>
          <a:xfrm flipV="1">
            <a:off x="838200" y="212350"/>
            <a:ext cx="10515600" cy="152776"/>
          </a:xfrm>
        </p:spPr>
        <p:txBody>
          <a:bodyPr>
            <a:normAutofit fontScale="90000"/>
          </a:bodyPr>
          <a:lstStyle/>
          <a:p>
            <a:r>
              <a:rPr lang="en-US" altLang="zh-CN" dirty="0"/>
              <a:t> </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BE556B2-AE89-43D6-AB25-0840731DAC8A}"/>
                  </a:ext>
                </a:extLst>
              </p:cNvPr>
              <p:cNvSpPr>
                <a:spLocks noGrp="1"/>
              </p:cNvSpPr>
              <p:nvPr>
                <p:ph idx="1"/>
              </p:nvPr>
            </p:nvSpPr>
            <p:spPr>
              <a:xfrm>
                <a:off x="838200" y="212350"/>
                <a:ext cx="10515600" cy="5964613"/>
              </a:xfrm>
            </p:spPr>
            <p:txBody>
              <a:bodyPr/>
              <a:lstStyle/>
              <a:p>
                <a:r>
                  <a:rPr lang="en-US" altLang="zh-CN" b="1" dirty="0"/>
                  <a:t>Encoder-Decoder Architecture</a:t>
                </a:r>
              </a:p>
              <a:p>
                <a:pPr>
                  <a:buFontTx/>
                  <a:buChar char="-"/>
                </a:pPr>
                <a:r>
                  <a:rPr lang="en-US" altLang="zh-CN" sz="2400" dirty="0">
                    <a:latin typeface="Calibri Light" panose="020F0302020204030204" pitchFamily="34" charset="0"/>
                    <a:cs typeface="Calibri Light" panose="020F0302020204030204" pitchFamily="34" charset="0"/>
                  </a:rPr>
                  <a:t>use an encoder-decoder architecture to model </a:t>
                </a:r>
                <a14:m>
                  <m:oMath xmlns:m="http://schemas.openxmlformats.org/officeDocument/2006/math">
                    <m:sSub>
                      <m:sSubPr>
                        <m:ctrlPr>
                          <a:rPr lang="zh-CN" altLang="zh-CN" sz="24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𝑝</m:t>
                        </m:r>
                      </m:e>
                      <m:sub>
                        <m:r>
                          <a:rPr lang="en-US" altLang="zh-CN" sz="2400" b="1" i="1" kern="100">
                            <a:effectLst/>
                            <a:latin typeface="Cambria Math" panose="02040503050406030204" pitchFamily="18" charset="0"/>
                            <a:ea typeface="等线" panose="02010600030101010101" pitchFamily="2" charset="-122"/>
                            <a:cs typeface="Times New Roman" panose="02020603050405020304" pitchFamily="18" charset="0"/>
                          </a:rPr>
                          <m:t>𝝓</m:t>
                        </m:r>
                      </m:sub>
                    </m:sSub>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𝑦</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2400" i="1" kern="100">
                        <a:effectLst/>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2400" dirty="0">
                    <a:latin typeface="Calibri Light" panose="020F0302020204030204" pitchFamily="34" charset="0"/>
                    <a:cs typeface="Calibri Light" panose="020F0302020204030204" pitchFamily="34" charset="0"/>
                  </a:rPr>
                  <a:t>where x is encoded by the bidirectional encoder, and the decoder predicts y autoregressively (conditioned on the encoded x and its left context). </a:t>
                </a:r>
              </a:p>
              <a:p>
                <a:r>
                  <a:rPr lang="en-US" altLang="zh-CN" b="1" dirty="0"/>
                  <a:t>Method: Fine-tuning</a:t>
                </a:r>
              </a:p>
              <a:p>
                <a:pPr>
                  <a:buFontTx/>
                  <a:buChar char="-"/>
                </a:pPr>
                <a:r>
                  <a:rPr lang="en-US" altLang="zh-CN" sz="2400" dirty="0">
                    <a:latin typeface="Calibri Light" panose="020F0302020204030204" pitchFamily="34" charset="0"/>
                    <a:cs typeface="Calibri Light" panose="020F0302020204030204" pitchFamily="34" charset="0"/>
                  </a:rPr>
                  <a:t>In the fine-tuning framework, we initialize with the pre-trained parameters φ</a:t>
                </a:r>
              </a:p>
              <a:p>
                <a:pPr>
                  <a:buFontTx/>
                  <a:buChar char="-"/>
                </a:pPr>
                <a:r>
                  <a:rPr lang="en-US" altLang="zh-CN" sz="2400" dirty="0">
                    <a:latin typeface="Calibri Light" panose="020F0302020204030204" pitchFamily="34" charset="0"/>
                    <a:cs typeface="Calibri Light" panose="020F0302020204030204" pitchFamily="34" charset="0"/>
                  </a:rPr>
                  <a:t>Perform gradient updates on the following log-likelihood objective:</a:t>
                </a:r>
              </a:p>
              <a:p>
                <a:pPr>
                  <a:buFontTx/>
                  <a:buChar char="-"/>
                </a:pPr>
                <a:endParaRPr lang="zh-CN" altLang="en-US" sz="2400" dirty="0">
                  <a:latin typeface="Calibri Light" panose="020F0302020204030204" pitchFamily="34" charset="0"/>
                  <a:cs typeface="Calibri Light" panose="020F0302020204030204" pitchFamily="34" charset="0"/>
                </a:endParaRPr>
              </a:p>
            </p:txBody>
          </p:sp>
        </mc:Choice>
        <mc:Fallback xmlns="">
          <p:sp>
            <p:nvSpPr>
              <p:cNvPr id="3" name="内容占位符 2">
                <a:extLst>
                  <a:ext uri="{FF2B5EF4-FFF2-40B4-BE49-F238E27FC236}">
                    <a16:creationId xmlns:a16="http://schemas.microsoft.com/office/drawing/2014/main" id="{BBE556B2-AE89-43D6-AB25-0840731DAC8A}"/>
                  </a:ext>
                </a:extLst>
              </p:cNvPr>
              <p:cNvSpPr>
                <a:spLocks noGrp="1" noRot="1" noChangeAspect="1" noMove="1" noResize="1" noEditPoints="1" noAdjustHandles="1" noChangeArrowheads="1" noChangeShapeType="1" noTextEdit="1"/>
              </p:cNvSpPr>
              <p:nvPr>
                <p:ph idx="1"/>
              </p:nvPr>
            </p:nvSpPr>
            <p:spPr>
              <a:xfrm>
                <a:off x="838200" y="212350"/>
                <a:ext cx="10515600" cy="5964613"/>
              </a:xfrm>
              <a:blipFill>
                <a:blip r:embed="rId2"/>
                <a:stretch>
                  <a:fillRect l="-1043" t="-1943"/>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BA2E0161-076F-4DB2-A000-F616949946FF}"/>
              </a:ext>
            </a:extLst>
          </p:cNvPr>
          <p:cNvPicPr>
            <a:picLocks noChangeAspect="1"/>
          </p:cNvPicPr>
          <p:nvPr/>
        </p:nvPicPr>
        <p:blipFill>
          <a:blip r:embed="rId3"/>
          <a:stretch>
            <a:fillRect/>
          </a:stretch>
        </p:blipFill>
        <p:spPr>
          <a:xfrm>
            <a:off x="3642821" y="3276291"/>
            <a:ext cx="4819685" cy="1033470"/>
          </a:xfrm>
          <a:prstGeom prst="rect">
            <a:avLst/>
          </a:prstGeom>
        </p:spPr>
      </p:pic>
    </p:spTree>
    <p:extLst>
      <p:ext uri="{BB962C8B-B14F-4D97-AF65-F5344CB8AC3E}">
        <p14:creationId xmlns:p14="http://schemas.microsoft.com/office/powerpoint/2010/main" val="392363271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999</TotalTime>
  <Words>1108</Words>
  <Application>Microsoft Office PowerPoint</Application>
  <PresentationFormat>宽屏</PresentationFormat>
  <Paragraphs>87</Paragraphs>
  <Slides>14</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等线</vt:lpstr>
      <vt:lpstr>等线 Light</vt:lpstr>
      <vt:lpstr>Arial</vt:lpstr>
      <vt:lpstr>Calibri Light</vt:lpstr>
      <vt:lpstr>Cambria Math</vt:lpstr>
      <vt:lpstr>Office 主题​​</vt:lpstr>
      <vt:lpstr>Prefix-Tuning: Optimizing Continuous Prompts for Generation</vt:lpstr>
      <vt:lpstr>Introduction</vt:lpstr>
      <vt:lpstr> </vt:lpstr>
      <vt:lpstr> </vt:lpstr>
      <vt:lpstr>Related Work</vt:lpstr>
      <vt:lpstr> </vt:lpstr>
      <vt:lpstr> </vt:lpstr>
      <vt:lpstr>Problem Statement</vt:lpstr>
      <vt:lpstr> </vt:lpstr>
      <vt:lpstr> </vt:lpstr>
      <vt:lpstr>Prefix-Tuning</vt:lpstr>
      <vt:lpstr> </vt:lpstr>
      <vt:lpstr> </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 patrick</dc:creator>
  <cp:lastModifiedBy>N patrick</cp:lastModifiedBy>
  <cp:revision>177</cp:revision>
  <dcterms:created xsi:type="dcterms:W3CDTF">2021-11-12T12:43:39Z</dcterms:created>
  <dcterms:modified xsi:type="dcterms:W3CDTF">2021-11-16T07:27:20Z</dcterms:modified>
</cp:coreProperties>
</file>