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63" r:id="rId6"/>
    <p:sldId id="270" r:id="rId7"/>
    <p:sldId id="261" r:id="rId8"/>
    <p:sldId id="262" r:id="rId9"/>
    <p:sldId id="264" r:id="rId10"/>
    <p:sldId id="265" r:id="rId11"/>
    <p:sldId id="271" r:id="rId12"/>
    <p:sldId id="266" r:id="rId13"/>
    <p:sldId id="267"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8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46A8C-C025-4AB0-BCC3-9F2E44444AE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67FE8EF-E82B-481F-A729-3A391DED6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AE763F9-8A52-47E5-9145-921B580FDA88}"/>
              </a:ext>
            </a:extLst>
          </p:cNvPr>
          <p:cNvSpPr>
            <a:spLocks noGrp="1"/>
          </p:cNvSpPr>
          <p:nvPr>
            <p:ph type="dt" sz="half" idx="10"/>
          </p:nvPr>
        </p:nvSpPr>
        <p:spPr/>
        <p:txBody>
          <a:bodyPr/>
          <a:lstStyle/>
          <a:p>
            <a:fld id="{48A029E2-951D-409D-B7D0-2AFAF7F891A2}"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CDF911F7-471F-4F55-8FFC-7111D41465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A9581D-A14E-4C14-89E4-9148CEED8655}"/>
              </a:ext>
            </a:extLst>
          </p:cNvPr>
          <p:cNvSpPr>
            <a:spLocks noGrp="1"/>
          </p:cNvSpPr>
          <p:nvPr>
            <p:ph type="sldNum" sz="quarter" idx="12"/>
          </p:nvPr>
        </p:nvSpPr>
        <p:spPr/>
        <p:txBody>
          <a:bodyPr/>
          <a:lstStyle/>
          <a:p>
            <a:fld id="{C22CF813-B44F-4A7E-98D4-EEB6B700A9DF}" type="slidenum">
              <a:rPr lang="zh-CN" altLang="en-US" smtClean="0"/>
              <a:t>‹#›</a:t>
            </a:fld>
            <a:endParaRPr lang="zh-CN" altLang="en-US"/>
          </a:p>
        </p:txBody>
      </p:sp>
    </p:spTree>
    <p:extLst>
      <p:ext uri="{BB962C8B-B14F-4D97-AF65-F5344CB8AC3E}">
        <p14:creationId xmlns:p14="http://schemas.microsoft.com/office/powerpoint/2010/main" val="324274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22FC6-7720-40C9-B5ED-74B47702F43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7BB80EF-91F1-417B-8E61-F1C7099CFCC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4601E5-10CE-4CC2-A7A0-C3A1B3A6EB40}"/>
              </a:ext>
            </a:extLst>
          </p:cNvPr>
          <p:cNvSpPr>
            <a:spLocks noGrp="1"/>
          </p:cNvSpPr>
          <p:nvPr>
            <p:ph type="dt" sz="half" idx="10"/>
          </p:nvPr>
        </p:nvSpPr>
        <p:spPr/>
        <p:txBody>
          <a:bodyPr/>
          <a:lstStyle/>
          <a:p>
            <a:fld id="{48A029E2-951D-409D-B7D0-2AFAF7F891A2}"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225D8DBB-B6D2-4186-B342-214377D527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25CBDA-C5D0-46D3-B9B0-675B5AFF6812}"/>
              </a:ext>
            </a:extLst>
          </p:cNvPr>
          <p:cNvSpPr>
            <a:spLocks noGrp="1"/>
          </p:cNvSpPr>
          <p:nvPr>
            <p:ph type="sldNum" sz="quarter" idx="12"/>
          </p:nvPr>
        </p:nvSpPr>
        <p:spPr/>
        <p:txBody>
          <a:bodyPr/>
          <a:lstStyle/>
          <a:p>
            <a:fld id="{C22CF813-B44F-4A7E-98D4-EEB6B700A9DF}" type="slidenum">
              <a:rPr lang="zh-CN" altLang="en-US" smtClean="0"/>
              <a:t>‹#›</a:t>
            </a:fld>
            <a:endParaRPr lang="zh-CN" altLang="en-US"/>
          </a:p>
        </p:txBody>
      </p:sp>
    </p:spTree>
    <p:extLst>
      <p:ext uri="{BB962C8B-B14F-4D97-AF65-F5344CB8AC3E}">
        <p14:creationId xmlns:p14="http://schemas.microsoft.com/office/powerpoint/2010/main" val="691749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B5BC72F-049C-4457-9DB5-596F7E41C16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3F79FE0-EA6D-48B8-832C-90D0D7A496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816671-FDA2-46A9-8C25-EFA22B650685}"/>
              </a:ext>
            </a:extLst>
          </p:cNvPr>
          <p:cNvSpPr>
            <a:spLocks noGrp="1"/>
          </p:cNvSpPr>
          <p:nvPr>
            <p:ph type="dt" sz="half" idx="10"/>
          </p:nvPr>
        </p:nvSpPr>
        <p:spPr/>
        <p:txBody>
          <a:bodyPr/>
          <a:lstStyle/>
          <a:p>
            <a:fld id="{48A029E2-951D-409D-B7D0-2AFAF7F891A2}"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F4013F00-07FD-42AB-B119-DA5037A01D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C5BCF3-F064-45E1-BA6E-4F167FF93C0F}"/>
              </a:ext>
            </a:extLst>
          </p:cNvPr>
          <p:cNvSpPr>
            <a:spLocks noGrp="1"/>
          </p:cNvSpPr>
          <p:nvPr>
            <p:ph type="sldNum" sz="quarter" idx="12"/>
          </p:nvPr>
        </p:nvSpPr>
        <p:spPr/>
        <p:txBody>
          <a:bodyPr/>
          <a:lstStyle/>
          <a:p>
            <a:fld id="{C22CF813-B44F-4A7E-98D4-EEB6B700A9DF}" type="slidenum">
              <a:rPr lang="zh-CN" altLang="en-US" smtClean="0"/>
              <a:t>‹#›</a:t>
            </a:fld>
            <a:endParaRPr lang="zh-CN" altLang="en-US"/>
          </a:p>
        </p:txBody>
      </p:sp>
    </p:spTree>
    <p:extLst>
      <p:ext uri="{BB962C8B-B14F-4D97-AF65-F5344CB8AC3E}">
        <p14:creationId xmlns:p14="http://schemas.microsoft.com/office/powerpoint/2010/main" val="271202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DC2A5-DC1F-45B6-A101-4A74769D83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51982E-F79A-45B2-BBE0-729756ABE80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6DB3DB-4B8B-4059-A023-5E16059DDB1D}"/>
              </a:ext>
            </a:extLst>
          </p:cNvPr>
          <p:cNvSpPr>
            <a:spLocks noGrp="1"/>
          </p:cNvSpPr>
          <p:nvPr>
            <p:ph type="dt" sz="half" idx="10"/>
          </p:nvPr>
        </p:nvSpPr>
        <p:spPr/>
        <p:txBody>
          <a:bodyPr/>
          <a:lstStyle/>
          <a:p>
            <a:fld id="{48A029E2-951D-409D-B7D0-2AFAF7F891A2}"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97D2C6EA-2884-408F-86FC-E4CC07262C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5A36AE-56ED-44FA-8B43-3E25B45CFB5D}"/>
              </a:ext>
            </a:extLst>
          </p:cNvPr>
          <p:cNvSpPr>
            <a:spLocks noGrp="1"/>
          </p:cNvSpPr>
          <p:nvPr>
            <p:ph type="sldNum" sz="quarter" idx="12"/>
          </p:nvPr>
        </p:nvSpPr>
        <p:spPr/>
        <p:txBody>
          <a:bodyPr/>
          <a:lstStyle/>
          <a:p>
            <a:fld id="{C22CF813-B44F-4A7E-98D4-EEB6B700A9DF}" type="slidenum">
              <a:rPr lang="zh-CN" altLang="en-US" smtClean="0"/>
              <a:t>‹#›</a:t>
            </a:fld>
            <a:endParaRPr lang="zh-CN" altLang="en-US"/>
          </a:p>
        </p:txBody>
      </p:sp>
    </p:spTree>
    <p:extLst>
      <p:ext uri="{BB962C8B-B14F-4D97-AF65-F5344CB8AC3E}">
        <p14:creationId xmlns:p14="http://schemas.microsoft.com/office/powerpoint/2010/main" val="3223063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21FEC-08C7-4524-BB12-3297378201A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C659CD6-63B9-469C-B6AE-40EC8B9129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DAA6A39-C59D-4472-AC48-08DF071F7F5E}"/>
              </a:ext>
            </a:extLst>
          </p:cNvPr>
          <p:cNvSpPr>
            <a:spLocks noGrp="1"/>
          </p:cNvSpPr>
          <p:nvPr>
            <p:ph type="dt" sz="half" idx="10"/>
          </p:nvPr>
        </p:nvSpPr>
        <p:spPr/>
        <p:txBody>
          <a:bodyPr/>
          <a:lstStyle/>
          <a:p>
            <a:fld id="{48A029E2-951D-409D-B7D0-2AFAF7F891A2}"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F9789718-18FB-4B34-9FD3-184A8B3E13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CC106D-5BDC-44BC-8BA1-BD31CA193539}"/>
              </a:ext>
            </a:extLst>
          </p:cNvPr>
          <p:cNvSpPr>
            <a:spLocks noGrp="1"/>
          </p:cNvSpPr>
          <p:nvPr>
            <p:ph type="sldNum" sz="quarter" idx="12"/>
          </p:nvPr>
        </p:nvSpPr>
        <p:spPr/>
        <p:txBody>
          <a:bodyPr/>
          <a:lstStyle/>
          <a:p>
            <a:fld id="{C22CF813-B44F-4A7E-98D4-EEB6B700A9DF}" type="slidenum">
              <a:rPr lang="zh-CN" altLang="en-US" smtClean="0"/>
              <a:t>‹#›</a:t>
            </a:fld>
            <a:endParaRPr lang="zh-CN" altLang="en-US"/>
          </a:p>
        </p:txBody>
      </p:sp>
    </p:spTree>
    <p:extLst>
      <p:ext uri="{BB962C8B-B14F-4D97-AF65-F5344CB8AC3E}">
        <p14:creationId xmlns:p14="http://schemas.microsoft.com/office/powerpoint/2010/main" val="223815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11F62-C399-4C1E-8059-A422A79D2B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57268C-2F52-4363-BBAB-572E64F9E05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0D17C8B-F60B-41B2-9E57-57340FB8E86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66F6828-11FF-4F2B-8B31-38A7BD215391}"/>
              </a:ext>
            </a:extLst>
          </p:cNvPr>
          <p:cNvSpPr>
            <a:spLocks noGrp="1"/>
          </p:cNvSpPr>
          <p:nvPr>
            <p:ph type="dt" sz="half" idx="10"/>
          </p:nvPr>
        </p:nvSpPr>
        <p:spPr/>
        <p:txBody>
          <a:bodyPr/>
          <a:lstStyle/>
          <a:p>
            <a:fld id="{48A029E2-951D-409D-B7D0-2AFAF7F891A2}"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7DD971A1-FE8F-43D8-8644-E785E4684F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E8DAF99-FD38-48DC-A6CC-25191B1F5248}"/>
              </a:ext>
            </a:extLst>
          </p:cNvPr>
          <p:cNvSpPr>
            <a:spLocks noGrp="1"/>
          </p:cNvSpPr>
          <p:nvPr>
            <p:ph type="sldNum" sz="quarter" idx="12"/>
          </p:nvPr>
        </p:nvSpPr>
        <p:spPr/>
        <p:txBody>
          <a:bodyPr/>
          <a:lstStyle/>
          <a:p>
            <a:fld id="{C22CF813-B44F-4A7E-98D4-EEB6B700A9DF}" type="slidenum">
              <a:rPr lang="zh-CN" altLang="en-US" smtClean="0"/>
              <a:t>‹#›</a:t>
            </a:fld>
            <a:endParaRPr lang="zh-CN" altLang="en-US"/>
          </a:p>
        </p:txBody>
      </p:sp>
    </p:spTree>
    <p:extLst>
      <p:ext uri="{BB962C8B-B14F-4D97-AF65-F5344CB8AC3E}">
        <p14:creationId xmlns:p14="http://schemas.microsoft.com/office/powerpoint/2010/main" val="413159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C01FB-782D-4150-98DD-2563A77DA3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CBBD736-C5FA-42DD-8DA4-A541CCBB5B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8372DA9-4D8A-471E-8BB6-7EC8B4E8D9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138DC83-6F57-4E98-9ECD-34D2D1D9EA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1B5E4E9-448F-418B-8ABB-ECB6797404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4484632-CA59-4097-B1A3-978B1CCF6773}"/>
              </a:ext>
            </a:extLst>
          </p:cNvPr>
          <p:cNvSpPr>
            <a:spLocks noGrp="1"/>
          </p:cNvSpPr>
          <p:nvPr>
            <p:ph type="dt" sz="half" idx="10"/>
          </p:nvPr>
        </p:nvSpPr>
        <p:spPr/>
        <p:txBody>
          <a:bodyPr/>
          <a:lstStyle/>
          <a:p>
            <a:fld id="{48A029E2-951D-409D-B7D0-2AFAF7F891A2}" type="datetimeFigureOut">
              <a:rPr lang="zh-CN" altLang="en-US" smtClean="0"/>
              <a:t>2021/11/16</a:t>
            </a:fld>
            <a:endParaRPr lang="zh-CN" altLang="en-US"/>
          </a:p>
        </p:txBody>
      </p:sp>
      <p:sp>
        <p:nvSpPr>
          <p:cNvPr id="8" name="页脚占位符 7">
            <a:extLst>
              <a:ext uri="{FF2B5EF4-FFF2-40B4-BE49-F238E27FC236}">
                <a16:creationId xmlns:a16="http://schemas.microsoft.com/office/drawing/2014/main" id="{A38C66F6-E4CB-483A-AFAE-CCFDC3EFC21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7907C06-48DA-46F7-9C52-06D2C1CAC3DC}"/>
              </a:ext>
            </a:extLst>
          </p:cNvPr>
          <p:cNvSpPr>
            <a:spLocks noGrp="1"/>
          </p:cNvSpPr>
          <p:nvPr>
            <p:ph type="sldNum" sz="quarter" idx="12"/>
          </p:nvPr>
        </p:nvSpPr>
        <p:spPr/>
        <p:txBody>
          <a:bodyPr/>
          <a:lstStyle/>
          <a:p>
            <a:fld id="{C22CF813-B44F-4A7E-98D4-EEB6B700A9DF}" type="slidenum">
              <a:rPr lang="zh-CN" altLang="en-US" smtClean="0"/>
              <a:t>‹#›</a:t>
            </a:fld>
            <a:endParaRPr lang="zh-CN" altLang="en-US"/>
          </a:p>
        </p:txBody>
      </p:sp>
    </p:spTree>
    <p:extLst>
      <p:ext uri="{BB962C8B-B14F-4D97-AF65-F5344CB8AC3E}">
        <p14:creationId xmlns:p14="http://schemas.microsoft.com/office/powerpoint/2010/main" val="342787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1F34E0-3764-4D61-9F57-85FF8E25306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2B48B0B-DEC0-438D-81DC-B6D1E94CA7B5}"/>
              </a:ext>
            </a:extLst>
          </p:cNvPr>
          <p:cNvSpPr>
            <a:spLocks noGrp="1"/>
          </p:cNvSpPr>
          <p:nvPr>
            <p:ph type="dt" sz="half" idx="10"/>
          </p:nvPr>
        </p:nvSpPr>
        <p:spPr/>
        <p:txBody>
          <a:bodyPr/>
          <a:lstStyle/>
          <a:p>
            <a:fld id="{48A029E2-951D-409D-B7D0-2AFAF7F891A2}" type="datetimeFigureOut">
              <a:rPr lang="zh-CN" altLang="en-US" smtClean="0"/>
              <a:t>2021/11/16</a:t>
            </a:fld>
            <a:endParaRPr lang="zh-CN" altLang="en-US"/>
          </a:p>
        </p:txBody>
      </p:sp>
      <p:sp>
        <p:nvSpPr>
          <p:cNvPr id="4" name="页脚占位符 3">
            <a:extLst>
              <a:ext uri="{FF2B5EF4-FFF2-40B4-BE49-F238E27FC236}">
                <a16:creationId xmlns:a16="http://schemas.microsoft.com/office/drawing/2014/main" id="{07A10695-2159-4948-BD21-11CAE7224CF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A11BCF2-6F16-43A3-9D04-760A68D4310E}"/>
              </a:ext>
            </a:extLst>
          </p:cNvPr>
          <p:cNvSpPr>
            <a:spLocks noGrp="1"/>
          </p:cNvSpPr>
          <p:nvPr>
            <p:ph type="sldNum" sz="quarter" idx="12"/>
          </p:nvPr>
        </p:nvSpPr>
        <p:spPr/>
        <p:txBody>
          <a:bodyPr/>
          <a:lstStyle/>
          <a:p>
            <a:fld id="{C22CF813-B44F-4A7E-98D4-EEB6B700A9DF}" type="slidenum">
              <a:rPr lang="zh-CN" altLang="en-US" smtClean="0"/>
              <a:t>‹#›</a:t>
            </a:fld>
            <a:endParaRPr lang="zh-CN" altLang="en-US"/>
          </a:p>
        </p:txBody>
      </p:sp>
    </p:spTree>
    <p:extLst>
      <p:ext uri="{BB962C8B-B14F-4D97-AF65-F5344CB8AC3E}">
        <p14:creationId xmlns:p14="http://schemas.microsoft.com/office/powerpoint/2010/main" val="284022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87C765-12B0-40E8-B032-79D03DE75FC5}"/>
              </a:ext>
            </a:extLst>
          </p:cNvPr>
          <p:cNvSpPr>
            <a:spLocks noGrp="1"/>
          </p:cNvSpPr>
          <p:nvPr>
            <p:ph type="dt" sz="half" idx="10"/>
          </p:nvPr>
        </p:nvSpPr>
        <p:spPr/>
        <p:txBody>
          <a:bodyPr/>
          <a:lstStyle/>
          <a:p>
            <a:fld id="{48A029E2-951D-409D-B7D0-2AFAF7F891A2}" type="datetimeFigureOut">
              <a:rPr lang="zh-CN" altLang="en-US" smtClean="0"/>
              <a:t>2021/11/16</a:t>
            </a:fld>
            <a:endParaRPr lang="zh-CN" altLang="en-US"/>
          </a:p>
        </p:txBody>
      </p:sp>
      <p:sp>
        <p:nvSpPr>
          <p:cNvPr id="3" name="页脚占位符 2">
            <a:extLst>
              <a:ext uri="{FF2B5EF4-FFF2-40B4-BE49-F238E27FC236}">
                <a16:creationId xmlns:a16="http://schemas.microsoft.com/office/drawing/2014/main" id="{6E84E19A-AF41-4FF7-B888-AAB56EFEC10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94A6FBC-520F-4BFA-9C10-DE55E9CB6BA5}"/>
              </a:ext>
            </a:extLst>
          </p:cNvPr>
          <p:cNvSpPr>
            <a:spLocks noGrp="1"/>
          </p:cNvSpPr>
          <p:nvPr>
            <p:ph type="sldNum" sz="quarter" idx="12"/>
          </p:nvPr>
        </p:nvSpPr>
        <p:spPr/>
        <p:txBody>
          <a:bodyPr/>
          <a:lstStyle/>
          <a:p>
            <a:fld id="{C22CF813-B44F-4A7E-98D4-EEB6B700A9DF}" type="slidenum">
              <a:rPr lang="zh-CN" altLang="en-US" smtClean="0"/>
              <a:t>‹#›</a:t>
            </a:fld>
            <a:endParaRPr lang="zh-CN" altLang="en-US"/>
          </a:p>
        </p:txBody>
      </p:sp>
    </p:spTree>
    <p:extLst>
      <p:ext uri="{BB962C8B-B14F-4D97-AF65-F5344CB8AC3E}">
        <p14:creationId xmlns:p14="http://schemas.microsoft.com/office/powerpoint/2010/main" val="278242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3BD87-5A84-4B4D-BC12-1C31DB0E67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587813-F032-40CB-8D57-F98A70D06D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31B8A65-6300-47D1-BC2B-EA361AD2C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B99DAF-B4DA-4FCD-9D39-59E836E38648}"/>
              </a:ext>
            </a:extLst>
          </p:cNvPr>
          <p:cNvSpPr>
            <a:spLocks noGrp="1"/>
          </p:cNvSpPr>
          <p:nvPr>
            <p:ph type="dt" sz="half" idx="10"/>
          </p:nvPr>
        </p:nvSpPr>
        <p:spPr/>
        <p:txBody>
          <a:bodyPr/>
          <a:lstStyle/>
          <a:p>
            <a:fld id="{48A029E2-951D-409D-B7D0-2AFAF7F891A2}"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7258A28E-F59D-430C-BCAF-6AB18B5265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3D9F58-A750-42A4-97A3-96A1443F8896}"/>
              </a:ext>
            </a:extLst>
          </p:cNvPr>
          <p:cNvSpPr>
            <a:spLocks noGrp="1"/>
          </p:cNvSpPr>
          <p:nvPr>
            <p:ph type="sldNum" sz="quarter" idx="12"/>
          </p:nvPr>
        </p:nvSpPr>
        <p:spPr/>
        <p:txBody>
          <a:bodyPr/>
          <a:lstStyle/>
          <a:p>
            <a:fld id="{C22CF813-B44F-4A7E-98D4-EEB6B700A9DF}" type="slidenum">
              <a:rPr lang="zh-CN" altLang="en-US" smtClean="0"/>
              <a:t>‹#›</a:t>
            </a:fld>
            <a:endParaRPr lang="zh-CN" altLang="en-US"/>
          </a:p>
        </p:txBody>
      </p:sp>
    </p:spTree>
    <p:extLst>
      <p:ext uri="{BB962C8B-B14F-4D97-AF65-F5344CB8AC3E}">
        <p14:creationId xmlns:p14="http://schemas.microsoft.com/office/powerpoint/2010/main" val="1222483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F9F41-1DD3-4C27-953C-D0FB5AB0DD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C6EB4D1-7443-4992-AFC8-E59C908582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2386316-CEA2-4C00-A3FC-C29A96576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C94AE36-4DA8-4CCC-9B8D-975D73B0936A}"/>
              </a:ext>
            </a:extLst>
          </p:cNvPr>
          <p:cNvSpPr>
            <a:spLocks noGrp="1"/>
          </p:cNvSpPr>
          <p:nvPr>
            <p:ph type="dt" sz="half" idx="10"/>
          </p:nvPr>
        </p:nvSpPr>
        <p:spPr/>
        <p:txBody>
          <a:bodyPr/>
          <a:lstStyle/>
          <a:p>
            <a:fld id="{48A029E2-951D-409D-B7D0-2AFAF7F891A2}" type="datetimeFigureOut">
              <a:rPr lang="zh-CN" altLang="en-US" smtClean="0"/>
              <a:t>2021/11/16</a:t>
            </a:fld>
            <a:endParaRPr lang="zh-CN" altLang="en-US"/>
          </a:p>
        </p:txBody>
      </p:sp>
      <p:sp>
        <p:nvSpPr>
          <p:cNvPr id="6" name="页脚占位符 5">
            <a:extLst>
              <a:ext uri="{FF2B5EF4-FFF2-40B4-BE49-F238E27FC236}">
                <a16:creationId xmlns:a16="http://schemas.microsoft.com/office/drawing/2014/main" id="{37A5A8D6-6A79-4EA9-8F0C-F32854E33D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57FA8E-8DE4-4D30-B631-B3E86FD96125}"/>
              </a:ext>
            </a:extLst>
          </p:cNvPr>
          <p:cNvSpPr>
            <a:spLocks noGrp="1"/>
          </p:cNvSpPr>
          <p:nvPr>
            <p:ph type="sldNum" sz="quarter" idx="12"/>
          </p:nvPr>
        </p:nvSpPr>
        <p:spPr/>
        <p:txBody>
          <a:bodyPr/>
          <a:lstStyle/>
          <a:p>
            <a:fld id="{C22CF813-B44F-4A7E-98D4-EEB6B700A9DF}" type="slidenum">
              <a:rPr lang="zh-CN" altLang="en-US" smtClean="0"/>
              <a:t>‹#›</a:t>
            </a:fld>
            <a:endParaRPr lang="zh-CN" altLang="en-US"/>
          </a:p>
        </p:txBody>
      </p:sp>
    </p:spTree>
    <p:extLst>
      <p:ext uri="{BB962C8B-B14F-4D97-AF65-F5344CB8AC3E}">
        <p14:creationId xmlns:p14="http://schemas.microsoft.com/office/powerpoint/2010/main" val="3706581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726A9C-C667-416C-BF19-8A373B94A8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D258E2A-6EBA-4A07-8ADF-7C2E966EDA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6F01F8-7901-4AD1-A9B2-BB8ED37FBC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029E2-951D-409D-B7D0-2AFAF7F891A2}" type="datetimeFigureOut">
              <a:rPr lang="zh-CN" altLang="en-US" smtClean="0"/>
              <a:t>2021/11/16</a:t>
            </a:fld>
            <a:endParaRPr lang="zh-CN" altLang="en-US"/>
          </a:p>
        </p:txBody>
      </p:sp>
      <p:sp>
        <p:nvSpPr>
          <p:cNvPr id="5" name="页脚占位符 4">
            <a:extLst>
              <a:ext uri="{FF2B5EF4-FFF2-40B4-BE49-F238E27FC236}">
                <a16:creationId xmlns:a16="http://schemas.microsoft.com/office/drawing/2014/main" id="{456F16FD-BB22-4927-97F2-D90FFD7314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D63A53-8849-4DE3-A8EF-4FA880DB57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CF813-B44F-4A7E-98D4-EEB6B700A9DF}" type="slidenum">
              <a:rPr lang="zh-CN" altLang="en-US" smtClean="0"/>
              <a:t>‹#›</a:t>
            </a:fld>
            <a:endParaRPr lang="zh-CN" altLang="en-US"/>
          </a:p>
        </p:txBody>
      </p:sp>
    </p:spTree>
    <p:extLst>
      <p:ext uri="{BB962C8B-B14F-4D97-AF65-F5344CB8AC3E}">
        <p14:creationId xmlns:p14="http://schemas.microsoft.com/office/powerpoint/2010/main" val="808063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BA2DD-30BD-4E32-AF7E-98282F931B9E}"/>
              </a:ext>
            </a:extLst>
          </p:cNvPr>
          <p:cNvSpPr>
            <a:spLocks noGrp="1"/>
          </p:cNvSpPr>
          <p:nvPr>
            <p:ph type="ctrTitle"/>
          </p:nvPr>
        </p:nvSpPr>
        <p:spPr/>
        <p:txBody>
          <a:bodyPr>
            <a:normAutofit fontScale="90000"/>
          </a:bodyPr>
          <a:lstStyle/>
          <a:p>
            <a:r>
              <a:rPr lang="en-US" altLang="zh-CN" dirty="0"/>
              <a:t>A Character-Centric Neural Model for Automated Story Generation</a:t>
            </a:r>
            <a:endParaRPr lang="zh-CN" altLang="en-US" dirty="0"/>
          </a:p>
        </p:txBody>
      </p:sp>
      <p:sp>
        <p:nvSpPr>
          <p:cNvPr id="3" name="副标题 2">
            <a:extLst>
              <a:ext uri="{FF2B5EF4-FFF2-40B4-BE49-F238E27FC236}">
                <a16:creationId xmlns:a16="http://schemas.microsoft.com/office/drawing/2014/main" id="{F7C9A39E-00E5-42B6-8C85-862BDE442944}"/>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541403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62555-A324-47B7-9229-90E7BF102709}"/>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F90A67F4-B4BC-480A-819B-17049B7B2754}"/>
              </a:ext>
            </a:extLst>
          </p:cNvPr>
          <p:cNvSpPr>
            <a:spLocks noGrp="1"/>
          </p:cNvSpPr>
          <p:nvPr>
            <p:ph idx="1"/>
          </p:nvPr>
        </p:nvSpPr>
        <p:spPr>
          <a:xfrm>
            <a:off x="838200" y="442032"/>
            <a:ext cx="10515600" cy="5734931"/>
          </a:xfrm>
        </p:spPr>
        <p:txBody>
          <a:bodyPr>
            <a:normAutofit/>
          </a:bodyPr>
          <a:lstStyle/>
          <a:p>
            <a:pPr>
              <a:lnSpc>
                <a:spcPts val="2700"/>
              </a:lnSpc>
              <a:buFontTx/>
              <a:buChar char="-"/>
            </a:pPr>
            <a:r>
              <a:rPr lang="zh-CN" altLang="en-US" sz="1800" dirty="0">
                <a:latin typeface="Verdana" panose="020B0604030504040204" pitchFamily="34" charset="0"/>
                <a:ea typeface="楷体" panose="02010609060101010101" pitchFamily="49" charset="-122"/>
              </a:rPr>
              <a:t>训练后的预测器将获得推断动作的能力。更具体地说，它是泛化能力，这意味着它有助于推断角色将执行的动作，即使他</a:t>
            </a:r>
            <a:r>
              <a:rPr lang="en-US" altLang="zh-CN" sz="1800" dirty="0">
                <a:latin typeface="Verdana" panose="020B0604030504040204" pitchFamily="34" charset="0"/>
                <a:ea typeface="Verdana" panose="020B0604030504040204" pitchFamily="34" charset="0"/>
              </a:rPr>
              <a:t>/</a:t>
            </a:r>
            <a:r>
              <a:rPr lang="zh-CN" altLang="en-US" sz="1800" dirty="0">
                <a:latin typeface="Verdana" panose="020B0604030504040204" pitchFamily="34" charset="0"/>
                <a:ea typeface="楷体" panose="02010609060101010101" pitchFamily="49" charset="-122"/>
              </a:rPr>
              <a:t>她在训练故事语料库中从未经历过这种情况。</a:t>
            </a:r>
            <a:endParaRPr lang="en-US" altLang="zh-CN" sz="1800" dirty="0">
              <a:latin typeface="Verdana" panose="020B0604030504040204" pitchFamily="34" charset="0"/>
              <a:ea typeface="楷体" panose="02010609060101010101" pitchFamily="49" charset="-122"/>
            </a:endParaRPr>
          </a:p>
          <a:p>
            <a:pPr>
              <a:lnSpc>
                <a:spcPts val="2700"/>
              </a:lnSpc>
              <a:buFontTx/>
              <a:buChar char="-"/>
            </a:pPr>
            <a:r>
              <a:rPr lang="zh-CN" altLang="en-US" sz="1800" dirty="0">
                <a:latin typeface="Verdana" panose="020B0604030504040204" pitchFamily="34" charset="0"/>
                <a:ea typeface="楷体" panose="02010609060101010101" pitchFamily="49" charset="-122"/>
              </a:rPr>
              <a:t>这个属性很重要，因为训练语料库不能涵盖角色的所有特征。</a:t>
            </a:r>
            <a:endParaRPr lang="en-US" altLang="zh-CN" sz="1800" dirty="0">
              <a:latin typeface="Verdana" panose="020B0604030504040204" pitchFamily="34" charset="0"/>
              <a:ea typeface="楷体" panose="02010609060101010101" pitchFamily="49" charset="-122"/>
            </a:endParaRPr>
          </a:p>
          <a:p>
            <a:pPr>
              <a:lnSpc>
                <a:spcPts val="2700"/>
              </a:lnSpc>
              <a:buFontTx/>
              <a:buChar char="-"/>
            </a:pPr>
            <a:r>
              <a:rPr lang="zh-CN" altLang="en-US" sz="1800" dirty="0">
                <a:latin typeface="Verdana" panose="020B0604030504040204" pitchFamily="34" charset="0"/>
                <a:ea typeface="楷体" panose="02010609060101010101" pitchFamily="49" charset="-122"/>
              </a:rPr>
              <a:t>我们的模型根据对特定情况的动作选择来学习角色表示，使具有相似行为风格的角色倾向于位于嵌入空间中的附近区域。此属性增加了动作预测器的泛化能力。例如，考虑角色 </a:t>
            </a:r>
            <a:r>
              <a:rPr lang="en-US" altLang="zh-CN" sz="1800" dirty="0" err="1">
                <a:latin typeface="Verdana" panose="020B0604030504040204" pitchFamily="34" charset="0"/>
                <a:ea typeface="Verdana" panose="020B0604030504040204" pitchFamily="34" charset="0"/>
              </a:rPr>
              <a:t>i</a:t>
            </a:r>
            <a:r>
              <a:rPr lang="en-US" altLang="zh-CN" sz="1800" dirty="0">
                <a:latin typeface="Verdana" panose="020B0604030504040204" pitchFamily="34" charset="0"/>
                <a:ea typeface="Verdana" panose="020B0604030504040204" pitchFamily="34" charset="0"/>
              </a:rPr>
              <a:t> </a:t>
            </a:r>
            <a:r>
              <a:rPr lang="zh-CN" altLang="en-US" sz="1800" dirty="0">
                <a:latin typeface="Verdana" panose="020B0604030504040204" pitchFamily="34" charset="0"/>
                <a:ea typeface="楷体" panose="02010609060101010101" pitchFamily="49" charset="-122"/>
              </a:rPr>
              <a:t>和 </a:t>
            </a:r>
            <a:r>
              <a:rPr lang="en-US" altLang="zh-CN" sz="1800" dirty="0">
                <a:latin typeface="Verdana" panose="020B0604030504040204" pitchFamily="34" charset="0"/>
                <a:ea typeface="Verdana" panose="020B0604030504040204" pitchFamily="34" charset="0"/>
              </a:rPr>
              <a:t>j</a:t>
            </a:r>
            <a:r>
              <a:rPr lang="zh-CN" altLang="en-US" sz="1800" dirty="0">
                <a:latin typeface="Verdana" panose="020B0604030504040204" pitchFamily="34" charset="0"/>
                <a:ea typeface="楷体" panose="02010609060101010101" pitchFamily="49" charset="-122"/>
              </a:rPr>
              <a:t>，他们都是警察，并且在嵌入空间中具有紧密的角色嵌入。在训练数据中，当情况表明有人在人群中开枪时，警察 </a:t>
            </a:r>
            <a:r>
              <a:rPr lang="en-US" altLang="zh-CN" sz="1800" dirty="0" err="1">
                <a:latin typeface="Verdana" panose="020B0604030504040204" pitchFamily="34" charset="0"/>
                <a:ea typeface="Verdana" panose="020B0604030504040204" pitchFamily="34" charset="0"/>
              </a:rPr>
              <a:t>i</a:t>
            </a:r>
            <a:r>
              <a:rPr lang="en-US" altLang="zh-CN" sz="1800" dirty="0">
                <a:latin typeface="Verdana" panose="020B0604030504040204" pitchFamily="34" charset="0"/>
                <a:ea typeface="Verdana" panose="020B0604030504040204" pitchFamily="34" charset="0"/>
              </a:rPr>
              <a:t> </a:t>
            </a:r>
            <a:r>
              <a:rPr lang="zh-CN" altLang="en-US" sz="1800" dirty="0">
                <a:latin typeface="Verdana" panose="020B0604030504040204" pitchFamily="34" charset="0"/>
                <a:ea typeface="楷体" panose="02010609060101010101" pitchFamily="49" charset="-122"/>
              </a:rPr>
              <a:t>进行了逮捕。即使角色 </a:t>
            </a:r>
            <a:r>
              <a:rPr lang="en-US" altLang="zh-CN" sz="1800" dirty="0">
                <a:latin typeface="Verdana" panose="020B0604030504040204" pitchFamily="34" charset="0"/>
                <a:ea typeface="Verdana" panose="020B0604030504040204" pitchFamily="34" charset="0"/>
              </a:rPr>
              <a:t>j </a:t>
            </a:r>
            <a:r>
              <a:rPr lang="zh-CN" altLang="en-US" sz="1800" dirty="0">
                <a:latin typeface="Verdana" panose="020B0604030504040204" pitchFamily="34" charset="0"/>
                <a:ea typeface="楷体" panose="02010609060101010101" pitchFamily="49" charset="-122"/>
              </a:rPr>
              <a:t>从未经历过相同的情况，由于他们相似的嵌入向量，</a:t>
            </a:r>
            <a:r>
              <a:rPr lang="en-US" altLang="zh-CN" sz="1800" dirty="0">
                <a:latin typeface="Verdana" panose="020B0604030504040204" pitchFamily="34" charset="0"/>
                <a:ea typeface="Verdana" panose="020B0604030504040204" pitchFamily="34" charset="0"/>
              </a:rPr>
              <a:t>j </a:t>
            </a:r>
            <a:r>
              <a:rPr lang="zh-CN" altLang="en-US" sz="1800" dirty="0">
                <a:latin typeface="Verdana" panose="020B0604030504040204" pitchFamily="34" charset="0"/>
                <a:ea typeface="楷体" panose="02010609060101010101" pitchFamily="49" charset="-122"/>
              </a:rPr>
              <a:t>很有可能会执行逮捕行动。这就是角色嵌入的泛化能力，它可以帮助角色在陌生的情况下执行与其特征一致的动作。</a:t>
            </a:r>
          </a:p>
        </p:txBody>
      </p:sp>
    </p:spTree>
    <p:extLst>
      <p:ext uri="{BB962C8B-B14F-4D97-AF65-F5344CB8AC3E}">
        <p14:creationId xmlns:p14="http://schemas.microsoft.com/office/powerpoint/2010/main" val="4214114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B7EDD-C771-41E2-AB6A-FF1156DC8B6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A463760-8D4F-4991-8868-7CDC1B30496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B3CBE2D8-0277-44A3-B667-666E96257144}"/>
              </a:ext>
            </a:extLst>
          </p:cNvPr>
          <p:cNvPicPr>
            <a:picLocks noChangeAspect="1"/>
          </p:cNvPicPr>
          <p:nvPr/>
        </p:nvPicPr>
        <p:blipFill>
          <a:blip r:embed="rId2"/>
          <a:stretch>
            <a:fillRect/>
          </a:stretch>
        </p:blipFill>
        <p:spPr>
          <a:xfrm>
            <a:off x="569078" y="1173940"/>
            <a:ext cx="11053843" cy="4510120"/>
          </a:xfrm>
          <a:prstGeom prst="rect">
            <a:avLst/>
          </a:prstGeom>
        </p:spPr>
      </p:pic>
    </p:spTree>
    <p:extLst>
      <p:ext uri="{BB962C8B-B14F-4D97-AF65-F5344CB8AC3E}">
        <p14:creationId xmlns:p14="http://schemas.microsoft.com/office/powerpoint/2010/main" val="393627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10147-25B5-4A9A-8369-3C6214FF40C3}"/>
              </a:ext>
            </a:extLst>
          </p:cNvPr>
          <p:cNvSpPr>
            <a:spLocks noGrp="1"/>
          </p:cNvSpPr>
          <p:nvPr>
            <p:ph type="title"/>
          </p:nvPr>
        </p:nvSpPr>
        <p:spPr>
          <a:xfrm>
            <a:off x="838200" y="104009"/>
            <a:ext cx="10515600" cy="814725"/>
          </a:xfrm>
        </p:spPr>
        <p:txBody>
          <a:bodyPr/>
          <a:lstStyle/>
          <a:p>
            <a:r>
              <a:rPr lang="en-US" altLang="zh-CN" dirty="0"/>
              <a:t>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F176A2F-F71F-4220-B27F-54697971CC9D}"/>
                  </a:ext>
                </a:extLst>
              </p:cNvPr>
              <p:cNvSpPr>
                <a:spLocks noGrp="1"/>
              </p:cNvSpPr>
              <p:nvPr>
                <p:ph idx="1"/>
              </p:nvPr>
            </p:nvSpPr>
            <p:spPr>
              <a:xfrm>
                <a:off x="838200" y="212350"/>
                <a:ext cx="10515600" cy="5964614"/>
              </a:xfrm>
            </p:spPr>
            <p:txBody>
              <a:bodyPr>
                <a:normAutofit/>
              </a:bodyPr>
              <a:lstStyle/>
              <a:p>
                <a:r>
                  <a:rPr lang="en-US" altLang="zh-CN" sz="3600" b="1" dirty="0"/>
                  <a:t>Sentence Generator</a:t>
                </a:r>
                <a:endParaRPr lang="en-US" altLang="zh-CN" sz="2000" b="1" dirty="0"/>
              </a:p>
              <a:p>
                <a:pPr>
                  <a:lnSpc>
                    <a:spcPts val="2700"/>
                  </a:lnSpc>
                  <a:buFontTx/>
                  <a:buChar char="-"/>
                </a:pPr>
                <a:r>
                  <a:rPr lang="zh-CN" altLang="en-US" sz="1800" dirty="0">
                    <a:latin typeface="Verdana" panose="020B0604030504040204" pitchFamily="34" charset="0"/>
                    <a:ea typeface="楷体" panose="02010609060101010101" pitchFamily="49" charset="-122"/>
                  </a:rPr>
                  <a:t>基于要执行的动作 </a:t>
                </a:r>
                <a14:m>
                  <m:oMath xmlns:m="http://schemas.openxmlformats.org/officeDocument/2006/math">
                    <m:sSub>
                      <m:sSubPr>
                        <m:ctrlPr>
                          <a:rPr lang="en-US" altLang="zh-CN" sz="1800" i="1" dirty="0" err="1">
                            <a:latin typeface="Cambria Math" panose="02040503050406030204" pitchFamily="18" charset="0"/>
                            <a:ea typeface="Verdana" panose="020B0604030504040204" pitchFamily="34" charset="0"/>
                          </a:rPr>
                        </m:ctrlPr>
                      </m:sSubPr>
                      <m:e>
                        <m:r>
                          <a:rPr lang="en-US" altLang="zh-CN" sz="1800" i="1" dirty="0" err="1">
                            <a:latin typeface="Cambria Math" panose="02040503050406030204" pitchFamily="18" charset="0"/>
                            <a:ea typeface="Verdana" panose="020B0604030504040204" pitchFamily="34" charset="0"/>
                          </a:rPr>
                          <m:t>𝑉</m:t>
                        </m:r>
                      </m:e>
                      <m:sub>
                        <m:r>
                          <a:rPr lang="en-US" altLang="zh-CN" sz="1800" i="1" dirty="0" err="1">
                            <a:latin typeface="Cambria Math" panose="02040503050406030204" pitchFamily="18" charset="0"/>
                            <a:ea typeface="Verdana" panose="020B0604030504040204" pitchFamily="34" charset="0"/>
                          </a:rPr>
                          <m:t>𝑖</m:t>
                        </m:r>
                      </m:sub>
                    </m:sSub>
                  </m:oMath>
                </a14:m>
                <a:r>
                  <a:rPr lang="zh-CN" altLang="en-US" sz="1800" dirty="0">
                    <a:latin typeface="Verdana" panose="020B0604030504040204" pitchFamily="34" charset="0"/>
                    <a:ea typeface="楷体" panose="02010609060101010101" pitchFamily="49" charset="-122"/>
                  </a:rPr>
                  <a:t>、角色嵌入 </a:t>
                </a:r>
                <a14:m>
                  <m:oMath xmlns:m="http://schemas.openxmlformats.org/officeDocument/2006/math">
                    <m:r>
                      <a:rPr lang="en-US" altLang="zh-CN" sz="1800" i="1" dirty="0" smtClean="0">
                        <a:latin typeface="Cambria Math" panose="02040503050406030204" pitchFamily="18" charset="0"/>
                        <a:ea typeface="Verdana" panose="020B0604030504040204" pitchFamily="34" charset="0"/>
                      </a:rPr>
                      <m:t>𝐶</m:t>
                    </m:r>
                    <m:r>
                      <a:rPr lang="en-US" altLang="zh-CN" sz="1800" b="0" i="1" dirty="0" smtClean="0">
                        <a:latin typeface="Cambria Math" panose="02040503050406030204" pitchFamily="18" charset="0"/>
                        <a:ea typeface="Verdana" panose="020B0604030504040204" pitchFamily="34" charset="0"/>
                      </a:rPr>
                      <m:t> </m:t>
                    </m:r>
                  </m:oMath>
                </a14:m>
                <a:r>
                  <a:rPr lang="zh-CN" altLang="en-US" sz="1800" dirty="0">
                    <a:latin typeface="Verdana" panose="020B0604030504040204" pitchFamily="34" charset="0"/>
                    <a:ea typeface="楷体" panose="02010609060101010101" pitchFamily="49" charset="-122"/>
                  </a:rPr>
                  <a:t>和时间步</a:t>
                </a:r>
                <a14:m>
                  <m:oMath xmlns:m="http://schemas.openxmlformats.org/officeDocument/2006/math">
                    <m:r>
                      <a:rPr lang="zh-CN" altLang="en-US" sz="1800" i="1" dirty="0" smtClean="0">
                        <a:latin typeface="Cambria Math" panose="02040503050406030204" pitchFamily="18" charset="0"/>
                        <a:ea typeface="楷体" panose="02010609060101010101" pitchFamily="49" charset="-122"/>
                      </a:rPr>
                      <m:t> </m:t>
                    </m:r>
                    <m:r>
                      <a:rPr lang="en-US" altLang="zh-CN" sz="1800" i="1" dirty="0" err="1">
                        <a:latin typeface="Cambria Math" panose="02040503050406030204" pitchFamily="18" charset="0"/>
                        <a:ea typeface="Verdana" panose="020B0604030504040204" pitchFamily="34" charset="0"/>
                      </a:rPr>
                      <m:t>𝑖</m:t>
                    </m:r>
                  </m:oMath>
                </a14:m>
                <a:r>
                  <a:rPr lang="zh-CN" altLang="en-US" sz="1800" dirty="0">
                    <a:latin typeface="Verdana" panose="020B0604030504040204" pitchFamily="34" charset="0"/>
                    <a:ea typeface="楷体" panose="02010609060101010101" pitchFamily="49" charset="-122"/>
                  </a:rPr>
                  <a:t>的当前情况 </a:t>
                </a:r>
                <a14:m>
                  <m:oMath xmlns:m="http://schemas.openxmlformats.org/officeDocument/2006/math">
                    <m:sSub>
                      <m:sSubPr>
                        <m:ctrlPr>
                          <a:rPr lang="en-US" altLang="zh-CN" sz="1800" i="1" dirty="0" err="1">
                            <a:latin typeface="Cambria Math" panose="02040503050406030204" pitchFamily="18" charset="0"/>
                            <a:ea typeface="Verdana" panose="020B0604030504040204" pitchFamily="34" charset="0"/>
                          </a:rPr>
                        </m:ctrlPr>
                      </m:sSubPr>
                      <m:e>
                        <m:r>
                          <a:rPr lang="en-US" altLang="zh-CN" sz="1800" i="1" dirty="0" err="1">
                            <a:latin typeface="Cambria Math" panose="02040503050406030204" pitchFamily="18" charset="0"/>
                            <a:ea typeface="Verdana" panose="020B0604030504040204" pitchFamily="34" charset="0"/>
                          </a:rPr>
                          <m:t>𝑆</m:t>
                        </m:r>
                      </m:e>
                      <m:sub>
                        <m:r>
                          <a:rPr lang="en-US" altLang="zh-CN" sz="1800" i="1" dirty="0" err="1">
                            <a:latin typeface="Cambria Math" panose="02040503050406030204" pitchFamily="18" charset="0"/>
                            <a:ea typeface="Verdana" panose="020B0604030504040204" pitchFamily="34" charset="0"/>
                          </a:rPr>
                          <m:t>𝑖</m:t>
                        </m:r>
                      </m:sub>
                    </m:sSub>
                    <m:r>
                      <a:rPr lang="en-US" altLang="zh-CN" sz="1800" i="1" dirty="0">
                        <a:latin typeface="Cambria Math" panose="02040503050406030204" pitchFamily="18" charset="0"/>
                        <a:ea typeface="Verdana" panose="020B0604030504040204" pitchFamily="34" charset="0"/>
                      </a:rPr>
                      <m:t> </m:t>
                    </m:r>
                  </m:oMath>
                </a14:m>
                <a:r>
                  <a:rPr lang="zh-CN" altLang="en-US" sz="1800" dirty="0">
                    <a:latin typeface="Verdana" panose="020B0604030504040204" pitchFamily="34" charset="0"/>
                    <a:ea typeface="楷体" panose="02010609060101010101" pitchFamily="49" charset="-122"/>
                  </a:rPr>
                  <a:t>生成句子。</a:t>
                </a:r>
                <a:endParaRPr lang="en-US" altLang="zh-CN" sz="1800" dirty="0">
                  <a:latin typeface="Verdana" panose="020B0604030504040204" pitchFamily="34" charset="0"/>
                  <a:ea typeface="Verdana" panose="020B0604030504040204" pitchFamily="34" charset="0"/>
                </a:endParaRPr>
              </a:p>
              <a:p>
                <a:pPr>
                  <a:lnSpc>
                    <a:spcPts val="2700"/>
                  </a:lnSpc>
                  <a:buFontTx/>
                  <a:buChar char="-"/>
                </a:pPr>
                <a:r>
                  <a:rPr lang="zh-CN" altLang="en-US" sz="1800" dirty="0">
                    <a:latin typeface="Verdana" panose="020B0604030504040204" pitchFamily="34" charset="0"/>
                    <a:ea typeface="楷体" panose="02010609060101010101" pitchFamily="49" charset="-122"/>
                  </a:rPr>
                  <a:t>我们在句子生成器中使用序列到序列结构，其中编码器和解码器都是具有注意力机制的一层双向 </a:t>
                </a:r>
                <a:r>
                  <a:rPr lang="en-US" altLang="zh-CN" sz="1800" dirty="0">
                    <a:latin typeface="Verdana" panose="020B0604030504040204" pitchFamily="34" charset="0"/>
                    <a:ea typeface="Verdana" panose="020B0604030504040204" pitchFamily="34" charset="0"/>
                  </a:rPr>
                  <a:t>LSTM </a:t>
                </a:r>
                <a:r>
                  <a:rPr lang="zh-CN" altLang="en-US" sz="1800" dirty="0">
                    <a:latin typeface="Verdana" panose="020B0604030504040204" pitchFamily="34" charset="0"/>
                    <a:ea typeface="楷体" panose="02010609060101010101" pitchFamily="49" charset="-122"/>
                  </a:rPr>
                  <a:t>网络。 与标准序列到序列模型一样，我们首先将嵌入 </a:t>
                </a:r>
                <a14:m>
                  <m:oMath xmlns:m="http://schemas.openxmlformats.org/officeDocument/2006/math">
                    <m:sSub>
                      <m:sSubPr>
                        <m:ctrlPr>
                          <a:rPr lang="en-US" altLang="zh-CN" sz="1800" i="1" dirty="0" err="1">
                            <a:latin typeface="Cambria Math" panose="02040503050406030204" pitchFamily="18" charset="0"/>
                            <a:ea typeface="Verdana" panose="020B0604030504040204" pitchFamily="34" charset="0"/>
                          </a:rPr>
                        </m:ctrlPr>
                      </m:sSubPr>
                      <m:e>
                        <m:r>
                          <a:rPr lang="en-US" altLang="zh-CN" sz="1800" i="1" dirty="0" err="1">
                            <a:latin typeface="Cambria Math" panose="02040503050406030204" pitchFamily="18" charset="0"/>
                            <a:ea typeface="Verdana" panose="020B0604030504040204" pitchFamily="34" charset="0"/>
                          </a:rPr>
                          <m:t>𝑆</m:t>
                        </m:r>
                      </m:e>
                      <m:sub>
                        <m:r>
                          <a:rPr lang="en-US" altLang="zh-CN" sz="1800" i="1" dirty="0" err="1">
                            <a:latin typeface="Cambria Math" panose="02040503050406030204" pitchFamily="18" charset="0"/>
                            <a:ea typeface="Verdana" panose="020B0604030504040204" pitchFamily="34" charset="0"/>
                          </a:rPr>
                          <m:t>𝑖</m:t>
                        </m:r>
                      </m:sub>
                    </m:sSub>
                  </m:oMath>
                </a14:m>
                <a:r>
                  <a:rPr lang="zh-CN" altLang="en-US" sz="1800" dirty="0">
                    <a:latin typeface="Verdana" panose="020B0604030504040204" pitchFamily="34" charset="0"/>
                    <a:ea typeface="楷体" panose="02010609060101010101" pitchFamily="49" charset="-122"/>
                  </a:rPr>
                  <a:t>、标题</a:t>
                </a:r>
                <a14:m>
                  <m:oMath xmlns:m="http://schemas.openxmlformats.org/officeDocument/2006/math">
                    <m:r>
                      <a:rPr lang="zh-CN" altLang="en-US" sz="1800" i="1" dirty="0" smtClean="0">
                        <a:latin typeface="Cambria Math" panose="02040503050406030204" pitchFamily="18" charset="0"/>
                        <a:ea typeface="楷体" panose="02010609060101010101" pitchFamily="49" charset="-122"/>
                      </a:rPr>
                      <m:t> </m:t>
                    </m:r>
                    <m:r>
                      <a:rPr lang="en-US" altLang="zh-CN" sz="1800" i="1" dirty="0">
                        <a:latin typeface="Cambria Math" panose="02040503050406030204" pitchFamily="18" charset="0"/>
                        <a:ea typeface="Verdana" panose="020B0604030504040204" pitchFamily="34" charset="0"/>
                      </a:rPr>
                      <m:t>𝑇</m:t>
                    </m:r>
                    <m:r>
                      <a:rPr lang="en-US" altLang="zh-CN" sz="1800" i="1" dirty="0">
                        <a:latin typeface="Cambria Math" panose="02040503050406030204" pitchFamily="18" charset="0"/>
                        <a:ea typeface="Verdana" panose="020B0604030504040204" pitchFamily="34" charset="0"/>
                      </a:rPr>
                      <m:t> </m:t>
                    </m:r>
                  </m:oMath>
                </a14:m>
                <a:r>
                  <a:rPr lang="zh-CN" altLang="en-US" sz="1800" dirty="0">
                    <a:latin typeface="Verdana" panose="020B0604030504040204" pitchFamily="34" charset="0"/>
                    <a:ea typeface="楷体" panose="02010609060101010101" pitchFamily="49" charset="-122"/>
                  </a:rPr>
                  <a:t>和动作 </a:t>
                </a:r>
                <a14:m>
                  <m:oMath xmlns:m="http://schemas.openxmlformats.org/officeDocument/2006/math">
                    <m:r>
                      <a:rPr lang="en-US" altLang="zh-CN" sz="1800" i="1" dirty="0" smtClean="0">
                        <a:latin typeface="Cambria Math" panose="02040503050406030204" pitchFamily="18" charset="0"/>
                        <a:ea typeface="Verdana" panose="020B0604030504040204" pitchFamily="34" charset="0"/>
                      </a:rPr>
                      <m:t>𝑉</m:t>
                    </m:r>
                    <m:r>
                      <a:rPr lang="en-US" altLang="zh-CN" sz="1800" i="1" dirty="0" smtClean="0">
                        <a:latin typeface="Cambria Math" panose="02040503050406030204" pitchFamily="18" charset="0"/>
                        <a:ea typeface="Verdana" panose="020B0604030504040204" pitchFamily="34" charset="0"/>
                      </a:rPr>
                      <m:t> </m:t>
                    </m:r>
                  </m:oMath>
                </a14:m>
                <a:r>
                  <a:rPr lang="zh-CN" altLang="en-US" sz="1800" dirty="0">
                    <a:latin typeface="Verdana" panose="020B0604030504040204" pitchFamily="34" charset="0"/>
                    <a:ea typeface="楷体" panose="02010609060101010101" pitchFamily="49" charset="-122"/>
                  </a:rPr>
                  <a:t>的情况编码为低维向量 </a:t>
                </a:r>
                <a14:m>
                  <m:oMath xmlns:m="http://schemas.openxmlformats.org/officeDocument/2006/math">
                    <m:sSub>
                      <m:sSubPr>
                        <m:ctrlPr>
                          <a:rPr lang="en-US" altLang="zh-CN" sz="1800" i="1" dirty="0" err="1">
                            <a:latin typeface="Cambria Math" panose="02040503050406030204" pitchFamily="18" charset="0"/>
                            <a:ea typeface="Verdana" panose="020B0604030504040204" pitchFamily="34" charset="0"/>
                          </a:rPr>
                        </m:ctrlPr>
                      </m:sSubPr>
                      <m:e>
                        <m:r>
                          <a:rPr lang="en-US" altLang="zh-CN" sz="1800" i="1" dirty="0" err="1">
                            <a:latin typeface="Cambria Math" panose="02040503050406030204" pitchFamily="18" charset="0"/>
                            <a:ea typeface="Verdana" panose="020B0604030504040204" pitchFamily="34" charset="0"/>
                          </a:rPr>
                          <m:t>h</m:t>
                        </m:r>
                      </m:e>
                      <m:sub>
                        <m:r>
                          <a:rPr lang="en-US" altLang="zh-CN" sz="1800" i="1" dirty="0" err="1">
                            <a:latin typeface="Cambria Math" panose="02040503050406030204" pitchFamily="18" charset="0"/>
                            <a:ea typeface="Verdana" panose="020B0604030504040204" pitchFamily="34" charset="0"/>
                          </a:rPr>
                          <m:t>𝑆</m:t>
                        </m:r>
                      </m:sub>
                    </m:sSub>
                  </m:oMath>
                </a14:m>
                <a:r>
                  <a:rPr lang="zh-CN" altLang="en-US" sz="1800" dirty="0">
                    <a:latin typeface="Verdana" panose="020B0604030504040204" pitchFamily="34" charset="0"/>
                    <a:ea typeface="楷体" panose="02010609060101010101" pitchFamily="49" charset="-122"/>
                  </a:rPr>
                  <a:t>，首先将它们与字段分隔符 </a:t>
                </a:r>
                <a:r>
                  <a:rPr lang="en-US" altLang="zh-CN" sz="1800" dirty="0">
                    <a:latin typeface="Verdana" panose="020B0604030504040204" pitchFamily="34" charset="0"/>
                    <a:ea typeface="Verdana" panose="020B0604030504040204" pitchFamily="34" charset="0"/>
                  </a:rPr>
                  <a:t>&lt;EOS&gt; </a:t>
                </a:r>
                <a:r>
                  <a:rPr lang="zh-CN" altLang="en-US" sz="1800" dirty="0">
                    <a:latin typeface="Verdana" panose="020B0604030504040204" pitchFamily="34" charset="0"/>
                    <a:ea typeface="楷体" panose="02010609060101010101" pitchFamily="49" charset="-122"/>
                  </a:rPr>
                  <a:t>和 </a:t>
                </a:r>
                <a:r>
                  <a:rPr lang="en-US" altLang="zh-CN" sz="1800" dirty="0">
                    <a:latin typeface="Verdana" panose="020B0604030504040204" pitchFamily="34" charset="0"/>
                    <a:ea typeface="Verdana" panose="020B0604030504040204" pitchFamily="34" charset="0"/>
                  </a:rPr>
                  <a:t>&lt;EOT&gt; </a:t>
                </a:r>
                <a:r>
                  <a:rPr lang="zh-CN" altLang="en-US" sz="1800" dirty="0">
                    <a:latin typeface="Verdana" panose="020B0604030504040204" pitchFamily="34" charset="0"/>
                    <a:ea typeface="楷体" panose="02010609060101010101" pitchFamily="49" charset="-122"/>
                  </a:rPr>
                  <a:t>连接起来，然后使用双向 </a:t>
                </a:r>
                <a:r>
                  <a:rPr lang="en-US" altLang="zh-CN" sz="1800" dirty="0">
                    <a:latin typeface="Verdana" panose="020B0604030504040204" pitchFamily="34" charset="0"/>
                    <a:ea typeface="Verdana" panose="020B0604030504040204" pitchFamily="34" charset="0"/>
                  </a:rPr>
                  <a:t>LSTM </a:t>
                </a:r>
                <a:r>
                  <a:rPr lang="zh-CN" altLang="en-US" sz="1800" dirty="0">
                    <a:latin typeface="Verdana" panose="020B0604030504040204" pitchFamily="34" charset="0"/>
                    <a:ea typeface="楷体" panose="02010609060101010101" pitchFamily="49" charset="-122"/>
                  </a:rPr>
                  <a:t>网络对它们进行编码：</a:t>
                </a:r>
                <a:endParaRPr lang="en-US" altLang="zh-CN" sz="1800" dirty="0">
                  <a:latin typeface="Verdana" panose="020B0604030504040204" pitchFamily="34" charset="0"/>
                  <a:ea typeface="Verdana" panose="020B0604030504040204" pitchFamily="34" charset="0"/>
                </a:endParaRPr>
              </a:p>
              <a:p>
                <a:pPr>
                  <a:lnSpc>
                    <a:spcPts val="2700"/>
                  </a:lnSpc>
                  <a:buFontTx/>
                  <a:buChar char="-"/>
                </a:pPr>
                <a:endParaRPr lang="en-US" altLang="zh-CN" sz="1800" dirty="0">
                  <a:latin typeface="Verdana" panose="020B0604030504040204" pitchFamily="34" charset="0"/>
                  <a:ea typeface="楷体" panose="02010609060101010101" pitchFamily="49" charset="-122"/>
                </a:endParaRPr>
              </a:p>
              <a:p>
                <a:pPr>
                  <a:lnSpc>
                    <a:spcPts val="2700"/>
                  </a:lnSpc>
                  <a:buFontTx/>
                  <a:buChar char="-"/>
                </a:pPr>
                <a:r>
                  <a:rPr lang="zh-CN" altLang="en-US" sz="1800" dirty="0">
                    <a:latin typeface="楷体" panose="02010609060101010101" pitchFamily="49" charset="-122"/>
                    <a:ea typeface="楷体" panose="02010609060101010101" pitchFamily="49" charset="-122"/>
                  </a:rPr>
                  <a:t>其中</a:t>
                </a:r>
                <a14:m>
                  <m:oMath xmlns:m="http://schemas.openxmlformats.org/officeDocument/2006/math">
                    <m:limUpp>
                      <m:limUpp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limUpp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h</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e>
                      <m:li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lim>
                    </m:limUp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zh-CN" altLang="zh-CN" sz="1800" i="1" kern="100">
                        <a:effectLst/>
                        <a:latin typeface="Cambria Math" panose="02040503050406030204" pitchFamily="18" charset="0"/>
                        <a:ea typeface="等线" panose="02010600030101010101" pitchFamily="2" charset="-122"/>
                        <a:cs typeface="Times New Roman" panose="02020603050405020304" pitchFamily="18" charset="0"/>
                      </a:rPr>
                      <m:t>和</m:t>
                    </m:r>
                    <m:limUpp>
                      <m:limUp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limUpp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h</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e>
                      <m:li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lim>
                    </m:limUpp>
                  </m:oMath>
                </a14:m>
                <a:r>
                  <a:rPr lang="zh-CN" altLang="en-US" sz="1800" dirty="0">
                    <a:latin typeface="楷体" panose="02010609060101010101" pitchFamily="49" charset="-122"/>
                    <a:ea typeface="楷体" panose="02010609060101010101" pitchFamily="49" charset="-122"/>
                  </a:rPr>
                  <a:t>分别是前向和后向隐藏向量。</a:t>
                </a:r>
                <a:endParaRPr lang="en-US" altLang="zh-CN" sz="1800" dirty="0">
                  <a:latin typeface="楷体" panose="02010609060101010101" pitchFamily="49" charset="-122"/>
                  <a:ea typeface="楷体" panose="02010609060101010101" pitchFamily="49" charset="-122"/>
                </a:endParaRPr>
              </a:p>
              <a:p>
                <a:pPr>
                  <a:lnSpc>
                    <a:spcPts val="2700"/>
                  </a:lnSpc>
                  <a:buFontTx/>
                  <a:buChar char="-"/>
                </a:pPr>
                <a:r>
                  <a:rPr lang="zh-CN" altLang="en-US" sz="1800" dirty="0">
                    <a:latin typeface="Verdana" panose="020B0604030504040204" pitchFamily="34" charset="0"/>
                    <a:ea typeface="楷体" panose="02010609060101010101" pitchFamily="49" charset="-122"/>
                  </a:rPr>
                  <a:t>解码器生成一个以 </a:t>
                </a:r>
                <a14:m>
                  <m:oMath xmlns:m="http://schemas.openxmlformats.org/officeDocument/2006/math">
                    <m:sSub>
                      <m:sSubPr>
                        <m:ctrlPr>
                          <a:rPr lang="en-US" altLang="zh-CN" sz="1800" i="1" dirty="0" err="1">
                            <a:latin typeface="Cambria Math" panose="02040503050406030204" pitchFamily="18" charset="0"/>
                            <a:ea typeface="Verdana" panose="020B0604030504040204" pitchFamily="34" charset="0"/>
                          </a:rPr>
                        </m:ctrlPr>
                      </m:sSubPr>
                      <m:e>
                        <m:r>
                          <a:rPr lang="en-US" altLang="zh-CN" sz="1800" i="1" dirty="0" err="1">
                            <a:latin typeface="Cambria Math" panose="02040503050406030204" pitchFamily="18" charset="0"/>
                            <a:ea typeface="Verdana" panose="020B0604030504040204" pitchFamily="34" charset="0"/>
                          </a:rPr>
                          <m:t>h</m:t>
                        </m:r>
                      </m:e>
                      <m:sub>
                        <m:r>
                          <a:rPr lang="en-US" altLang="zh-CN" sz="1800" i="1" dirty="0" err="1">
                            <a:latin typeface="Cambria Math" panose="02040503050406030204" pitchFamily="18" charset="0"/>
                            <a:ea typeface="Verdana" panose="020B0604030504040204" pitchFamily="34" charset="0"/>
                          </a:rPr>
                          <m:t>𝑆</m:t>
                        </m:r>
                      </m:sub>
                    </m:sSub>
                    <m:r>
                      <a:rPr lang="en-US" altLang="zh-CN" sz="1800" i="1" dirty="0">
                        <a:latin typeface="Cambria Math" panose="02040503050406030204" pitchFamily="18" charset="0"/>
                        <a:ea typeface="Verdana" panose="020B0604030504040204" pitchFamily="34" charset="0"/>
                      </a:rPr>
                      <m:t> </m:t>
                    </m:r>
                  </m:oMath>
                </a14:m>
                <a:r>
                  <a:rPr lang="zh-CN" altLang="en-US" sz="1800" dirty="0">
                    <a:latin typeface="Verdana" panose="020B0604030504040204" pitchFamily="34" charset="0"/>
                    <a:ea typeface="楷体" panose="02010609060101010101" pitchFamily="49" charset="-122"/>
                  </a:rPr>
                  <a:t>和角色嵌入 </a:t>
                </a:r>
                <a14:m>
                  <m:oMath xmlns:m="http://schemas.openxmlformats.org/officeDocument/2006/math">
                    <m:r>
                      <a:rPr lang="en-US" altLang="zh-CN" sz="1800" i="1" dirty="0" smtClean="0">
                        <a:latin typeface="Cambria Math" panose="02040503050406030204" pitchFamily="18" charset="0"/>
                        <a:ea typeface="Verdana" panose="020B0604030504040204" pitchFamily="34" charset="0"/>
                      </a:rPr>
                      <m:t>𝐶</m:t>
                    </m:r>
                    <m:r>
                      <a:rPr lang="en-US" altLang="zh-CN" sz="1800" i="1" dirty="0" smtClean="0">
                        <a:latin typeface="Cambria Math" panose="02040503050406030204" pitchFamily="18" charset="0"/>
                        <a:ea typeface="Verdana" panose="020B0604030504040204" pitchFamily="34" charset="0"/>
                      </a:rPr>
                      <m:t> </m:t>
                    </m:r>
                  </m:oMath>
                </a14:m>
                <a:r>
                  <a:rPr lang="zh-CN" altLang="en-US" sz="1800" dirty="0">
                    <a:latin typeface="Verdana" panose="020B0604030504040204" pitchFamily="34" charset="0"/>
                    <a:ea typeface="楷体" panose="02010609060101010101" pitchFamily="49" charset="-122"/>
                  </a:rPr>
                  <a:t>为条件的句子。 具体来说，对于解码器中的每个时间步，隐藏单元是通过结合前一时间步 </a:t>
                </a:r>
                <a14:m>
                  <m:oMath xmlns:m="http://schemas.openxmlformats.org/officeDocument/2006/math">
                    <m:sSub>
                      <m:sSubPr>
                        <m:ctrlPr>
                          <a:rPr lang="en-US" altLang="zh-CN" sz="1800" i="1" dirty="0" smtClean="0">
                            <a:latin typeface="Cambria Math" panose="02040503050406030204" pitchFamily="18" charset="0"/>
                            <a:ea typeface="Verdana" panose="020B0604030504040204" pitchFamily="34" charset="0"/>
                          </a:rPr>
                        </m:ctrlPr>
                      </m:sSubPr>
                      <m:e>
                        <m:r>
                          <a:rPr lang="en-US" altLang="zh-CN" sz="1800" i="1" dirty="0" smtClean="0">
                            <a:latin typeface="Cambria Math" panose="02040503050406030204" pitchFamily="18" charset="0"/>
                            <a:ea typeface="Verdana" panose="020B0604030504040204" pitchFamily="34" charset="0"/>
                          </a:rPr>
                          <m:t>h</m:t>
                        </m:r>
                      </m:e>
                      <m:sub>
                        <m:r>
                          <a:rPr lang="en-US" altLang="zh-CN" sz="1800" b="0" i="1" dirty="0" smtClean="0">
                            <a:latin typeface="Cambria Math" panose="02040503050406030204" pitchFamily="18" charset="0"/>
                            <a:ea typeface="Verdana" panose="020B0604030504040204" pitchFamily="34" charset="0"/>
                          </a:rPr>
                          <m:t>𝑖</m:t>
                        </m:r>
                        <m:r>
                          <a:rPr lang="en-US" altLang="zh-CN" sz="1800" b="0" i="1" dirty="0" smtClean="0">
                            <a:latin typeface="Cambria Math" panose="02040503050406030204" pitchFamily="18" charset="0"/>
                            <a:ea typeface="Verdana" panose="020B0604030504040204" pitchFamily="34" charset="0"/>
                          </a:rPr>
                          <m:t>−1</m:t>
                        </m:r>
                      </m:sub>
                    </m:sSub>
                    <m:r>
                      <a:rPr lang="en-US" altLang="zh-CN" sz="1800" i="1" dirty="0" smtClean="0">
                        <a:latin typeface="Cambria Math" panose="02040503050406030204" pitchFamily="18" charset="0"/>
                        <a:ea typeface="Verdana" panose="020B0604030504040204" pitchFamily="34" charset="0"/>
                      </a:rPr>
                      <m:t> </m:t>
                    </m:r>
                  </m:oMath>
                </a14:m>
                <a:r>
                  <a:rPr lang="zh-CN" altLang="en-US" sz="1800" dirty="0">
                    <a:latin typeface="Verdana" panose="020B0604030504040204" pitchFamily="34" charset="0"/>
                    <a:ea typeface="楷体" panose="02010609060101010101" pitchFamily="49" charset="-122"/>
                  </a:rPr>
                  <a:t>的隐藏状态、当前时间步</a:t>
                </a:r>
                <a14:m>
                  <m:oMath xmlns:m="http://schemas.openxmlformats.org/officeDocument/2006/math">
                    <m:r>
                      <a:rPr lang="zh-CN" altLang="en-US" sz="1800" i="1" dirty="0" smtClean="0">
                        <a:latin typeface="Cambria Math" panose="02040503050406030204" pitchFamily="18" charset="0"/>
                        <a:ea typeface="楷体" panose="02010609060101010101" pitchFamily="49" charset="-122"/>
                      </a:rPr>
                      <m:t> </m:t>
                    </m:r>
                    <m:sSub>
                      <m:sSubPr>
                        <m:ctrlPr>
                          <a:rPr lang="en-US" altLang="zh-CN" sz="1800" i="1" dirty="0" err="1">
                            <a:latin typeface="Cambria Math" panose="02040503050406030204" pitchFamily="18" charset="0"/>
                            <a:ea typeface="Verdana" panose="020B0604030504040204" pitchFamily="34" charset="0"/>
                          </a:rPr>
                        </m:ctrlPr>
                      </m:sSubPr>
                      <m:e>
                        <m:r>
                          <a:rPr lang="en-US" altLang="zh-CN" sz="1800" i="1" dirty="0" err="1">
                            <a:latin typeface="Cambria Math" panose="02040503050406030204" pitchFamily="18" charset="0"/>
                            <a:ea typeface="Verdana" panose="020B0604030504040204" pitchFamily="34" charset="0"/>
                          </a:rPr>
                          <m:t>𝑒</m:t>
                        </m:r>
                      </m:e>
                      <m:sub>
                        <m:r>
                          <a:rPr lang="en-US" altLang="zh-CN" sz="1800" i="1" dirty="0" err="1">
                            <a:latin typeface="Cambria Math" panose="02040503050406030204" pitchFamily="18" charset="0"/>
                            <a:ea typeface="Verdana" panose="020B0604030504040204" pitchFamily="34" charset="0"/>
                          </a:rPr>
                          <m:t>𝑖</m:t>
                        </m:r>
                      </m:sub>
                    </m:sSub>
                    <m:r>
                      <a:rPr lang="en-US" altLang="zh-CN" sz="1800" i="1" dirty="0">
                        <a:latin typeface="Cambria Math" panose="02040503050406030204" pitchFamily="18" charset="0"/>
                        <a:ea typeface="Verdana" panose="020B0604030504040204" pitchFamily="34" charset="0"/>
                      </a:rPr>
                      <m:t> </m:t>
                    </m:r>
                  </m:oMath>
                </a14:m>
                <a:r>
                  <a:rPr lang="zh-CN" altLang="en-US" sz="1800" dirty="0">
                    <a:latin typeface="Verdana" panose="020B0604030504040204" pitchFamily="34" charset="0"/>
                    <a:ea typeface="楷体" panose="02010609060101010101" pitchFamily="49" charset="-122"/>
                  </a:rPr>
                  <a:t>的词嵌入和角色嵌入 </a:t>
                </a:r>
                <a14:m>
                  <m:oMath xmlns:m="http://schemas.openxmlformats.org/officeDocument/2006/math">
                    <m:r>
                      <a:rPr lang="en-US" altLang="zh-CN" sz="1800" i="1" dirty="0" smtClean="0">
                        <a:latin typeface="Cambria Math" panose="02040503050406030204" pitchFamily="18" charset="0"/>
                        <a:ea typeface="Verdana" panose="020B0604030504040204" pitchFamily="34" charset="0"/>
                      </a:rPr>
                      <m:t>𝐶</m:t>
                    </m:r>
                    <m:r>
                      <a:rPr lang="en-US" altLang="zh-CN" sz="1800" i="1" dirty="0" smtClean="0">
                        <a:latin typeface="Cambria Math" panose="02040503050406030204" pitchFamily="18" charset="0"/>
                        <a:ea typeface="Verdana" panose="020B0604030504040204" pitchFamily="34" charset="0"/>
                      </a:rPr>
                      <m:t>:</m:t>
                    </m:r>
                  </m:oMath>
                </a14:m>
                <a:endParaRPr lang="en-US" altLang="zh-CN" sz="1800" dirty="0">
                  <a:latin typeface="Verdana" panose="020B0604030504040204" pitchFamily="34" charset="0"/>
                  <a:ea typeface="Verdana" panose="020B0604030504040204" pitchFamily="34" charset="0"/>
                </a:endParaRPr>
              </a:p>
              <a:p>
                <a:pPr>
                  <a:lnSpc>
                    <a:spcPts val="2700"/>
                  </a:lnSpc>
                  <a:buFontTx/>
                  <a:buChar char="-"/>
                </a:pPr>
                <a:endParaRPr lang="en-US" altLang="zh-CN" sz="1800" dirty="0">
                  <a:latin typeface="Verdana" panose="020B0604030504040204" pitchFamily="34" charset="0"/>
                  <a:ea typeface="Verdana" panose="020B0604030504040204" pitchFamily="34" charset="0"/>
                </a:endParaRPr>
              </a:p>
              <a:p>
                <a:pPr>
                  <a:lnSpc>
                    <a:spcPts val="2700"/>
                  </a:lnSpc>
                  <a:buFontTx/>
                  <a:buChar char="-"/>
                </a:pPr>
                <a:endParaRPr lang="en-US" altLang="zh-CN" sz="1800" dirty="0">
                  <a:latin typeface="Verdana" panose="020B0604030504040204" pitchFamily="34" charset="0"/>
                  <a:ea typeface="Verdana" panose="020B0604030504040204" pitchFamily="34" charset="0"/>
                </a:endParaRPr>
              </a:p>
              <a:p>
                <a:pPr>
                  <a:lnSpc>
                    <a:spcPts val="2700"/>
                  </a:lnSpc>
                  <a:buFontTx/>
                  <a:buChar char="-"/>
                </a:pPr>
                <a:r>
                  <a:rPr lang="zh-CN" altLang="en-US" sz="1800" dirty="0">
                    <a:latin typeface="Verdana" panose="020B0604030504040204" pitchFamily="34" charset="0"/>
                    <a:ea typeface="楷体" panose="02010609060101010101" pitchFamily="49" charset="-122"/>
                  </a:rPr>
                  <a:t>其中</a:t>
                </a:r>
                <a14:m>
                  <m:oMath xmlns:m="http://schemas.openxmlformats.org/officeDocument/2006/math">
                    <m:sSub>
                      <m:sSubPr>
                        <m:ctrlPr>
                          <a:rPr lang="en-US" altLang="zh-CN" sz="1800" i="1" dirty="0" err="1">
                            <a:latin typeface="Cambria Math" panose="02040503050406030204" pitchFamily="18" charset="0"/>
                            <a:ea typeface="Verdana" panose="020B0604030504040204" pitchFamily="34" charset="0"/>
                          </a:rPr>
                        </m:ctrlPr>
                      </m:sSubPr>
                      <m:e>
                        <m:r>
                          <a:rPr lang="en-US" altLang="zh-CN" sz="1800" i="1" dirty="0" err="1">
                            <a:latin typeface="Cambria Math" panose="02040503050406030204" pitchFamily="18" charset="0"/>
                            <a:ea typeface="Verdana" panose="020B0604030504040204" pitchFamily="34" charset="0"/>
                          </a:rPr>
                          <m:t>𝑤</m:t>
                        </m:r>
                      </m:e>
                      <m:sub>
                        <m:r>
                          <a:rPr lang="en-US" altLang="zh-CN" sz="1800" i="1" dirty="0" err="1">
                            <a:latin typeface="Cambria Math" panose="02040503050406030204" pitchFamily="18" charset="0"/>
                            <a:ea typeface="Verdana" panose="020B0604030504040204" pitchFamily="34" charset="0"/>
                          </a:rPr>
                          <m:t>𝑖</m:t>
                        </m:r>
                      </m:sub>
                    </m:sSub>
                  </m:oMath>
                </a14:m>
                <a:r>
                  <a:rPr lang="zh-CN" altLang="en-US" sz="1800" dirty="0">
                    <a:latin typeface="Verdana" panose="020B0604030504040204" pitchFamily="34" charset="0"/>
                    <a:ea typeface="楷体" panose="02010609060101010101" pitchFamily="49" charset="-122"/>
                  </a:rPr>
                  <a:t>表示目标句子中第</a:t>
                </a:r>
                <a:r>
                  <a:rPr lang="en-US" altLang="zh-CN" sz="1800" dirty="0" err="1">
                    <a:latin typeface="Verdana" panose="020B0604030504040204" pitchFamily="34" charset="0"/>
                    <a:ea typeface="Verdana" panose="020B0604030504040204" pitchFamily="34" charset="0"/>
                  </a:rPr>
                  <a:t>i</a:t>
                </a:r>
                <a:r>
                  <a:rPr lang="zh-CN" altLang="en-US" sz="1800" dirty="0">
                    <a:latin typeface="Verdana" panose="020B0604030504040204" pitchFamily="34" charset="0"/>
                    <a:ea typeface="楷体" panose="02010609060101010101" pitchFamily="49" charset="-122"/>
                  </a:rPr>
                  <a:t>个生成的词。 </a:t>
                </a:r>
              </a:p>
            </p:txBody>
          </p:sp>
        </mc:Choice>
        <mc:Fallback xmlns="">
          <p:sp>
            <p:nvSpPr>
              <p:cNvPr id="3" name="内容占位符 2">
                <a:extLst>
                  <a:ext uri="{FF2B5EF4-FFF2-40B4-BE49-F238E27FC236}">
                    <a16:creationId xmlns:a16="http://schemas.microsoft.com/office/drawing/2014/main" id="{DF176A2F-F71F-4220-B27F-54697971CC9D}"/>
                  </a:ext>
                </a:extLst>
              </p:cNvPr>
              <p:cNvSpPr>
                <a:spLocks noGrp="1" noRot="1" noChangeAspect="1" noMove="1" noResize="1" noEditPoints="1" noAdjustHandles="1" noChangeArrowheads="1" noChangeShapeType="1" noTextEdit="1"/>
              </p:cNvSpPr>
              <p:nvPr>
                <p:ph idx="1"/>
              </p:nvPr>
            </p:nvSpPr>
            <p:spPr>
              <a:xfrm>
                <a:off x="838200" y="212350"/>
                <a:ext cx="10515600" cy="5964614"/>
              </a:xfrm>
              <a:blipFill>
                <a:blip r:embed="rId2"/>
                <a:stretch>
                  <a:fillRect l="-1623" t="-2556" r="-46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3F1233CA-AF49-4D51-A31A-74575D17C480}"/>
              </a:ext>
            </a:extLst>
          </p:cNvPr>
          <p:cNvPicPr>
            <a:picLocks noChangeAspect="1"/>
          </p:cNvPicPr>
          <p:nvPr/>
        </p:nvPicPr>
        <p:blipFill>
          <a:blip r:embed="rId3"/>
          <a:stretch>
            <a:fillRect/>
          </a:stretch>
        </p:blipFill>
        <p:spPr>
          <a:xfrm>
            <a:off x="3320653" y="2504352"/>
            <a:ext cx="4900648" cy="323852"/>
          </a:xfrm>
          <a:prstGeom prst="rect">
            <a:avLst/>
          </a:prstGeom>
        </p:spPr>
      </p:pic>
      <p:pic>
        <p:nvPicPr>
          <p:cNvPr id="9" name="图片 8">
            <a:extLst>
              <a:ext uri="{FF2B5EF4-FFF2-40B4-BE49-F238E27FC236}">
                <a16:creationId xmlns:a16="http://schemas.microsoft.com/office/drawing/2014/main" id="{14B323C8-3F2F-4C4E-8812-FC69A647718C}"/>
              </a:ext>
            </a:extLst>
          </p:cNvPr>
          <p:cNvPicPr>
            <a:picLocks noChangeAspect="1"/>
          </p:cNvPicPr>
          <p:nvPr/>
        </p:nvPicPr>
        <p:blipFill>
          <a:blip r:embed="rId4"/>
          <a:stretch>
            <a:fillRect/>
          </a:stretch>
        </p:blipFill>
        <p:spPr>
          <a:xfrm>
            <a:off x="3652052" y="4809187"/>
            <a:ext cx="5095912" cy="290515"/>
          </a:xfrm>
          <a:prstGeom prst="rect">
            <a:avLst/>
          </a:prstGeom>
        </p:spPr>
      </p:pic>
    </p:spTree>
    <p:extLst>
      <p:ext uri="{BB962C8B-B14F-4D97-AF65-F5344CB8AC3E}">
        <p14:creationId xmlns:p14="http://schemas.microsoft.com/office/powerpoint/2010/main" val="304011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FA9C6-4C61-44A5-B4C3-C6E6D09D1AB4}"/>
              </a:ext>
            </a:extLst>
          </p:cNvPr>
          <p:cNvSpPr>
            <a:spLocks noGrp="1"/>
          </p:cNvSpPr>
          <p:nvPr>
            <p:ph type="title"/>
          </p:nvPr>
        </p:nvSpPr>
        <p:spPr/>
        <p:txBody>
          <a:bodyPr/>
          <a:lstStyle/>
          <a:p>
            <a:r>
              <a:rPr lang="en-US" altLang="zh-CN" dirty="0"/>
              <a:t>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2ADFAAA-ED8C-4D1E-9837-F2A2705F4285}"/>
                  </a:ext>
                </a:extLst>
              </p:cNvPr>
              <p:cNvSpPr>
                <a:spLocks noGrp="1"/>
              </p:cNvSpPr>
              <p:nvPr>
                <p:ph idx="1"/>
              </p:nvPr>
            </p:nvSpPr>
            <p:spPr>
              <a:xfrm>
                <a:off x="838200" y="307688"/>
                <a:ext cx="10515600" cy="6370465"/>
              </a:xfrm>
            </p:spPr>
            <p:txBody>
              <a:bodyPr>
                <a:normAutofit/>
              </a:bodyPr>
              <a:lstStyle/>
              <a:p>
                <a:pPr>
                  <a:buFontTx/>
                  <a:buChar char="-"/>
                </a:pPr>
                <a:r>
                  <a:rPr lang="zh-CN" altLang="en-US" sz="1800" dirty="0">
                    <a:latin typeface="Verdana" panose="020B0604030504040204" pitchFamily="34" charset="0"/>
                    <a:ea typeface="楷体" panose="02010609060101010101" pitchFamily="49" charset="-122"/>
                  </a:rPr>
                  <a:t>给定目标句子 </a:t>
                </a:r>
                <a14:m>
                  <m:oMath xmlns:m="http://schemas.openxmlformats.org/officeDocument/2006/math">
                    <m:sSub>
                      <m:sSubPr>
                        <m:ctrlPr>
                          <a:rPr lang="en-US" altLang="zh-CN" sz="1800" i="1" dirty="0" err="1">
                            <a:latin typeface="Cambria Math" panose="02040503050406030204" pitchFamily="18" charset="0"/>
                            <a:ea typeface="Verdana" panose="020B0604030504040204" pitchFamily="34" charset="0"/>
                          </a:rPr>
                        </m:ctrlPr>
                      </m:sSubPr>
                      <m:e>
                        <m:r>
                          <a:rPr lang="en-US" altLang="zh-CN" sz="1800" i="1" dirty="0" err="1">
                            <a:latin typeface="Cambria Math" panose="02040503050406030204" pitchFamily="18" charset="0"/>
                            <a:ea typeface="Verdana" panose="020B0604030504040204" pitchFamily="34" charset="0"/>
                          </a:rPr>
                          <m:t>𝑦</m:t>
                        </m:r>
                      </m:e>
                      <m:sub>
                        <m:r>
                          <a:rPr lang="en-US" altLang="zh-CN" sz="1800" i="1" dirty="0" err="1">
                            <a:latin typeface="Cambria Math" panose="02040503050406030204" pitchFamily="18" charset="0"/>
                            <a:ea typeface="Verdana" panose="020B0604030504040204" pitchFamily="34" charset="0"/>
                          </a:rPr>
                          <m:t>𝑖</m:t>
                        </m:r>
                      </m:sub>
                    </m:sSub>
                  </m:oMath>
                </a14:m>
                <a:r>
                  <a:rPr lang="zh-CN" altLang="en-US" sz="1800" dirty="0">
                    <a:latin typeface="Verdana" panose="020B0604030504040204" pitchFamily="34" charset="0"/>
                    <a:ea typeface="楷体" panose="02010609060101010101" pitchFamily="49" charset="-122"/>
                  </a:rPr>
                  <a:t>，训练序列到序列模型以最小化训练集中句子的负对数似然：</a:t>
                </a:r>
                <a:endParaRPr lang="en-US" altLang="zh-CN" sz="1800" dirty="0">
                  <a:latin typeface="Verdana" panose="020B0604030504040204" pitchFamily="34" charset="0"/>
                  <a:ea typeface="Verdana" panose="020B0604030504040204" pitchFamily="34" charset="0"/>
                </a:endParaRPr>
              </a:p>
              <a:p>
                <a:pPr>
                  <a:buFontTx/>
                  <a:buChar char="-"/>
                </a:pPr>
                <a:endParaRPr lang="en-US" altLang="zh-CN" dirty="0"/>
              </a:p>
              <a:p>
                <a:pPr>
                  <a:buFontTx/>
                  <a:buChar char="-"/>
                </a:pPr>
                <a:endParaRPr lang="en-US" altLang="zh-CN" dirty="0"/>
              </a:p>
              <a:p>
                <a:pPr>
                  <a:lnSpc>
                    <a:spcPts val="2700"/>
                  </a:lnSpc>
                  <a:buFontTx/>
                  <a:buChar char="-"/>
                </a:pPr>
                <a:r>
                  <a:rPr lang="zh-CN" altLang="en-US" sz="1800" dirty="0">
                    <a:latin typeface="Verdana" panose="020B0604030504040204" pitchFamily="34" charset="0"/>
                    <a:ea typeface="楷体" panose="02010609060101010101" pitchFamily="49" charset="-122"/>
                  </a:rPr>
                  <a:t>在句子生成阶段加入角色嵌入。因为除了动作之外，还需要很多与人物相关的信息（例如形容词、副词、宾语）来组成一个完整的句子。例如，假设角色 </a:t>
                </a:r>
                <a:r>
                  <a:rPr lang="en-US" altLang="zh-CN" sz="1800" dirty="0" err="1">
                    <a:latin typeface="Verdana" panose="020B0604030504040204" pitchFamily="34" charset="0"/>
                    <a:ea typeface="Verdana" panose="020B0604030504040204" pitchFamily="34" charset="0"/>
                  </a:rPr>
                  <a:t>i</a:t>
                </a:r>
                <a:r>
                  <a:rPr lang="en-US" altLang="zh-CN" sz="1800" dirty="0">
                    <a:latin typeface="Verdana" panose="020B0604030504040204" pitchFamily="34" charset="0"/>
                    <a:ea typeface="Verdana" panose="020B0604030504040204" pitchFamily="34" charset="0"/>
                  </a:rPr>
                  <a:t> </a:t>
                </a:r>
                <a:r>
                  <a:rPr lang="zh-CN" altLang="en-US" sz="1800" dirty="0">
                    <a:latin typeface="Verdana" panose="020B0604030504040204" pitchFamily="34" charset="0"/>
                    <a:ea typeface="楷体" panose="02010609060101010101" pitchFamily="49" charset="-122"/>
                  </a:rPr>
                  <a:t>是一名篮球运动员，预测的动作是比赛。考虑到角色嵌入 </a:t>
                </a:r>
                <a:r>
                  <a:rPr lang="en-US" altLang="zh-CN" sz="1800" dirty="0">
                    <a:latin typeface="Verdana" panose="020B0604030504040204" pitchFamily="34" charset="0"/>
                    <a:ea typeface="Verdana" panose="020B0604030504040204" pitchFamily="34" charset="0"/>
                  </a:rPr>
                  <a:t>C</a:t>
                </a:r>
                <a:r>
                  <a:rPr lang="zh-CN" altLang="en-US" sz="1800" dirty="0">
                    <a:latin typeface="Verdana" panose="020B0604030504040204" pitchFamily="34" charset="0"/>
                    <a:ea typeface="楷体" panose="02010609060101010101" pitchFamily="49" charset="-122"/>
                  </a:rPr>
                  <a:t>，我们的模型倾向于生成篮球而不是计算机作为比赛对象。</a:t>
                </a:r>
                <a:endParaRPr lang="en-US" altLang="zh-CN" sz="1800" dirty="0">
                  <a:latin typeface="Verdana" panose="020B0604030504040204" pitchFamily="34" charset="0"/>
                  <a:ea typeface="楷体" panose="02010609060101010101" pitchFamily="49" charset="-122"/>
                </a:endParaRPr>
              </a:p>
              <a:p>
                <a:pPr>
                  <a:lnSpc>
                    <a:spcPts val="2700"/>
                  </a:lnSpc>
                  <a:buFontTx/>
                  <a:buChar char="-"/>
                </a:pPr>
                <a:r>
                  <a:rPr lang="zh-CN" altLang="en-US" sz="1800" dirty="0">
                    <a:latin typeface="Verdana" panose="020B0604030504040204" pitchFamily="34" charset="0"/>
                    <a:ea typeface="楷体" panose="02010609060101010101" pitchFamily="49" charset="-122"/>
                  </a:rPr>
                  <a:t>同时，角色嵌入增强了可解释性和角色一致性。例如，假设角色 </a:t>
                </a:r>
                <a:r>
                  <a:rPr lang="en-US" altLang="zh-CN" sz="1800" dirty="0" err="1">
                    <a:latin typeface="Verdana" panose="020B0604030504040204" pitchFamily="34" charset="0"/>
                    <a:ea typeface="Verdana" panose="020B0604030504040204" pitchFamily="34" charset="0"/>
                  </a:rPr>
                  <a:t>i</a:t>
                </a:r>
                <a:r>
                  <a:rPr lang="en-US" altLang="zh-CN" sz="1800" dirty="0">
                    <a:latin typeface="Verdana" panose="020B0604030504040204" pitchFamily="34" charset="0"/>
                    <a:ea typeface="Verdana" panose="020B0604030504040204" pitchFamily="34" charset="0"/>
                  </a:rPr>
                  <a:t> </a:t>
                </a:r>
                <a:r>
                  <a:rPr lang="zh-CN" altLang="en-US" sz="1800" dirty="0">
                    <a:latin typeface="Verdana" panose="020B0604030504040204" pitchFamily="34" charset="0"/>
                    <a:ea typeface="楷体" panose="02010609060101010101" pitchFamily="49" charset="-122"/>
                  </a:rPr>
                  <a:t>是一个新生儿，当面临危险时，新生儿所能做的就是哭泣。但是现有的基于最大似然估计（</a:t>
                </a:r>
                <a:r>
                  <a:rPr lang="en-US" altLang="zh-CN" sz="1800" dirty="0">
                    <a:latin typeface="Verdana" panose="020B0604030504040204" pitchFamily="34" charset="0"/>
                    <a:ea typeface="Verdana" panose="020B0604030504040204" pitchFamily="34" charset="0"/>
                  </a:rPr>
                  <a:t>MLE</a:t>
                </a:r>
                <a:r>
                  <a:rPr lang="zh-CN" altLang="en-US" sz="1800" dirty="0">
                    <a:latin typeface="Verdana" panose="020B0604030504040204" pitchFamily="34" charset="0"/>
                    <a:ea typeface="楷体" panose="02010609060101010101" pitchFamily="49" charset="-122"/>
                  </a:rPr>
                  <a:t>）的模型容易记住故事语料库的常见模式，这意味着它们倾向于预测故事语料库中危险情况下经常同时出现的动作逃跑或其他词。我们的模型在每个时间步都明确地引用了角色嵌入，这使模型能够选择与角色属性（例如年龄、性别、个性）相匹配的适当动作。</a:t>
                </a:r>
                <a:endParaRPr lang="en-US" altLang="zh-CN" sz="1800" dirty="0">
                  <a:latin typeface="Verdana" panose="020B0604030504040204" pitchFamily="34" charset="0"/>
                  <a:ea typeface="Verdana" panose="020B0604030504040204" pitchFamily="34" charset="0"/>
                </a:endParaRPr>
              </a:p>
              <a:p>
                <a:endParaRPr lang="zh-CN" altLang="en-US" dirty="0"/>
              </a:p>
            </p:txBody>
          </p:sp>
        </mc:Choice>
        <mc:Fallback xmlns="">
          <p:sp>
            <p:nvSpPr>
              <p:cNvPr id="3" name="内容占位符 2">
                <a:extLst>
                  <a:ext uri="{FF2B5EF4-FFF2-40B4-BE49-F238E27FC236}">
                    <a16:creationId xmlns:a16="http://schemas.microsoft.com/office/drawing/2014/main" id="{A2ADFAAA-ED8C-4D1E-9837-F2A2705F4285}"/>
                  </a:ext>
                </a:extLst>
              </p:cNvPr>
              <p:cNvSpPr>
                <a:spLocks noGrp="1" noRot="1" noChangeAspect="1" noMove="1" noResize="1" noEditPoints="1" noAdjustHandles="1" noChangeArrowheads="1" noChangeShapeType="1" noTextEdit="1"/>
              </p:cNvSpPr>
              <p:nvPr>
                <p:ph idx="1"/>
              </p:nvPr>
            </p:nvSpPr>
            <p:spPr>
              <a:xfrm>
                <a:off x="838200" y="307688"/>
                <a:ext cx="10515600" cy="6370465"/>
              </a:xfrm>
              <a:blipFill>
                <a:blip r:embed="rId2"/>
                <a:stretch>
                  <a:fillRect l="-522" t="-1053" r="-29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3C37999-CCEB-4015-87F1-EDF4A8013232}"/>
              </a:ext>
            </a:extLst>
          </p:cNvPr>
          <p:cNvPicPr>
            <a:picLocks noChangeAspect="1"/>
          </p:cNvPicPr>
          <p:nvPr/>
        </p:nvPicPr>
        <p:blipFill>
          <a:blip r:embed="rId3"/>
          <a:stretch>
            <a:fillRect/>
          </a:stretch>
        </p:blipFill>
        <p:spPr>
          <a:xfrm>
            <a:off x="3301218" y="900415"/>
            <a:ext cx="5043524" cy="671517"/>
          </a:xfrm>
          <a:prstGeom prst="rect">
            <a:avLst/>
          </a:prstGeom>
        </p:spPr>
      </p:pic>
    </p:spTree>
    <p:extLst>
      <p:ext uri="{BB962C8B-B14F-4D97-AF65-F5344CB8AC3E}">
        <p14:creationId xmlns:p14="http://schemas.microsoft.com/office/powerpoint/2010/main" val="2815297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C3D9F-A550-41AF-BD91-563C6051F4DD}"/>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1B81E447-C15A-457B-BC48-EB12EFF1E52D}"/>
              </a:ext>
            </a:extLst>
          </p:cNvPr>
          <p:cNvSpPr>
            <a:spLocks noGrp="1"/>
          </p:cNvSpPr>
          <p:nvPr>
            <p:ph idx="1"/>
          </p:nvPr>
        </p:nvSpPr>
        <p:spPr>
          <a:xfrm>
            <a:off x="838200" y="307689"/>
            <a:ext cx="10515600" cy="5869274"/>
          </a:xfrm>
        </p:spPr>
        <p:txBody>
          <a:bodyPr/>
          <a:lstStyle/>
          <a:p>
            <a:pPr>
              <a:lnSpc>
                <a:spcPts val="2700"/>
              </a:lnSpc>
              <a:buFontTx/>
              <a:buChar char="-"/>
            </a:pPr>
            <a:r>
              <a:rPr lang="zh-CN" altLang="en-US" sz="1800" dirty="0">
                <a:latin typeface="楷体" panose="02010609060101010101" pitchFamily="49" charset="-122"/>
                <a:ea typeface="楷体" panose="02010609060101010101" pitchFamily="49" charset="-122"/>
              </a:rPr>
              <a:t>在本文中，我们提出了一种以角色为中心的讲故事模型，该模型生成具有明确角色表征的故事。 具体来说，通过将个性化编码到分布式角色嵌入中，我们能够捕获个人特征。 </a:t>
            </a:r>
            <a:endParaRPr lang="en-US" altLang="zh-CN" sz="1800">
              <a:latin typeface="楷体" panose="02010609060101010101" pitchFamily="49" charset="-122"/>
              <a:ea typeface="楷体" panose="02010609060101010101" pitchFamily="49" charset="-122"/>
            </a:endParaRPr>
          </a:p>
          <a:p>
            <a:pPr>
              <a:lnSpc>
                <a:spcPts val="2700"/>
              </a:lnSpc>
              <a:buFontTx/>
              <a:buChar char="-"/>
            </a:pPr>
            <a:r>
              <a:rPr lang="zh-CN" altLang="en-US" sz="1800">
                <a:latin typeface="楷体" panose="02010609060101010101" pitchFamily="49" charset="-122"/>
                <a:ea typeface="楷体" panose="02010609060101010101" pitchFamily="49" charset="-122"/>
              </a:rPr>
              <a:t>此外</a:t>
            </a:r>
            <a:r>
              <a:rPr lang="zh-CN" altLang="en-US" sz="1800" dirty="0">
                <a:latin typeface="楷体" panose="02010609060101010101" pitchFamily="49" charset="-122"/>
                <a:ea typeface="楷体" panose="02010609060101010101" pitchFamily="49" charset="-122"/>
              </a:rPr>
              <a:t>，我们引入了一个动作预测器模块，将故事生成过程分解为两个步骤：动作预测和句子生成，这为故事生成过程提供了细粒度的控制。 电影情节语料库的实验结果表明，我们的模型可以生成具有更好可解释性和角色一致性的故事。</a:t>
            </a:r>
            <a:endParaRPr lang="en-US" altLang="zh-CN" sz="1800" dirty="0">
              <a:latin typeface="楷体" panose="02010609060101010101" pitchFamily="49" charset="-122"/>
              <a:ea typeface="楷体" panose="02010609060101010101" pitchFamily="49" charset="-122"/>
            </a:endParaRPr>
          </a:p>
          <a:p>
            <a:pPr>
              <a:buFontTx/>
              <a:buChar char="-"/>
            </a:pPr>
            <a:endParaRPr lang="zh-CN" altLang="en-US" sz="1800" dirty="0"/>
          </a:p>
          <a:p>
            <a:endParaRPr lang="zh-CN" altLang="en-US" dirty="0"/>
          </a:p>
          <a:p>
            <a:endParaRPr lang="zh-CN" altLang="en-US" dirty="0"/>
          </a:p>
        </p:txBody>
      </p:sp>
    </p:spTree>
    <p:extLst>
      <p:ext uri="{BB962C8B-B14F-4D97-AF65-F5344CB8AC3E}">
        <p14:creationId xmlns:p14="http://schemas.microsoft.com/office/powerpoint/2010/main" val="3521307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50401-6855-41C1-B74A-1A32B90B4C04}"/>
              </a:ext>
            </a:extLst>
          </p:cNvPr>
          <p:cNvSpPr>
            <a:spLocks noGrp="1"/>
          </p:cNvSpPr>
          <p:nvPr>
            <p:ph type="title"/>
          </p:nvPr>
        </p:nvSpPr>
        <p:spPr>
          <a:xfrm>
            <a:off x="838200" y="47671"/>
            <a:ext cx="10515600" cy="914400"/>
          </a:xfrm>
        </p:spPr>
        <p:txBody>
          <a:bodyPr>
            <a:normAutofit/>
          </a:bodyPr>
          <a:lstStyle/>
          <a:p>
            <a:r>
              <a:rPr lang="en-US" altLang="zh-CN" b="1" dirty="0"/>
              <a:t>Abstract</a:t>
            </a:r>
            <a:endParaRPr lang="zh-CN" altLang="en-US" b="1" dirty="0"/>
          </a:p>
        </p:txBody>
      </p:sp>
      <p:sp>
        <p:nvSpPr>
          <p:cNvPr id="3" name="内容占位符 2">
            <a:extLst>
              <a:ext uri="{FF2B5EF4-FFF2-40B4-BE49-F238E27FC236}">
                <a16:creationId xmlns:a16="http://schemas.microsoft.com/office/drawing/2014/main" id="{5FB3A2FE-7894-4D68-8C57-EB2E6651B20C}"/>
              </a:ext>
            </a:extLst>
          </p:cNvPr>
          <p:cNvSpPr>
            <a:spLocks noGrp="1"/>
          </p:cNvSpPr>
          <p:nvPr>
            <p:ph idx="1"/>
          </p:nvPr>
        </p:nvSpPr>
        <p:spPr>
          <a:xfrm>
            <a:off x="838200" y="927401"/>
            <a:ext cx="10515600" cy="5249562"/>
          </a:xfrm>
        </p:spPr>
        <p:txBody>
          <a:bodyPr>
            <a:normAutofit/>
          </a:bodyPr>
          <a:lstStyle/>
          <a:p>
            <a:r>
              <a:rPr lang="en-US" altLang="zh-CN" b="1" dirty="0"/>
              <a:t>Existing Problems</a:t>
            </a:r>
          </a:p>
          <a:p>
            <a:pPr>
              <a:buFontTx/>
              <a:buChar char="-"/>
            </a:pPr>
            <a:r>
              <a:rPr lang="zh-CN" altLang="zh-CN" sz="1800" dirty="0">
                <a:effectLst/>
                <a:latin typeface="Verdana" panose="020B0604030504040204" pitchFamily="34" charset="0"/>
                <a:ea typeface="楷体" panose="02010609060101010101" pitchFamily="49" charset="-122"/>
                <a:cs typeface="Times New Roman" panose="02020603050405020304" pitchFamily="18" charset="0"/>
              </a:rPr>
              <a:t>自动生成由与一致角色相关的连续情节组成的令人信服的故事</a:t>
            </a:r>
            <a:r>
              <a:rPr lang="zh-CN" altLang="en-US" sz="1800" dirty="0">
                <a:effectLst/>
                <a:latin typeface="Verdana" panose="020B0604030504040204" pitchFamily="34" charset="0"/>
                <a:ea typeface="楷体" panose="02010609060101010101" pitchFamily="49" charset="-122"/>
                <a:cs typeface="Times New Roman" panose="02020603050405020304" pitchFamily="18" charset="0"/>
              </a:rPr>
              <a:t>，一直是一个非常具有挑战性的任务。</a:t>
            </a:r>
            <a:endParaRPr lang="en-US" altLang="zh-CN" sz="1800" dirty="0">
              <a:effectLst/>
              <a:latin typeface="Verdana" panose="020B0604030504040204" pitchFamily="34" charset="0"/>
              <a:ea typeface="Verdana" panose="020B0604030504040204" pitchFamily="34" charset="0"/>
              <a:cs typeface="Times New Roman" panose="02020603050405020304" pitchFamily="18" charset="0"/>
            </a:endParaRPr>
          </a:p>
          <a:p>
            <a:pPr>
              <a:lnSpc>
                <a:spcPts val="2700"/>
              </a:lnSpc>
              <a:buFontTx/>
              <a:buChar char="-"/>
            </a:pPr>
            <a:r>
              <a:rPr lang="zh-CN" altLang="en-US" sz="1900" dirty="0">
                <a:latin typeface="Verdana" panose="020B0604030504040204" pitchFamily="34" charset="0"/>
                <a:ea typeface="楷体" panose="02010609060101010101" pitchFamily="49" charset="-122"/>
              </a:rPr>
              <a:t>当前的故事模型，例如</a:t>
            </a:r>
            <a:r>
              <a:rPr lang="en-US" altLang="zh-CN" sz="1900" dirty="0">
                <a:latin typeface="Verdana" panose="020B0604030504040204" pitchFamily="34" charset="0"/>
                <a:ea typeface="Verdana" panose="020B0604030504040204" pitchFamily="34" charset="0"/>
              </a:rPr>
              <a:t>variational autoencoder</a:t>
            </a:r>
            <a:r>
              <a:rPr lang="zh-CN" altLang="en-US" sz="1900" dirty="0">
                <a:latin typeface="Verdana" panose="020B0604030504040204" pitchFamily="34" charset="0"/>
                <a:ea typeface="楷体" panose="02010609060101010101" pitchFamily="49" charset="-122"/>
              </a:rPr>
              <a:t>，</a:t>
            </a:r>
            <a:r>
              <a:rPr lang="en-US" altLang="zh-CN" sz="1900" dirty="0">
                <a:latin typeface="Verdana" panose="020B0604030504040204" pitchFamily="34" charset="0"/>
                <a:ea typeface="Verdana" panose="020B0604030504040204" pitchFamily="34" charset="0"/>
              </a:rPr>
              <a:t>generative adversarial network</a:t>
            </a:r>
            <a:r>
              <a:rPr lang="zh-CN" altLang="en-US" sz="1900" dirty="0">
                <a:latin typeface="Verdana" panose="020B0604030504040204" pitchFamily="34" charset="0"/>
                <a:ea typeface="Verdana" panose="020B0604030504040204" pitchFamily="34" charset="0"/>
              </a:rPr>
              <a:t>，</a:t>
            </a:r>
            <a:r>
              <a:rPr lang="en-US" altLang="zh-CN" sz="1900" dirty="0">
                <a:latin typeface="Verdana" panose="020B0604030504040204" pitchFamily="34" charset="0"/>
                <a:ea typeface="Verdana" panose="020B0604030504040204" pitchFamily="34" charset="0"/>
              </a:rPr>
              <a:t>convolutional sequence to sequence model </a:t>
            </a:r>
            <a:r>
              <a:rPr lang="zh-CN" altLang="en-US" sz="1900" dirty="0">
                <a:latin typeface="Verdana" panose="020B0604030504040204" pitchFamily="34" charset="0"/>
                <a:ea typeface="楷体" panose="02010609060101010101" pitchFamily="49" charset="-122"/>
              </a:rPr>
              <a:t>，在学习语言模式方面取得了积极的成果，但是少有模型从可解释性和一致性的角度考虑。</a:t>
            </a:r>
            <a:endParaRPr lang="en-US" altLang="zh-CN" sz="1900" dirty="0">
              <a:latin typeface="Verdana" panose="020B0604030504040204" pitchFamily="34" charset="0"/>
              <a:ea typeface="Verdana" panose="020B0604030504040204" pitchFamily="34" charset="0"/>
            </a:endParaRPr>
          </a:p>
          <a:p>
            <a:r>
              <a:rPr lang="en-US" altLang="zh-CN" b="1" dirty="0"/>
              <a:t>In this</a:t>
            </a:r>
            <a:r>
              <a:rPr lang="zh-CN" altLang="en-US" b="1" dirty="0"/>
              <a:t> </a:t>
            </a:r>
            <a:r>
              <a:rPr lang="en-US" altLang="zh-CN" b="1" dirty="0"/>
              <a:t>paper</a:t>
            </a:r>
          </a:p>
          <a:p>
            <a:pPr>
              <a:lnSpc>
                <a:spcPts val="2700"/>
              </a:lnSpc>
              <a:buFontTx/>
              <a:buChar char="-"/>
            </a:pPr>
            <a:r>
              <a:rPr lang="zh-CN" altLang="en-US" sz="1800" dirty="0">
                <a:latin typeface="Verdana" panose="020B0604030504040204" pitchFamily="34" charset="0"/>
                <a:ea typeface="楷体" panose="02010609060101010101" pitchFamily="49" charset="-122"/>
              </a:rPr>
              <a:t>本文提出一种</a:t>
            </a:r>
            <a:r>
              <a:rPr lang="en-US" altLang="zh-CN" sz="1800" dirty="0">
                <a:latin typeface="Verdana" panose="020B0604030504040204" pitchFamily="34" charset="0"/>
                <a:ea typeface="Verdana" panose="020B0604030504040204" pitchFamily="34" charset="0"/>
              </a:rPr>
              <a:t>neural storytelling model——</a:t>
            </a:r>
            <a:r>
              <a:rPr lang="zh-CN" altLang="en-US" sz="1800" dirty="0">
                <a:latin typeface="Verdana" panose="020B0604030504040204" pitchFamily="34" charset="0"/>
                <a:ea typeface="楷体" panose="02010609060101010101" pitchFamily="49" charset="-122"/>
              </a:rPr>
              <a:t>以角色为中心。围绕给定角色创建一个故事，故事的每个部分都以给定角色和相应的上下文环境为条件。</a:t>
            </a:r>
            <a:endParaRPr lang="en-US" altLang="zh-CN" sz="1800" dirty="0">
              <a:latin typeface="Verdana" panose="020B0604030504040204" pitchFamily="34" charset="0"/>
              <a:ea typeface="Verdana" panose="020B0604030504040204" pitchFamily="34" charset="0"/>
            </a:endParaRPr>
          </a:p>
          <a:p>
            <a:pPr>
              <a:lnSpc>
                <a:spcPts val="2700"/>
              </a:lnSpc>
              <a:buFontTx/>
              <a:buChar char="-"/>
            </a:pPr>
            <a:r>
              <a:rPr lang="zh-CN" altLang="en-US" sz="1800" dirty="0">
                <a:latin typeface="Verdana" panose="020B0604030504040204" pitchFamily="34" charset="0"/>
                <a:ea typeface="楷体" panose="02010609060101010101" pitchFamily="49" charset="-122"/>
              </a:rPr>
              <a:t>明确地捕捉了人物信息以及情节与人物之间的关系，以提高可解释性和一致性</a:t>
            </a:r>
            <a:endParaRPr lang="en-US" altLang="zh-CN"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40426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B8184-75D7-46A8-9312-5F7376FE9E92}"/>
              </a:ext>
            </a:extLst>
          </p:cNvPr>
          <p:cNvSpPr>
            <a:spLocks noGrp="1"/>
          </p:cNvSpPr>
          <p:nvPr>
            <p:ph type="title"/>
          </p:nvPr>
        </p:nvSpPr>
        <p:spPr>
          <a:xfrm>
            <a:off x="838200" y="130010"/>
            <a:ext cx="10515600" cy="970738"/>
          </a:xfrm>
        </p:spPr>
        <p:txBody>
          <a:bodyPr/>
          <a:lstStyle/>
          <a:p>
            <a:r>
              <a:rPr lang="en-US" altLang="zh-CN" b="1" dirty="0"/>
              <a:t>Introduction</a:t>
            </a:r>
            <a:endParaRPr lang="zh-CN" altLang="en-US" b="1" dirty="0"/>
          </a:p>
        </p:txBody>
      </p:sp>
      <p:sp>
        <p:nvSpPr>
          <p:cNvPr id="3" name="内容占位符 2">
            <a:extLst>
              <a:ext uri="{FF2B5EF4-FFF2-40B4-BE49-F238E27FC236}">
                <a16:creationId xmlns:a16="http://schemas.microsoft.com/office/drawing/2014/main" id="{5894BB26-7193-42CE-A235-F79C7E480EA2}"/>
              </a:ext>
            </a:extLst>
          </p:cNvPr>
          <p:cNvSpPr>
            <a:spLocks noGrp="1"/>
          </p:cNvSpPr>
          <p:nvPr>
            <p:ph idx="1"/>
          </p:nvPr>
        </p:nvSpPr>
        <p:spPr>
          <a:xfrm>
            <a:off x="838200" y="1031409"/>
            <a:ext cx="10515600" cy="5145554"/>
          </a:xfrm>
        </p:spPr>
        <p:txBody>
          <a:bodyPr>
            <a:normAutofit/>
          </a:bodyPr>
          <a:lstStyle/>
          <a:p>
            <a:pPr>
              <a:lnSpc>
                <a:spcPts val="2700"/>
              </a:lnSpc>
              <a:buFontTx/>
              <a:buChar char="-"/>
            </a:pPr>
            <a:r>
              <a:rPr lang="zh-CN" altLang="en-US" sz="1800" dirty="0">
                <a:latin typeface="Verdana" panose="020B0604030504040204" pitchFamily="34" charset="0"/>
                <a:ea typeface="楷体" panose="02010609060101010101" pitchFamily="49" charset="-122"/>
              </a:rPr>
              <a:t>对于神经故事生成，以前的框架主要将此问题视为标准的长文档生成任务，并建议将其分解为多阶段生成过程以解决远程依赖问题。</a:t>
            </a:r>
            <a:endParaRPr lang="en-US" altLang="zh-CN" sz="1800" dirty="0">
              <a:latin typeface="Verdana" panose="020B0604030504040204" pitchFamily="34" charset="0"/>
              <a:ea typeface="楷体" panose="02010609060101010101" pitchFamily="49" charset="-122"/>
            </a:endParaRPr>
          </a:p>
          <a:p>
            <a:pPr>
              <a:lnSpc>
                <a:spcPts val="2700"/>
              </a:lnSpc>
              <a:buFontTx/>
              <a:buChar char="-"/>
            </a:pPr>
            <a:r>
              <a:rPr lang="zh-CN" altLang="en-US" sz="1800" dirty="0">
                <a:latin typeface="Verdana" panose="020B0604030504040204" pitchFamily="34" charset="0"/>
                <a:ea typeface="楷体" panose="02010609060101010101" pitchFamily="49" charset="-122"/>
              </a:rPr>
              <a:t>典型的生成公式首先使用神经语言模型生成中间表示，例如关键字、骨架、提示，然后利用另一个神经语言模型根据这些中间表示生成每个句子。这可能无法将特定于任务的属性考虑在内，例如，明确地对人物、情节等进行建模。</a:t>
            </a:r>
            <a:endParaRPr lang="en-US" altLang="zh-CN" sz="1800" dirty="0">
              <a:latin typeface="Verdana" panose="020B0604030504040204" pitchFamily="34" charset="0"/>
              <a:ea typeface="Verdana" panose="020B0604030504040204" pitchFamily="34" charset="0"/>
            </a:endParaRPr>
          </a:p>
          <a:p>
            <a:pPr>
              <a:lnSpc>
                <a:spcPts val="2700"/>
              </a:lnSpc>
              <a:buFontTx/>
              <a:buChar char="-"/>
            </a:pPr>
            <a:r>
              <a:rPr lang="zh-CN" altLang="en-US" sz="1800" dirty="0">
                <a:latin typeface="Verdana" panose="020B0604030504040204" pitchFamily="34" charset="0"/>
                <a:ea typeface="楷体" panose="02010609060101010101" pitchFamily="49" charset="-122"/>
              </a:rPr>
              <a:t>一方面，过分关注生成框架可能会导致生成的故事无法从故事性方面进行解释。另一方面，以前的神经模型主要侧重于建模语义级别的一致性，例如主题一致性、跨句连贯性，而对角色一致性尚待探索。</a:t>
            </a:r>
            <a:endParaRPr lang="en-US" altLang="zh-CN" sz="1800" dirty="0">
              <a:latin typeface="Verdana" panose="020B0604030504040204" pitchFamily="34" charset="0"/>
              <a:ea typeface="Verdana" panose="020B0604030504040204" pitchFamily="34" charset="0"/>
            </a:endParaRPr>
          </a:p>
          <a:p>
            <a:pPr>
              <a:lnSpc>
                <a:spcPts val="2700"/>
              </a:lnSpc>
              <a:buFontTx/>
              <a:buChar char="-"/>
            </a:pPr>
            <a:r>
              <a:rPr lang="zh-CN" altLang="en-US" sz="1800" dirty="0">
                <a:latin typeface="Verdana" panose="020B0604030504040204" pitchFamily="34" charset="0"/>
                <a:ea typeface="楷体" panose="02010609060101010101" pitchFamily="49" charset="-122"/>
              </a:rPr>
              <a:t>本文尝试明确地将深度神经生成网络与角色建模相结合，这被证实可有效提高角色可信度。</a:t>
            </a:r>
            <a:endParaRPr lang="en-US" altLang="zh-CN" sz="1800" dirty="0">
              <a:latin typeface="Verdana" panose="020B0604030504040204" pitchFamily="34" charset="0"/>
              <a:ea typeface="Verdana" panose="020B0604030504040204" pitchFamily="34" charset="0"/>
            </a:endParaRPr>
          </a:p>
          <a:p>
            <a:pPr>
              <a:lnSpc>
                <a:spcPts val="2700"/>
              </a:lnSpc>
              <a:buFontTx/>
              <a:buChar char="-"/>
            </a:pPr>
            <a:r>
              <a:rPr lang="zh-CN" altLang="en-US" sz="1800" dirty="0">
                <a:latin typeface="Verdana" panose="020B0604030504040204" pitchFamily="34" charset="0"/>
                <a:ea typeface="楷体" panose="02010609060101010101" pitchFamily="49" charset="-122"/>
              </a:rPr>
              <a:t>具体来说，我们为一个故事分配一个一致的角色，并将故事生成过程重新表述为在上下文环境下选择给定角色的一系列动作。</a:t>
            </a:r>
            <a:endParaRPr lang="en-US" altLang="zh-CN" sz="1800" dirty="0">
              <a:latin typeface="Verdana" panose="020B0604030504040204" pitchFamily="34" charset="0"/>
              <a:ea typeface="Verdana" panose="020B0604030504040204" pitchFamily="34" charset="0"/>
            </a:endParaRPr>
          </a:p>
          <a:p>
            <a:pPr>
              <a:lnSpc>
                <a:spcPts val="2700"/>
              </a:lnSpc>
              <a:buFontTx/>
              <a:buChar char="-"/>
            </a:pPr>
            <a:r>
              <a:rPr lang="zh-CN" altLang="en-US" sz="1800" dirty="0">
                <a:latin typeface="Verdana" panose="020B0604030504040204" pitchFamily="34" charset="0"/>
                <a:ea typeface="楷体" panose="02010609060101010101" pitchFamily="49" charset="-122"/>
              </a:rPr>
              <a:t>通过这种方式，生成故事的每个部分都明确地关联了一个角色和给定的上下文环境，这将从故事类型方面增强生成故事的可解释性。此外，给定的角色在故事生成过程中的每一步都指导动作选择操作，以促进角色的一致性。</a:t>
            </a:r>
          </a:p>
        </p:txBody>
      </p:sp>
    </p:spTree>
    <p:extLst>
      <p:ext uri="{BB962C8B-B14F-4D97-AF65-F5344CB8AC3E}">
        <p14:creationId xmlns:p14="http://schemas.microsoft.com/office/powerpoint/2010/main" val="4139207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BDDF90-82DE-4D75-AE27-7D0BD5C9364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1926647-079D-4C3F-B229-6144EA8F65EB}"/>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43E25F02-AA7D-4E17-A9FC-FBF1D4AC6B17}"/>
              </a:ext>
            </a:extLst>
          </p:cNvPr>
          <p:cNvPicPr>
            <a:picLocks noChangeAspect="1"/>
          </p:cNvPicPr>
          <p:nvPr/>
        </p:nvPicPr>
        <p:blipFill>
          <a:blip r:embed="rId2"/>
          <a:stretch>
            <a:fillRect/>
          </a:stretch>
        </p:blipFill>
        <p:spPr>
          <a:xfrm>
            <a:off x="102428" y="160423"/>
            <a:ext cx="6162720" cy="2819421"/>
          </a:xfrm>
          <a:prstGeom prst="rect">
            <a:avLst/>
          </a:prstGeom>
        </p:spPr>
      </p:pic>
      <p:pic>
        <p:nvPicPr>
          <p:cNvPr id="7" name="图片 6">
            <a:extLst>
              <a:ext uri="{FF2B5EF4-FFF2-40B4-BE49-F238E27FC236}">
                <a16:creationId xmlns:a16="http://schemas.microsoft.com/office/drawing/2014/main" id="{C959B7D4-C814-42D1-A01A-F43CAC863E94}"/>
              </a:ext>
            </a:extLst>
          </p:cNvPr>
          <p:cNvPicPr>
            <a:picLocks noChangeAspect="1"/>
          </p:cNvPicPr>
          <p:nvPr/>
        </p:nvPicPr>
        <p:blipFill>
          <a:blip r:embed="rId3"/>
          <a:stretch>
            <a:fillRect/>
          </a:stretch>
        </p:blipFill>
        <p:spPr>
          <a:xfrm>
            <a:off x="5744615" y="3306652"/>
            <a:ext cx="5924593" cy="3390925"/>
          </a:xfrm>
          <a:prstGeom prst="rect">
            <a:avLst/>
          </a:prstGeom>
        </p:spPr>
      </p:pic>
    </p:spTree>
    <p:extLst>
      <p:ext uri="{BB962C8B-B14F-4D97-AF65-F5344CB8AC3E}">
        <p14:creationId xmlns:p14="http://schemas.microsoft.com/office/powerpoint/2010/main" val="271033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D741B-385D-4148-AD83-3917C9C458ED}"/>
              </a:ext>
            </a:extLst>
          </p:cNvPr>
          <p:cNvSpPr>
            <a:spLocks noGrp="1"/>
          </p:cNvSpPr>
          <p:nvPr>
            <p:ph type="title"/>
          </p:nvPr>
        </p:nvSpPr>
        <p:spPr>
          <a:xfrm>
            <a:off x="838200" y="91008"/>
            <a:ext cx="10515600" cy="836394"/>
          </a:xfrm>
        </p:spPr>
        <p:txBody>
          <a:bodyPr/>
          <a:lstStyle/>
          <a:p>
            <a:r>
              <a:rPr lang="en-US" altLang="zh-CN" b="1" dirty="0"/>
              <a:t>Model</a:t>
            </a:r>
            <a:endParaRPr lang="zh-CN" altLang="en-US" b="1" dirty="0"/>
          </a:p>
        </p:txBody>
      </p:sp>
      <p:sp>
        <p:nvSpPr>
          <p:cNvPr id="3" name="内容占位符 2">
            <a:extLst>
              <a:ext uri="{FF2B5EF4-FFF2-40B4-BE49-F238E27FC236}">
                <a16:creationId xmlns:a16="http://schemas.microsoft.com/office/drawing/2014/main" id="{EE4231FE-BBB8-44D9-8E9C-3FD38AC052FB}"/>
              </a:ext>
            </a:extLst>
          </p:cNvPr>
          <p:cNvSpPr>
            <a:spLocks noGrp="1"/>
          </p:cNvSpPr>
          <p:nvPr>
            <p:ph idx="1"/>
          </p:nvPr>
        </p:nvSpPr>
        <p:spPr>
          <a:xfrm>
            <a:off x="838200" y="1031409"/>
            <a:ext cx="10515600" cy="5599074"/>
          </a:xfrm>
        </p:spPr>
        <p:txBody>
          <a:bodyPr>
            <a:normAutofit/>
          </a:bodyPr>
          <a:lstStyle/>
          <a:p>
            <a:pPr>
              <a:lnSpc>
                <a:spcPts val="2700"/>
              </a:lnSpc>
              <a:buFontTx/>
              <a:buChar char="-"/>
            </a:pPr>
            <a:r>
              <a:rPr lang="zh-CN" altLang="en-US" sz="2000" dirty="0">
                <a:latin typeface="Verdana" panose="020B0604030504040204" pitchFamily="34" charset="0"/>
                <a:ea typeface="楷体" panose="02010609060101010101" pitchFamily="49" charset="-122"/>
              </a:rPr>
              <a:t>以角色为中心的神经叙事模型，在分布式嵌入中显式编码角色以指导故事生成</a:t>
            </a:r>
            <a:endParaRPr lang="en-US" altLang="zh-CN" sz="2000" dirty="0">
              <a:latin typeface="Verdana" panose="020B0604030504040204" pitchFamily="34" charset="0"/>
              <a:ea typeface="Verdana" panose="020B0604030504040204" pitchFamily="34" charset="0"/>
            </a:endParaRPr>
          </a:p>
          <a:p>
            <a:pPr>
              <a:lnSpc>
                <a:spcPts val="2700"/>
              </a:lnSpc>
              <a:buFontTx/>
              <a:buChar char="-"/>
            </a:pPr>
            <a:r>
              <a:rPr lang="zh-CN" altLang="en-US" sz="2000" dirty="0">
                <a:latin typeface="Verdana" panose="020B0604030504040204" pitchFamily="34" charset="0"/>
                <a:ea typeface="楷体" panose="02010609060101010101" pitchFamily="49" charset="-122"/>
              </a:rPr>
              <a:t>模型包含三个元素：角色，上下文和动作，为每个单独的角色表示为分布式嵌入，对角色的个性特征以及角色在不同情况下的表现进行编码</a:t>
            </a:r>
          </a:p>
        </p:txBody>
      </p:sp>
      <p:sp>
        <p:nvSpPr>
          <p:cNvPr id="4" name="标题 1">
            <a:extLst>
              <a:ext uri="{FF2B5EF4-FFF2-40B4-BE49-F238E27FC236}">
                <a16:creationId xmlns:a16="http://schemas.microsoft.com/office/drawing/2014/main" id="{8D6BE272-683B-483A-BC38-447BAC059519}"/>
              </a:ext>
            </a:extLst>
          </p:cNvPr>
          <p:cNvSpPr txBox="1">
            <a:spLocks/>
          </p:cNvSpPr>
          <p:nvPr/>
        </p:nvSpPr>
        <p:spPr>
          <a:xfrm>
            <a:off x="838200" y="2732261"/>
            <a:ext cx="10515600" cy="796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Step</a:t>
            </a:r>
            <a:endParaRPr lang="zh-CN" altLang="en-US" b="1" dirty="0"/>
          </a:p>
        </p:txBody>
      </p:sp>
      <p:sp>
        <p:nvSpPr>
          <p:cNvPr id="5" name="内容占位符 2">
            <a:extLst>
              <a:ext uri="{FF2B5EF4-FFF2-40B4-BE49-F238E27FC236}">
                <a16:creationId xmlns:a16="http://schemas.microsoft.com/office/drawing/2014/main" id="{084DAABD-79F2-4C5C-B40E-02378E2A1698}"/>
              </a:ext>
            </a:extLst>
          </p:cNvPr>
          <p:cNvSpPr txBox="1">
            <a:spLocks/>
          </p:cNvSpPr>
          <p:nvPr/>
        </p:nvSpPr>
        <p:spPr>
          <a:xfrm>
            <a:off x="838200" y="3727592"/>
            <a:ext cx="10515600" cy="2747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ts val="2700"/>
              </a:lnSpc>
              <a:buFont typeface="+mj-lt"/>
              <a:buAutoNum type="arabicPeriod"/>
            </a:pPr>
            <a:r>
              <a:rPr lang="zh-CN" altLang="en-US" sz="1800" dirty="0">
                <a:latin typeface="Verdana" panose="020B0604030504040204" pitchFamily="34" charset="0"/>
                <a:ea typeface="楷体" panose="02010609060101010101" pitchFamily="49" charset="-122"/>
              </a:rPr>
              <a:t>模型确定角色在每个时间步对当前情况的反应。</a:t>
            </a:r>
            <a:endParaRPr lang="en-US" altLang="zh-CN" sz="1800" dirty="0">
              <a:latin typeface="Verdana" panose="020B0604030504040204" pitchFamily="34" charset="0"/>
              <a:ea typeface="Verdana" panose="020B0604030504040204" pitchFamily="34" charset="0"/>
            </a:endParaRPr>
          </a:p>
          <a:p>
            <a:pPr marL="514350" indent="-514350">
              <a:lnSpc>
                <a:spcPts val="2700"/>
              </a:lnSpc>
              <a:buFont typeface="+mj-lt"/>
              <a:buAutoNum type="arabicPeriod"/>
            </a:pPr>
            <a:r>
              <a:rPr lang="zh-CN" altLang="en-US" sz="1800" dirty="0">
                <a:latin typeface="Verdana" panose="020B0604030504040204" pitchFamily="34" charset="0"/>
                <a:ea typeface="楷体" panose="02010609060101010101" pitchFamily="49" charset="-122"/>
              </a:rPr>
              <a:t>通过角色嵌入、预测动作和上下文信息生成一个完整的句子。</a:t>
            </a:r>
          </a:p>
        </p:txBody>
      </p:sp>
    </p:spTree>
    <p:extLst>
      <p:ext uri="{BB962C8B-B14F-4D97-AF65-F5344CB8AC3E}">
        <p14:creationId xmlns:p14="http://schemas.microsoft.com/office/powerpoint/2010/main" val="221677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F9C0F5-1E20-4B9A-9637-18336E688652}"/>
              </a:ext>
            </a:extLst>
          </p:cNvPr>
          <p:cNvSpPr>
            <a:spLocks noGrp="1"/>
          </p:cNvSpPr>
          <p:nvPr>
            <p:ph type="title"/>
          </p:nvPr>
        </p:nvSpPr>
        <p:spPr>
          <a:xfrm>
            <a:off x="838200" y="138678"/>
            <a:ext cx="10515600" cy="840728"/>
          </a:xfrm>
        </p:spPr>
        <p:txBody>
          <a:bodyPr/>
          <a:lstStyle/>
          <a:p>
            <a:r>
              <a:rPr lang="en-US" altLang="zh-CN" b="1" dirty="0"/>
              <a:t>Method</a:t>
            </a:r>
            <a:endParaRPr lang="zh-CN" altLang="en-US" b="1"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6AE5D6E-7B59-4A49-A312-E8A4DB14C6D6}"/>
                  </a:ext>
                </a:extLst>
              </p:cNvPr>
              <p:cNvSpPr>
                <a:spLocks noGrp="1"/>
              </p:cNvSpPr>
              <p:nvPr>
                <p:ph idx="1"/>
              </p:nvPr>
            </p:nvSpPr>
            <p:spPr>
              <a:xfrm>
                <a:off x="838200" y="979406"/>
                <a:ext cx="10515600" cy="5197557"/>
              </a:xfrm>
            </p:spPr>
            <p:txBody>
              <a:bodyPr>
                <a:normAutofit/>
              </a:bodyPr>
              <a:lstStyle/>
              <a:p>
                <a:r>
                  <a:rPr lang="zh-CN" altLang="en-US" sz="1800" dirty="0">
                    <a:latin typeface="Verdana" panose="020B0604030504040204" pitchFamily="34" charset="0"/>
                    <a:ea typeface="楷体" panose="02010609060101010101" pitchFamily="49" charset="-122"/>
                  </a:rPr>
                  <a:t>定义输入和输出</a:t>
                </a:r>
                <a:endParaRPr lang="en-US" altLang="zh-CN" sz="1800" dirty="0">
                  <a:latin typeface="Verdana" panose="020B0604030504040204" pitchFamily="34" charset="0"/>
                  <a:ea typeface="Verdana" panose="020B0604030504040204" pitchFamily="34" charset="0"/>
                </a:endParaRPr>
              </a:p>
              <a:p>
                <a:pPr marL="0" indent="0">
                  <a:lnSpc>
                    <a:spcPts val="2700"/>
                  </a:lnSpc>
                  <a:buNone/>
                </a:pPr>
                <a:r>
                  <a:rPr lang="en-US" altLang="zh-CN" sz="1800" dirty="0">
                    <a:latin typeface="Verdana" panose="020B0604030504040204" pitchFamily="34" charset="0"/>
                    <a:ea typeface="Verdana" panose="020B0604030504040204" pitchFamily="34" charset="0"/>
                  </a:rPr>
                  <a:t>Input</a:t>
                </a:r>
                <a:r>
                  <a:rPr lang="zh-CN" altLang="en-US" sz="1800" dirty="0">
                    <a:latin typeface="Verdana" panose="020B0604030504040204" pitchFamily="34" charset="0"/>
                    <a:ea typeface="楷体" panose="02010609060101010101" pitchFamily="49" charset="-122"/>
                  </a:rPr>
                  <a:t>：</a:t>
                </a:r>
                <a:endParaRPr lang="en-US" altLang="zh-CN" sz="1800" dirty="0">
                  <a:latin typeface="Verdana" panose="020B0604030504040204" pitchFamily="34" charset="0"/>
                  <a:ea typeface="Verdana" panose="020B0604030504040204" pitchFamily="34" charset="0"/>
                </a:endParaRPr>
              </a:p>
              <a:p>
                <a:pPr>
                  <a:lnSpc>
                    <a:spcPts val="2700"/>
                  </a:lnSpc>
                  <a:buFontTx/>
                  <a:buChar char="-"/>
                </a:pPr>
                <a:r>
                  <a:rPr lang="zh-CN" altLang="en-US" sz="1800" dirty="0">
                    <a:latin typeface="Verdana" panose="020B0604030504040204" pitchFamily="34" charset="0"/>
                    <a:ea typeface="楷体" panose="02010609060101010101" pitchFamily="49" charset="-122"/>
                  </a:rPr>
                  <a:t>在训练阶段学习的标题</a:t>
                </a:r>
                <a14:m>
                  <m:oMath xmlns:m="http://schemas.openxmlformats.org/officeDocument/2006/math">
                    <m:r>
                      <a:rPr lang="en-US" altLang="zh-CN" sz="1800" i="1" dirty="0" smtClean="0">
                        <a:latin typeface="Cambria Math" panose="02040503050406030204" pitchFamily="18" charset="0"/>
                        <a:ea typeface="Verdana" panose="020B0604030504040204" pitchFamily="34" charset="0"/>
                      </a:rPr>
                      <m:t>𝑇</m:t>
                    </m:r>
                    <m:r>
                      <a:rPr lang="en-US" altLang="zh-CN" sz="1800" i="1" dirty="0" smtClean="0">
                        <a:latin typeface="Cambria Math" panose="02040503050406030204" pitchFamily="18" charset="0"/>
                        <a:ea typeface="Verdana" panose="020B0604030504040204" pitchFamily="34" charset="0"/>
                      </a:rPr>
                      <m:t> = </m:t>
                    </m:r>
                    <m:r>
                      <m:rPr>
                        <m:lit/>
                      </m:rPr>
                      <a:rPr lang="en-US" altLang="zh-CN" sz="1800" i="1" dirty="0" smtClean="0">
                        <a:latin typeface="Cambria Math" panose="02040503050406030204" pitchFamily="18" charset="0"/>
                        <a:ea typeface="Verdana" panose="020B0604030504040204" pitchFamily="34" charset="0"/>
                      </a:rPr>
                      <m:t>{</m:t>
                    </m:r>
                    <m:r>
                      <a:rPr lang="en-US" altLang="zh-CN" sz="1800" i="1" dirty="0" smtClean="0">
                        <a:latin typeface="Cambria Math" panose="02040503050406030204" pitchFamily="18" charset="0"/>
                        <a:ea typeface="Verdana" panose="020B0604030504040204" pitchFamily="34" charset="0"/>
                      </a:rPr>
                      <m:t>𝑡</m:t>
                    </m:r>
                    <m:r>
                      <a:rPr lang="en-US" altLang="zh-CN" sz="1800" i="1" dirty="0" smtClean="0">
                        <a:latin typeface="Cambria Math" panose="02040503050406030204" pitchFamily="18" charset="0"/>
                        <a:ea typeface="Verdana" panose="020B0604030504040204" pitchFamily="34" charset="0"/>
                      </a:rPr>
                      <m:t>_1, </m:t>
                    </m:r>
                    <m:r>
                      <a:rPr lang="en-US" altLang="zh-CN" sz="1800" i="1" dirty="0" smtClean="0">
                        <a:latin typeface="Cambria Math" panose="02040503050406030204" pitchFamily="18" charset="0"/>
                        <a:ea typeface="Verdana" panose="020B0604030504040204" pitchFamily="34" charset="0"/>
                      </a:rPr>
                      <m:t>𝑡</m:t>
                    </m:r>
                    <m:r>
                      <a:rPr lang="en-US" altLang="zh-CN" sz="1800" i="1" dirty="0" smtClean="0">
                        <a:latin typeface="Cambria Math" panose="02040503050406030204" pitchFamily="18" charset="0"/>
                        <a:ea typeface="Verdana" panose="020B0604030504040204" pitchFamily="34" charset="0"/>
                      </a:rPr>
                      <m:t>_2, …, </m:t>
                    </m:r>
                    <m:sSub>
                      <m:sSubPr>
                        <m:ctrlPr>
                          <a:rPr lang="en-US" altLang="zh-CN" sz="1800" i="1" dirty="0" err="1" smtClean="0">
                            <a:latin typeface="Cambria Math" panose="02040503050406030204" pitchFamily="18" charset="0"/>
                            <a:ea typeface="Verdana" panose="020B0604030504040204" pitchFamily="34" charset="0"/>
                          </a:rPr>
                        </m:ctrlPr>
                      </m:sSubPr>
                      <m:e>
                        <m:r>
                          <a:rPr lang="en-US" altLang="zh-CN" sz="1800" i="1" dirty="0" err="1" smtClean="0">
                            <a:latin typeface="Cambria Math" panose="02040503050406030204" pitchFamily="18" charset="0"/>
                            <a:ea typeface="Verdana" panose="020B0604030504040204" pitchFamily="34" charset="0"/>
                          </a:rPr>
                          <m:t>𝑡</m:t>
                        </m:r>
                      </m:e>
                      <m:sub>
                        <m:r>
                          <a:rPr lang="en-US" altLang="zh-CN" sz="1800" i="1" dirty="0" err="1" smtClean="0">
                            <a:latin typeface="Cambria Math" panose="02040503050406030204" pitchFamily="18" charset="0"/>
                            <a:ea typeface="Verdana" panose="020B0604030504040204" pitchFamily="34" charset="0"/>
                          </a:rPr>
                          <m:t>𝑚</m:t>
                        </m:r>
                      </m:sub>
                    </m:sSub>
                    <m:r>
                      <a:rPr lang="en-US" altLang="zh-CN" sz="1800" b="0" i="1" dirty="0" smtClean="0">
                        <a:latin typeface="Cambria Math" panose="02040503050406030204" pitchFamily="18" charset="0"/>
                        <a:ea typeface="Verdana" panose="020B0604030504040204" pitchFamily="34" charset="0"/>
                      </a:rPr>
                      <m:t>}</m:t>
                    </m:r>
                  </m:oMath>
                </a14:m>
                <a:r>
                  <a:rPr lang="zh-CN" altLang="en-US" sz="1800" dirty="0">
                    <a:latin typeface="Verdana" panose="020B0604030504040204" pitchFamily="34" charset="0"/>
                    <a:ea typeface="楷体" panose="02010609060101010101" pitchFamily="49" charset="-122"/>
                  </a:rPr>
                  <a:t>和角色</a:t>
                </a:r>
                <a:r>
                  <a:rPr lang="en-US" altLang="zh-CN" sz="1800" dirty="0">
                    <a:latin typeface="Verdana" panose="020B0604030504040204" pitchFamily="34" charset="0"/>
                    <a:ea typeface="Verdana" panose="020B0604030504040204" pitchFamily="34" charset="0"/>
                  </a:rPr>
                  <a:t>embedding </a:t>
                </a:r>
                <a14:m>
                  <m:oMath xmlns:m="http://schemas.openxmlformats.org/officeDocument/2006/math">
                    <m:r>
                      <a:rPr lang="en-US" altLang="zh-CN" sz="1800" i="1" dirty="0" smtClean="0">
                        <a:latin typeface="Cambria Math" panose="02040503050406030204" pitchFamily="18" charset="0"/>
                        <a:ea typeface="Verdana" panose="020B0604030504040204" pitchFamily="34" charset="0"/>
                      </a:rPr>
                      <m:t>𝐶</m:t>
                    </m:r>
                    <m:r>
                      <a:rPr lang="en-US" altLang="zh-CN" sz="1800" i="1" dirty="0" smtClean="0">
                        <a:latin typeface="Cambria Math" panose="02040503050406030204" pitchFamily="18" charset="0"/>
                        <a:ea typeface="Verdana" panose="020B0604030504040204" pitchFamily="34" charset="0"/>
                      </a:rPr>
                      <m:t> = </m:t>
                    </m:r>
                    <m:r>
                      <m:rPr>
                        <m:lit/>
                      </m:rPr>
                      <a:rPr lang="en-US" altLang="zh-CN" sz="1800" i="1" dirty="0" smtClean="0">
                        <a:latin typeface="Cambria Math" panose="02040503050406030204" pitchFamily="18" charset="0"/>
                        <a:ea typeface="Verdana" panose="020B0604030504040204" pitchFamily="34" charset="0"/>
                      </a:rPr>
                      <m:t>{</m:t>
                    </m:r>
                    <m:sSub>
                      <m:sSubPr>
                        <m:ctrlPr>
                          <a:rPr lang="en-US" altLang="zh-CN" sz="1800" i="1" dirty="0" smtClean="0">
                            <a:latin typeface="Cambria Math" panose="02040503050406030204" pitchFamily="18" charset="0"/>
                            <a:ea typeface="Verdana" panose="020B0604030504040204" pitchFamily="34" charset="0"/>
                          </a:rPr>
                        </m:ctrlPr>
                      </m:sSubPr>
                      <m:e>
                        <m:r>
                          <a:rPr lang="en-US" altLang="zh-CN" sz="1800" i="1" dirty="0" smtClean="0">
                            <a:latin typeface="Cambria Math" panose="02040503050406030204" pitchFamily="18" charset="0"/>
                            <a:ea typeface="Verdana" panose="020B0604030504040204" pitchFamily="34" charset="0"/>
                          </a:rPr>
                          <m:t>𝑐</m:t>
                        </m:r>
                      </m:e>
                      <m:sub>
                        <m:r>
                          <a:rPr lang="en-US" altLang="zh-CN" sz="1800" i="1" dirty="0" smtClean="0">
                            <a:latin typeface="Cambria Math" panose="02040503050406030204" pitchFamily="18" charset="0"/>
                            <a:ea typeface="Verdana" panose="020B0604030504040204" pitchFamily="34" charset="0"/>
                          </a:rPr>
                          <m:t>1</m:t>
                        </m:r>
                      </m:sub>
                    </m:sSub>
                    <m:r>
                      <a:rPr lang="en-US" altLang="zh-CN" sz="1800" i="1" dirty="0" smtClean="0">
                        <a:latin typeface="Cambria Math" panose="02040503050406030204" pitchFamily="18" charset="0"/>
                        <a:ea typeface="Verdana" panose="020B0604030504040204" pitchFamily="34" charset="0"/>
                      </a:rPr>
                      <m:t>, </m:t>
                    </m:r>
                    <m:sSub>
                      <m:sSubPr>
                        <m:ctrlPr>
                          <a:rPr lang="en-US" altLang="zh-CN" sz="1800" i="1" dirty="0" smtClean="0">
                            <a:latin typeface="Cambria Math" panose="02040503050406030204" pitchFamily="18" charset="0"/>
                            <a:ea typeface="Verdana" panose="020B0604030504040204" pitchFamily="34" charset="0"/>
                          </a:rPr>
                        </m:ctrlPr>
                      </m:sSubPr>
                      <m:e>
                        <m:r>
                          <a:rPr lang="en-US" altLang="zh-CN" sz="1800" i="1" dirty="0" smtClean="0">
                            <a:latin typeface="Cambria Math" panose="02040503050406030204" pitchFamily="18" charset="0"/>
                            <a:ea typeface="Verdana" panose="020B0604030504040204" pitchFamily="34" charset="0"/>
                          </a:rPr>
                          <m:t>𝑐</m:t>
                        </m:r>
                      </m:e>
                      <m:sub>
                        <m:r>
                          <a:rPr lang="en-US" altLang="zh-CN" sz="1800" i="1" dirty="0" smtClean="0">
                            <a:latin typeface="Cambria Math" panose="02040503050406030204" pitchFamily="18" charset="0"/>
                            <a:ea typeface="Verdana" panose="020B0604030504040204" pitchFamily="34" charset="0"/>
                          </a:rPr>
                          <m:t>2</m:t>
                        </m:r>
                      </m:sub>
                    </m:sSub>
                    <m:r>
                      <a:rPr lang="en-US" altLang="zh-CN" sz="1800" i="1" dirty="0" smtClean="0">
                        <a:latin typeface="Cambria Math" panose="02040503050406030204" pitchFamily="18" charset="0"/>
                        <a:ea typeface="Verdana" panose="020B0604030504040204" pitchFamily="34" charset="0"/>
                      </a:rPr>
                      <m:t>, …, </m:t>
                    </m:r>
                    <m:sSub>
                      <m:sSubPr>
                        <m:ctrlPr>
                          <a:rPr lang="en-US" altLang="zh-CN" sz="1800" i="1" dirty="0" err="1" smtClean="0">
                            <a:latin typeface="Cambria Math" panose="02040503050406030204" pitchFamily="18" charset="0"/>
                            <a:ea typeface="Verdana" panose="020B0604030504040204" pitchFamily="34" charset="0"/>
                          </a:rPr>
                        </m:ctrlPr>
                      </m:sSubPr>
                      <m:e>
                        <m:r>
                          <a:rPr lang="en-US" altLang="zh-CN" sz="1800" i="1" dirty="0" err="1" smtClean="0">
                            <a:latin typeface="Cambria Math" panose="02040503050406030204" pitchFamily="18" charset="0"/>
                            <a:ea typeface="Verdana" panose="020B0604030504040204" pitchFamily="34" charset="0"/>
                          </a:rPr>
                          <m:t>𝑐</m:t>
                        </m:r>
                      </m:e>
                      <m:sub>
                        <m:r>
                          <a:rPr lang="en-US" altLang="zh-CN" sz="1800" i="1" dirty="0" err="1" smtClean="0">
                            <a:latin typeface="Cambria Math" panose="02040503050406030204" pitchFamily="18" charset="0"/>
                            <a:ea typeface="Verdana" panose="020B0604030504040204" pitchFamily="34" charset="0"/>
                          </a:rPr>
                          <m:t>𝑝</m:t>
                        </m:r>
                      </m:sub>
                    </m:sSub>
                    <m:r>
                      <m:rPr>
                        <m:lit/>
                      </m:rPr>
                      <a:rPr lang="en-US" altLang="zh-CN" sz="1800" i="1" dirty="0" smtClean="0">
                        <a:latin typeface="Cambria Math" panose="02040503050406030204" pitchFamily="18" charset="0"/>
                        <a:ea typeface="Verdana" panose="020B0604030504040204" pitchFamily="34" charset="0"/>
                      </a:rPr>
                      <m:t>}</m:t>
                    </m:r>
                    <m:r>
                      <a:rPr lang="zh-CN" altLang="en-US" sz="1800" i="1" dirty="0" smtClean="0">
                        <a:latin typeface="Cambria Math" panose="02040503050406030204" pitchFamily="18" charset="0"/>
                        <a:ea typeface="楷体" panose="02010609060101010101" pitchFamily="49" charset="-122"/>
                      </a:rPr>
                      <m:t>，</m:t>
                    </m:r>
                    <m:r>
                      <a:rPr lang="zh-CN" altLang="en-US" sz="1800" i="1" dirty="0" smtClean="0">
                        <a:latin typeface="Cambria Math" panose="02040503050406030204" pitchFamily="18" charset="0"/>
                        <a:ea typeface="楷体" panose="02010609060101010101" pitchFamily="49" charset="-122"/>
                      </a:rPr>
                      <m:t> </m:t>
                    </m:r>
                    <m:sSub>
                      <m:sSubPr>
                        <m:ctrlPr>
                          <a:rPr lang="en-US" altLang="zh-CN" sz="1800" i="1" dirty="0" err="1" smtClean="0">
                            <a:latin typeface="Cambria Math" panose="02040503050406030204" pitchFamily="18" charset="0"/>
                            <a:ea typeface="楷体" panose="02010609060101010101" pitchFamily="49" charset="-122"/>
                          </a:rPr>
                        </m:ctrlPr>
                      </m:sSubPr>
                      <m:e>
                        <m:r>
                          <a:rPr lang="en-US" altLang="zh-CN" sz="1800" i="1" dirty="0" err="1" smtClean="0">
                            <a:latin typeface="Cambria Math" panose="02040503050406030204" pitchFamily="18" charset="0"/>
                            <a:ea typeface="Verdana" panose="020B0604030504040204" pitchFamily="34" charset="0"/>
                          </a:rPr>
                          <m:t>𝑡</m:t>
                        </m:r>
                      </m:e>
                      <m:sub>
                        <m:r>
                          <a:rPr lang="en-US" altLang="zh-CN" sz="1800" i="1" dirty="0" err="1" smtClean="0">
                            <a:latin typeface="Cambria Math" panose="02040503050406030204" pitchFamily="18" charset="0"/>
                            <a:ea typeface="Verdana" panose="020B0604030504040204" pitchFamily="34" charset="0"/>
                          </a:rPr>
                          <m:t>𝑖</m:t>
                        </m:r>
                      </m:sub>
                    </m:sSub>
                  </m:oMath>
                </a14:m>
                <a:r>
                  <a:rPr lang="zh-CN" altLang="en-US" sz="1800" dirty="0">
                    <a:latin typeface="Verdana" panose="020B0604030504040204" pitchFamily="34" charset="0"/>
                    <a:ea typeface="楷体" panose="02010609060101010101" pitchFamily="49" charset="-122"/>
                  </a:rPr>
                  <a:t>表示第 </a:t>
                </a:r>
                <a:r>
                  <a:rPr lang="en-US" altLang="zh-CN" sz="1800" dirty="0" err="1">
                    <a:latin typeface="Verdana" panose="020B0604030504040204" pitchFamily="34" charset="0"/>
                    <a:ea typeface="Verdana" panose="020B0604030504040204" pitchFamily="34" charset="0"/>
                  </a:rPr>
                  <a:t>i</a:t>
                </a:r>
                <a:r>
                  <a:rPr lang="en-US" altLang="zh-CN" sz="1800" dirty="0">
                    <a:latin typeface="Verdana" panose="020B0604030504040204" pitchFamily="34" charset="0"/>
                    <a:ea typeface="Verdana" panose="020B0604030504040204" pitchFamily="34" charset="0"/>
                  </a:rPr>
                  <a:t> </a:t>
                </a:r>
                <a:r>
                  <a:rPr lang="zh-CN" altLang="en-US" sz="1800" dirty="0">
                    <a:latin typeface="Verdana" panose="020B0604030504040204" pitchFamily="34" charset="0"/>
                    <a:ea typeface="楷体" panose="02010609060101010101" pitchFamily="49" charset="-122"/>
                  </a:rPr>
                  <a:t>个单词，</a:t>
                </a:r>
                <a:r>
                  <a:rPr lang="en-US" altLang="zh-CN" sz="1800" dirty="0">
                    <a:latin typeface="Verdana" panose="020B0604030504040204" pitchFamily="34" charset="0"/>
                    <a:ea typeface="Verdana" panose="020B0604030504040204" pitchFamily="34" charset="0"/>
                  </a:rPr>
                  <a:t>m </a:t>
                </a:r>
                <a:r>
                  <a:rPr lang="zh-CN" altLang="en-US" sz="1800" dirty="0">
                    <a:latin typeface="Verdana" panose="020B0604030504040204" pitchFamily="34" charset="0"/>
                    <a:ea typeface="楷体" panose="02010609060101010101" pitchFamily="49" charset="-122"/>
                  </a:rPr>
                  <a:t>表示标题的长度，</a:t>
                </a:r>
                <a14:m>
                  <m:oMath xmlns:m="http://schemas.openxmlformats.org/officeDocument/2006/math">
                    <m:sSub>
                      <m:sSubPr>
                        <m:ctrlPr>
                          <a:rPr lang="en-US" altLang="zh-CN" sz="1800" i="1" dirty="0" err="1" smtClean="0">
                            <a:latin typeface="Cambria Math" panose="02040503050406030204" pitchFamily="18" charset="0"/>
                            <a:ea typeface="Verdana" panose="020B0604030504040204" pitchFamily="34" charset="0"/>
                          </a:rPr>
                        </m:ctrlPr>
                      </m:sSubPr>
                      <m:e>
                        <m:r>
                          <a:rPr lang="en-US" altLang="zh-CN" sz="1800" i="1" dirty="0" err="1" smtClean="0">
                            <a:latin typeface="Cambria Math" panose="02040503050406030204" pitchFamily="18" charset="0"/>
                            <a:ea typeface="Verdana" panose="020B0604030504040204" pitchFamily="34" charset="0"/>
                          </a:rPr>
                          <m:t>𝑐</m:t>
                        </m:r>
                      </m:e>
                      <m:sub>
                        <m:r>
                          <a:rPr lang="en-US" altLang="zh-CN" sz="1800" i="1" dirty="0" err="1" smtClean="0">
                            <a:latin typeface="Cambria Math" panose="02040503050406030204" pitchFamily="18" charset="0"/>
                            <a:ea typeface="Verdana" panose="020B0604030504040204" pitchFamily="34" charset="0"/>
                          </a:rPr>
                          <m:t>𝑖</m:t>
                        </m:r>
                      </m:sub>
                    </m:sSub>
                    <m:r>
                      <a:rPr lang="en-US" altLang="zh-CN" sz="1800" i="1" dirty="0" smtClean="0">
                        <a:latin typeface="Cambria Math" panose="02040503050406030204" pitchFamily="18" charset="0"/>
                        <a:ea typeface="Verdana" panose="020B0604030504040204" pitchFamily="34" charset="0"/>
                      </a:rPr>
                      <m:t> </m:t>
                    </m:r>
                  </m:oMath>
                </a14:m>
                <a:r>
                  <a:rPr lang="zh-CN" altLang="en-US" sz="1800" dirty="0">
                    <a:latin typeface="Verdana" panose="020B0604030504040204" pitchFamily="34" charset="0"/>
                    <a:ea typeface="楷体" panose="02010609060101010101" pitchFamily="49" charset="-122"/>
                  </a:rPr>
                  <a:t>表示故事中第 </a:t>
                </a:r>
                <a:r>
                  <a:rPr lang="en-US" altLang="zh-CN" sz="1800" dirty="0" err="1">
                    <a:latin typeface="Verdana" panose="020B0604030504040204" pitchFamily="34" charset="0"/>
                    <a:ea typeface="Verdana" panose="020B0604030504040204" pitchFamily="34" charset="0"/>
                  </a:rPr>
                  <a:t>i</a:t>
                </a:r>
                <a:r>
                  <a:rPr lang="en-US" altLang="zh-CN" sz="1800" dirty="0">
                    <a:latin typeface="Verdana" panose="020B0604030504040204" pitchFamily="34" charset="0"/>
                    <a:ea typeface="Verdana" panose="020B0604030504040204" pitchFamily="34" charset="0"/>
                  </a:rPr>
                  <a:t> </a:t>
                </a:r>
                <a:r>
                  <a:rPr lang="zh-CN" altLang="en-US" sz="1800" dirty="0">
                    <a:latin typeface="Verdana" panose="020B0604030504040204" pitchFamily="34" charset="0"/>
                    <a:ea typeface="楷体" panose="02010609060101010101" pitchFamily="49" charset="-122"/>
                  </a:rPr>
                  <a:t>个角色的</a:t>
                </a:r>
                <a:r>
                  <a:rPr lang="en-US" altLang="zh-CN" sz="1800" dirty="0">
                    <a:latin typeface="Verdana" panose="020B0604030504040204" pitchFamily="34" charset="0"/>
                    <a:ea typeface="Verdana" panose="020B0604030504040204" pitchFamily="34" charset="0"/>
                  </a:rPr>
                  <a:t>embedding</a:t>
                </a:r>
                <a:r>
                  <a:rPr lang="zh-CN" altLang="en-US" sz="1800" dirty="0">
                    <a:latin typeface="Verdana" panose="020B0604030504040204" pitchFamily="34" charset="0"/>
                    <a:ea typeface="楷体" panose="02010609060101010101" pitchFamily="49" charset="-122"/>
                  </a:rPr>
                  <a:t>。</a:t>
                </a:r>
                <a:endParaRPr lang="en-US" altLang="zh-CN" sz="1800" dirty="0">
                  <a:latin typeface="Verdana" panose="020B0604030504040204" pitchFamily="34" charset="0"/>
                  <a:ea typeface="Verdana" panose="020B0604030504040204" pitchFamily="34" charset="0"/>
                </a:endParaRPr>
              </a:p>
              <a:p>
                <a:pPr marL="0" indent="0">
                  <a:lnSpc>
                    <a:spcPts val="2700"/>
                  </a:lnSpc>
                  <a:buNone/>
                </a:pPr>
                <a:r>
                  <a:rPr lang="en-US" altLang="zh-CN" sz="1800" dirty="0">
                    <a:latin typeface="Verdana" panose="020B0604030504040204" pitchFamily="34" charset="0"/>
                    <a:ea typeface="Verdana" panose="020B0604030504040204" pitchFamily="34" charset="0"/>
                  </a:rPr>
                  <a:t>Output</a:t>
                </a:r>
                <a:r>
                  <a:rPr lang="zh-CN" altLang="en-US" sz="1800" dirty="0">
                    <a:latin typeface="Verdana" panose="020B0604030504040204" pitchFamily="34" charset="0"/>
                    <a:ea typeface="楷体" panose="02010609060101010101" pitchFamily="49" charset="-122"/>
                  </a:rPr>
                  <a:t>：</a:t>
                </a:r>
                <a:endParaRPr lang="en-US" altLang="zh-CN" sz="1800" dirty="0">
                  <a:latin typeface="Verdana" panose="020B0604030504040204" pitchFamily="34" charset="0"/>
                  <a:ea typeface="Verdana" panose="020B0604030504040204" pitchFamily="34" charset="0"/>
                </a:endParaRPr>
              </a:p>
              <a:p>
                <a:pPr>
                  <a:lnSpc>
                    <a:spcPts val="2700"/>
                  </a:lnSpc>
                  <a:buFontTx/>
                  <a:buChar char="-"/>
                </a:pPr>
                <a:r>
                  <a:rPr lang="zh-CN" altLang="en-US" sz="1800" dirty="0">
                    <a:latin typeface="Verdana" panose="020B0604030504040204" pitchFamily="34" charset="0"/>
                    <a:ea typeface="楷体" panose="02010609060101010101" pitchFamily="49" charset="-122"/>
                  </a:rPr>
                  <a:t>模型生成了一个故事</a:t>
                </a:r>
                <a14:m>
                  <m:oMath xmlns:m="http://schemas.openxmlformats.org/officeDocument/2006/math">
                    <m:r>
                      <a:rPr lang="en-US" altLang="zh-CN" sz="1800" i="1" dirty="0" smtClean="0">
                        <a:latin typeface="Cambria Math" panose="02040503050406030204" pitchFamily="18" charset="0"/>
                        <a:ea typeface="Verdana" panose="020B0604030504040204" pitchFamily="34" charset="0"/>
                      </a:rPr>
                      <m:t>𝑌</m:t>
                    </m:r>
                    <m:r>
                      <a:rPr lang="en-US" altLang="zh-CN" sz="1800" i="1" dirty="0" smtClean="0">
                        <a:latin typeface="Cambria Math" panose="02040503050406030204" pitchFamily="18" charset="0"/>
                        <a:ea typeface="Verdana" panose="020B0604030504040204" pitchFamily="34" charset="0"/>
                      </a:rPr>
                      <m:t> = </m:t>
                    </m:r>
                    <m:r>
                      <m:rPr>
                        <m:lit/>
                      </m:rPr>
                      <a:rPr lang="en-US" altLang="zh-CN" sz="1800" i="1" dirty="0" smtClean="0">
                        <a:latin typeface="Cambria Math" panose="02040503050406030204" pitchFamily="18" charset="0"/>
                        <a:ea typeface="Verdana" panose="020B0604030504040204" pitchFamily="34" charset="0"/>
                      </a:rPr>
                      <m:t>{</m:t>
                    </m:r>
                    <m:sSub>
                      <m:sSubPr>
                        <m:ctrlPr>
                          <a:rPr lang="en-US" altLang="zh-CN" sz="1800" i="1" dirty="0" smtClean="0">
                            <a:latin typeface="Cambria Math" panose="02040503050406030204" pitchFamily="18" charset="0"/>
                            <a:ea typeface="Verdana" panose="020B0604030504040204" pitchFamily="34" charset="0"/>
                          </a:rPr>
                        </m:ctrlPr>
                      </m:sSubPr>
                      <m:e>
                        <m:r>
                          <a:rPr lang="en-US" altLang="zh-CN" sz="1800" i="1" dirty="0" smtClean="0">
                            <a:latin typeface="Cambria Math" panose="02040503050406030204" pitchFamily="18" charset="0"/>
                            <a:ea typeface="Verdana" panose="020B0604030504040204" pitchFamily="34" charset="0"/>
                          </a:rPr>
                          <m:t>𝑦</m:t>
                        </m:r>
                      </m:e>
                      <m:sub>
                        <m:r>
                          <a:rPr lang="en-US" altLang="zh-CN" sz="1800" i="1" dirty="0" smtClean="0">
                            <a:latin typeface="Cambria Math" panose="02040503050406030204" pitchFamily="18" charset="0"/>
                            <a:ea typeface="Verdana" panose="020B0604030504040204" pitchFamily="34" charset="0"/>
                          </a:rPr>
                          <m:t>1</m:t>
                        </m:r>
                      </m:sub>
                    </m:sSub>
                    <m:r>
                      <a:rPr lang="en-US" altLang="zh-CN" sz="1800" i="1" dirty="0" smtClean="0">
                        <a:latin typeface="Cambria Math" panose="02040503050406030204" pitchFamily="18" charset="0"/>
                        <a:ea typeface="Verdana" panose="020B0604030504040204" pitchFamily="34" charset="0"/>
                      </a:rPr>
                      <m:t>, </m:t>
                    </m:r>
                    <m:sSub>
                      <m:sSubPr>
                        <m:ctrlPr>
                          <a:rPr lang="en-US" altLang="zh-CN" sz="1800" i="1" dirty="0" smtClean="0">
                            <a:latin typeface="Cambria Math" panose="02040503050406030204" pitchFamily="18" charset="0"/>
                            <a:ea typeface="Verdana" panose="020B0604030504040204" pitchFamily="34" charset="0"/>
                          </a:rPr>
                        </m:ctrlPr>
                      </m:sSubPr>
                      <m:e>
                        <m:r>
                          <a:rPr lang="en-US" altLang="zh-CN" sz="1800" i="1" dirty="0" smtClean="0">
                            <a:latin typeface="Cambria Math" panose="02040503050406030204" pitchFamily="18" charset="0"/>
                            <a:ea typeface="Verdana" panose="020B0604030504040204" pitchFamily="34" charset="0"/>
                          </a:rPr>
                          <m:t>𝑦</m:t>
                        </m:r>
                      </m:e>
                      <m:sub>
                        <m:r>
                          <a:rPr lang="en-US" altLang="zh-CN" sz="1800" i="1" dirty="0" smtClean="0">
                            <a:latin typeface="Cambria Math" panose="02040503050406030204" pitchFamily="18" charset="0"/>
                            <a:ea typeface="Verdana" panose="020B0604030504040204" pitchFamily="34" charset="0"/>
                          </a:rPr>
                          <m:t>2</m:t>
                        </m:r>
                      </m:sub>
                    </m:sSub>
                    <m:r>
                      <a:rPr lang="en-US" altLang="zh-CN" sz="1800" i="1" dirty="0" smtClean="0">
                        <a:latin typeface="Cambria Math" panose="02040503050406030204" pitchFamily="18" charset="0"/>
                        <a:ea typeface="Verdana" panose="020B0604030504040204" pitchFamily="34" charset="0"/>
                      </a:rPr>
                      <m:t>, </m:t>
                    </m:r>
                    <m:sSub>
                      <m:sSubPr>
                        <m:ctrlPr>
                          <a:rPr lang="en-US" altLang="zh-CN" sz="1800" i="1" dirty="0" smtClean="0">
                            <a:latin typeface="Cambria Math" panose="02040503050406030204" pitchFamily="18" charset="0"/>
                            <a:ea typeface="Verdana" panose="020B0604030504040204" pitchFamily="34" charset="0"/>
                          </a:rPr>
                        </m:ctrlPr>
                      </m:sSubPr>
                      <m:e>
                        <m:r>
                          <a:rPr lang="en-US" altLang="zh-CN" sz="1800" i="1" dirty="0" smtClean="0">
                            <a:latin typeface="Cambria Math" panose="02040503050406030204" pitchFamily="18" charset="0"/>
                            <a:ea typeface="Verdana" panose="020B0604030504040204" pitchFamily="34" charset="0"/>
                          </a:rPr>
                          <m:t>𝑦</m:t>
                        </m:r>
                      </m:e>
                      <m:sub>
                        <m:r>
                          <a:rPr lang="en-US" altLang="zh-CN" sz="1800" i="1" dirty="0" smtClean="0">
                            <a:latin typeface="Cambria Math" panose="02040503050406030204" pitchFamily="18" charset="0"/>
                            <a:ea typeface="Verdana" panose="020B0604030504040204" pitchFamily="34" charset="0"/>
                          </a:rPr>
                          <m:t>3</m:t>
                        </m:r>
                      </m:sub>
                    </m:sSub>
                    <m:r>
                      <a:rPr lang="en-US" altLang="zh-CN" sz="1800" i="1" dirty="0" smtClean="0">
                        <a:latin typeface="Cambria Math" panose="02040503050406030204" pitchFamily="18" charset="0"/>
                        <a:ea typeface="Verdana" panose="020B0604030504040204" pitchFamily="34" charset="0"/>
                      </a:rPr>
                      <m:t>, …, </m:t>
                    </m:r>
                    <m:sSub>
                      <m:sSubPr>
                        <m:ctrlPr>
                          <a:rPr lang="en-US" altLang="zh-CN" sz="1800" i="1" dirty="0" err="1" smtClean="0">
                            <a:latin typeface="Cambria Math" panose="02040503050406030204" pitchFamily="18" charset="0"/>
                            <a:ea typeface="Verdana" panose="020B0604030504040204" pitchFamily="34" charset="0"/>
                          </a:rPr>
                        </m:ctrlPr>
                      </m:sSubPr>
                      <m:e>
                        <m:r>
                          <a:rPr lang="en-US" altLang="zh-CN" sz="1800" i="1" dirty="0" err="1" smtClean="0">
                            <a:latin typeface="Cambria Math" panose="02040503050406030204" pitchFamily="18" charset="0"/>
                            <a:ea typeface="Verdana" panose="020B0604030504040204" pitchFamily="34" charset="0"/>
                          </a:rPr>
                          <m:t>𝑦</m:t>
                        </m:r>
                      </m:e>
                      <m:sub>
                        <m:r>
                          <a:rPr lang="en-US" altLang="zh-CN" sz="1800" i="1" dirty="0" err="1" smtClean="0">
                            <a:latin typeface="Cambria Math" panose="02040503050406030204" pitchFamily="18" charset="0"/>
                            <a:ea typeface="Verdana" panose="020B0604030504040204" pitchFamily="34" charset="0"/>
                          </a:rPr>
                          <m:t>𝑛</m:t>
                        </m:r>
                      </m:sub>
                    </m:sSub>
                    <m:r>
                      <m:rPr>
                        <m:lit/>
                      </m:rPr>
                      <a:rPr lang="en-US" altLang="zh-CN" sz="1800" i="1" dirty="0" smtClean="0">
                        <a:latin typeface="Cambria Math" panose="02040503050406030204" pitchFamily="18" charset="0"/>
                        <a:ea typeface="Verdana" panose="020B0604030504040204" pitchFamily="34" charset="0"/>
                      </a:rPr>
                      <m:t>}</m:t>
                    </m:r>
                  </m:oMath>
                </a14:m>
                <a:r>
                  <a:rPr lang="zh-CN" altLang="en-US" sz="1800" dirty="0">
                    <a:latin typeface="Verdana" panose="020B0604030504040204" pitchFamily="34" charset="0"/>
                    <a:ea typeface="楷体" panose="02010609060101010101" pitchFamily="49" charset="-122"/>
                  </a:rPr>
                  <a:t>，其中 </a:t>
                </a:r>
                <a14:m>
                  <m:oMath xmlns:m="http://schemas.openxmlformats.org/officeDocument/2006/math">
                    <m:sSub>
                      <m:sSubPr>
                        <m:ctrlPr>
                          <a:rPr lang="en-US" altLang="zh-CN" sz="1800" i="1" dirty="0" err="1" smtClean="0">
                            <a:latin typeface="Cambria Math" panose="02040503050406030204" pitchFamily="18" charset="0"/>
                            <a:ea typeface="Verdana" panose="020B0604030504040204" pitchFamily="34" charset="0"/>
                          </a:rPr>
                        </m:ctrlPr>
                      </m:sSubPr>
                      <m:e>
                        <m:r>
                          <a:rPr lang="en-US" altLang="zh-CN" sz="1800" i="1" dirty="0" err="1" smtClean="0">
                            <a:latin typeface="Cambria Math" panose="02040503050406030204" pitchFamily="18" charset="0"/>
                            <a:ea typeface="Verdana" panose="020B0604030504040204" pitchFamily="34" charset="0"/>
                          </a:rPr>
                          <m:t>𝑦</m:t>
                        </m:r>
                      </m:e>
                      <m:sub>
                        <m:r>
                          <a:rPr lang="en-US" altLang="zh-CN" sz="1800" i="1" dirty="0" err="1" smtClean="0">
                            <a:latin typeface="Cambria Math" panose="02040503050406030204" pitchFamily="18" charset="0"/>
                            <a:ea typeface="Verdana" panose="020B0604030504040204" pitchFamily="34" charset="0"/>
                          </a:rPr>
                          <m:t>𝑖</m:t>
                        </m:r>
                      </m:sub>
                    </m:sSub>
                    <m:r>
                      <a:rPr lang="en-US" altLang="zh-CN" sz="1800" i="1" dirty="0" smtClean="0">
                        <a:latin typeface="Cambria Math" panose="02040503050406030204" pitchFamily="18" charset="0"/>
                        <a:ea typeface="Verdana" panose="020B0604030504040204" pitchFamily="34" charset="0"/>
                      </a:rPr>
                      <m:t> = </m:t>
                    </m:r>
                    <m:d>
                      <m:dPr>
                        <m:begChr m:val="{"/>
                        <m:endChr m:val="}"/>
                        <m:ctrlPr>
                          <a:rPr lang="en-US" altLang="zh-CN" sz="1800" i="1" dirty="0" smtClean="0">
                            <a:latin typeface="Cambria Math" panose="02040503050406030204" pitchFamily="18" charset="0"/>
                            <a:ea typeface="Verdana" panose="020B0604030504040204" pitchFamily="34" charset="0"/>
                          </a:rPr>
                        </m:ctrlPr>
                      </m:dPr>
                      <m:e>
                        <m:sSub>
                          <m:sSubPr>
                            <m:ctrlPr>
                              <a:rPr lang="en-US" altLang="zh-CN" sz="1800" i="1" dirty="0" smtClean="0">
                                <a:latin typeface="Cambria Math" panose="02040503050406030204" pitchFamily="18" charset="0"/>
                                <a:ea typeface="Verdana" panose="020B0604030504040204" pitchFamily="34" charset="0"/>
                              </a:rPr>
                            </m:ctrlPr>
                          </m:sSubPr>
                          <m:e>
                            <m:r>
                              <a:rPr lang="en-US" altLang="zh-CN" sz="1800" i="1" dirty="0" smtClean="0">
                                <a:latin typeface="Cambria Math" panose="02040503050406030204" pitchFamily="18" charset="0"/>
                                <a:ea typeface="Verdana" panose="020B0604030504040204" pitchFamily="34" charset="0"/>
                              </a:rPr>
                              <m:t>𝑤</m:t>
                            </m:r>
                          </m:e>
                          <m:sub>
                            <m:r>
                              <a:rPr lang="en-US" altLang="zh-CN" sz="1800" i="1" dirty="0" smtClean="0">
                                <a:latin typeface="Cambria Math" panose="02040503050406030204" pitchFamily="18" charset="0"/>
                                <a:ea typeface="Verdana" panose="020B0604030504040204" pitchFamily="34" charset="0"/>
                              </a:rPr>
                              <m:t>𝑖</m:t>
                            </m:r>
                            <m:r>
                              <a:rPr lang="en-US" altLang="zh-CN" sz="1800" b="0" i="1" dirty="0" smtClean="0">
                                <a:latin typeface="Cambria Math" panose="02040503050406030204" pitchFamily="18" charset="0"/>
                                <a:ea typeface="Verdana" panose="020B0604030504040204" pitchFamily="34" charset="0"/>
                              </a:rPr>
                              <m:t>,1</m:t>
                            </m:r>
                          </m:sub>
                        </m:sSub>
                        <m:r>
                          <a:rPr lang="en-US" altLang="zh-CN" sz="1800" b="0" i="1" dirty="0" smtClean="0">
                            <a:latin typeface="Cambria Math" panose="02040503050406030204" pitchFamily="18" charset="0"/>
                            <a:ea typeface="Verdana" panose="020B0604030504040204" pitchFamily="34" charset="0"/>
                          </a:rPr>
                          <m:t> </m:t>
                        </m:r>
                        <m:r>
                          <a:rPr lang="en-US" altLang="zh-CN" sz="1800" i="1" dirty="0" smtClean="0">
                            <a:latin typeface="Cambria Math" panose="02040503050406030204" pitchFamily="18" charset="0"/>
                            <a:ea typeface="Verdana" panose="020B0604030504040204" pitchFamily="34" charset="0"/>
                          </a:rPr>
                          <m:t>, </m:t>
                        </m:r>
                        <m:sSub>
                          <m:sSubPr>
                            <m:ctrlPr>
                              <a:rPr lang="en-US" altLang="zh-CN" sz="1800" i="1" dirty="0" smtClean="0">
                                <a:latin typeface="Cambria Math" panose="02040503050406030204" pitchFamily="18" charset="0"/>
                                <a:ea typeface="Verdana" panose="020B0604030504040204" pitchFamily="34" charset="0"/>
                              </a:rPr>
                            </m:ctrlPr>
                          </m:sSubPr>
                          <m:e>
                            <m:r>
                              <a:rPr lang="en-US" altLang="zh-CN" sz="1800" i="1" dirty="0" smtClean="0">
                                <a:latin typeface="Cambria Math" panose="02040503050406030204" pitchFamily="18" charset="0"/>
                                <a:ea typeface="Verdana" panose="020B0604030504040204" pitchFamily="34" charset="0"/>
                              </a:rPr>
                              <m:t>𝑤</m:t>
                            </m:r>
                          </m:e>
                          <m:sub>
                            <m:r>
                              <a:rPr lang="en-US" altLang="zh-CN" sz="1800" b="0" i="1" dirty="0" smtClean="0">
                                <a:latin typeface="Cambria Math" panose="02040503050406030204" pitchFamily="18" charset="0"/>
                                <a:ea typeface="Verdana" panose="020B0604030504040204" pitchFamily="34" charset="0"/>
                              </a:rPr>
                              <m:t>𝑖</m:t>
                            </m:r>
                            <m:r>
                              <a:rPr lang="en-US" altLang="zh-CN" sz="1800" b="0" i="1" dirty="0" smtClean="0">
                                <a:latin typeface="Cambria Math" panose="02040503050406030204" pitchFamily="18" charset="0"/>
                                <a:ea typeface="Verdana" panose="020B0604030504040204" pitchFamily="34" charset="0"/>
                              </a:rPr>
                              <m:t>,2</m:t>
                            </m:r>
                          </m:sub>
                        </m:sSub>
                        <m:r>
                          <a:rPr lang="en-US" altLang="zh-CN" sz="1800" i="1" dirty="0" smtClean="0">
                            <a:latin typeface="Cambria Math" panose="02040503050406030204" pitchFamily="18" charset="0"/>
                            <a:ea typeface="Verdana" panose="020B0604030504040204" pitchFamily="34" charset="0"/>
                          </a:rPr>
                          <m:t>, </m:t>
                        </m:r>
                        <m:sSub>
                          <m:sSubPr>
                            <m:ctrlPr>
                              <a:rPr lang="en-US" altLang="zh-CN" sz="1800" i="1" dirty="0" smtClean="0">
                                <a:latin typeface="Cambria Math" panose="02040503050406030204" pitchFamily="18" charset="0"/>
                                <a:ea typeface="Verdana" panose="020B0604030504040204" pitchFamily="34" charset="0"/>
                              </a:rPr>
                            </m:ctrlPr>
                          </m:sSubPr>
                          <m:e>
                            <m:r>
                              <a:rPr lang="en-US" altLang="zh-CN" sz="1800" i="1" dirty="0" smtClean="0">
                                <a:latin typeface="Cambria Math" panose="02040503050406030204" pitchFamily="18" charset="0"/>
                                <a:ea typeface="Verdana" panose="020B0604030504040204" pitchFamily="34" charset="0"/>
                              </a:rPr>
                              <m:t>𝑤</m:t>
                            </m:r>
                          </m:e>
                          <m:sub>
                            <m:r>
                              <a:rPr lang="en-US" altLang="zh-CN" sz="1800" b="0" i="1" dirty="0" smtClean="0">
                                <a:latin typeface="Cambria Math" panose="02040503050406030204" pitchFamily="18" charset="0"/>
                                <a:ea typeface="Verdana" panose="020B0604030504040204" pitchFamily="34" charset="0"/>
                              </a:rPr>
                              <m:t>𝑖</m:t>
                            </m:r>
                            <m:r>
                              <a:rPr lang="en-US" altLang="zh-CN" sz="1800" b="0" i="1" dirty="0" smtClean="0">
                                <a:latin typeface="Cambria Math" panose="02040503050406030204" pitchFamily="18" charset="0"/>
                                <a:ea typeface="Verdana" panose="020B0604030504040204" pitchFamily="34" charset="0"/>
                              </a:rPr>
                              <m:t>,3</m:t>
                            </m:r>
                          </m:sub>
                        </m:sSub>
                        <m:r>
                          <a:rPr lang="en-US" altLang="zh-CN" sz="1800" i="1" dirty="0" smtClean="0">
                            <a:latin typeface="Cambria Math" panose="02040503050406030204" pitchFamily="18" charset="0"/>
                            <a:ea typeface="Verdana" panose="020B0604030504040204" pitchFamily="34" charset="0"/>
                          </a:rPr>
                          <m:t>, …, </m:t>
                        </m:r>
                        <m:sSub>
                          <m:sSubPr>
                            <m:ctrlPr>
                              <a:rPr lang="en-US" altLang="zh-CN" sz="1800" i="1" dirty="0" smtClean="0">
                                <a:latin typeface="Cambria Math" panose="02040503050406030204" pitchFamily="18" charset="0"/>
                                <a:ea typeface="Verdana" panose="020B0604030504040204" pitchFamily="34" charset="0"/>
                              </a:rPr>
                            </m:ctrlPr>
                          </m:sSubPr>
                          <m:e>
                            <m:r>
                              <a:rPr lang="en-US" altLang="zh-CN" sz="1800" i="1" dirty="0" smtClean="0">
                                <a:latin typeface="Cambria Math" panose="02040503050406030204" pitchFamily="18" charset="0"/>
                                <a:ea typeface="Verdana" panose="020B0604030504040204" pitchFamily="34" charset="0"/>
                              </a:rPr>
                              <m:t>𝑤</m:t>
                            </m:r>
                          </m:e>
                          <m:sub>
                            <m:r>
                              <a:rPr lang="en-US" altLang="zh-CN" sz="1800" b="0" i="1" dirty="0" smtClean="0">
                                <a:latin typeface="Cambria Math" panose="02040503050406030204" pitchFamily="18" charset="0"/>
                                <a:ea typeface="Verdana" panose="020B0604030504040204" pitchFamily="34" charset="0"/>
                              </a:rPr>
                              <m:t>𝑖</m:t>
                            </m:r>
                            <m:r>
                              <a:rPr lang="en-US" altLang="zh-CN" sz="1800" b="0" i="1" dirty="0" smtClean="0">
                                <a:latin typeface="Cambria Math" panose="02040503050406030204" pitchFamily="18" charset="0"/>
                                <a:ea typeface="Verdana" panose="020B0604030504040204" pitchFamily="34" charset="0"/>
                              </a:rPr>
                              <m:t>,</m:t>
                            </m:r>
                            <m:r>
                              <a:rPr lang="en-US" altLang="zh-CN" sz="1800" b="0" i="1" dirty="0" smtClean="0">
                                <a:latin typeface="Cambria Math" panose="02040503050406030204" pitchFamily="18" charset="0"/>
                                <a:ea typeface="Verdana" panose="020B0604030504040204" pitchFamily="34" charset="0"/>
                              </a:rPr>
                              <m:t>𝑙</m:t>
                            </m:r>
                          </m:sub>
                        </m:sSub>
                      </m:e>
                    </m:d>
                  </m:oMath>
                </a14:m>
                <a:r>
                  <a:rPr lang="zh-CN" altLang="en-US" sz="1800" dirty="0">
                    <a:latin typeface="Verdana" panose="020B0604030504040204" pitchFamily="34" charset="0"/>
                    <a:ea typeface="楷体" panose="02010609060101010101" pitchFamily="49" charset="-122"/>
                  </a:rPr>
                  <a:t>表示生成的故事中总共 </a:t>
                </a:r>
                <a:r>
                  <a:rPr lang="en-US" altLang="zh-CN" sz="1800" dirty="0">
                    <a:latin typeface="Verdana" panose="020B0604030504040204" pitchFamily="34" charset="0"/>
                    <a:ea typeface="Verdana" panose="020B0604030504040204" pitchFamily="34" charset="0"/>
                  </a:rPr>
                  <a:t>n </a:t>
                </a:r>
                <a:r>
                  <a:rPr lang="zh-CN" altLang="en-US" sz="1800" dirty="0">
                    <a:latin typeface="Verdana" panose="020B0604030504040204" pitchFamily="34" charset="0"/>
                    <a:ea typeface="楷体" panose="02010609060101010101" pitchFamily="49" charset="-122"/>
                  </a:rPr>
                  <a:t>个句子中的第 </a:t>
                </a:r>
                <a:r>
                  <a:rPr lang="en-US" altLang="zh-CN" sz="1800" dirty="0" err="1">
                    <a:latin typeface="Verdana" panose="020B0604030504040204" pitchFamily="34" charset="0"/>
                    <a:ea typeface="Verdana" panose="020B0604030504040204" pitchFamily="34" charset="0"/>
                  </a:rPr>
                  <a:t>i</a:t>
                </a:r>
                <a:r>
                  <a:rPr lang="en-US" altLang="zh-CN" sz="1800" dirty="0">
                    <a:latin typeface="Verdana" panose="020B0604030504040204" pitchFamily="34" charset="0"/>
                    <a:ea typeface="Verdana" panose="020B0604030504040204" pitchFamily="34" charset="0"/>
                  </a:rPr>
                  <a:t> </a:t>
                </a:r>
                <a:r>
                  <a:rPr lang="zh-CN" altLang="en-US" sz="1800" dirty="0">
                    <a:latin typeface="Verdana" panose="020B0604030504040204" pitchFamily="34" charset="0"/>
                    <a:ea typeface="楷体" panose="02010609060101010101" pitchFamily="49" charset="-122"/>
                  </a:rPr>
                  <a:t>个句子，</a:t>
                </a:r>
                <a14:m>
                  <m:oMath xmlns:m="http://schemas.openxmlformats.org/officeDocument/2006/math">
                    <m:sSub>
                      <m:sSubPr>
                        <m:ctrlPr>
                          <a:rPr lang="en-US" altLang="zh-CN" sz="1800" i="1" dirty="0" smtClean="0">
                            <a:latin typeface="Cambria Math" panose="02040503050406030204" pitchFamily="18" charset="0"/>
                            <a:ea typeface="Verdana" panose="020B0604030504040204" pitchFamily="34" charset="0"/>
                          </a:rPr>
                        </m:ctrlPr>
                      </m:sSubPr>
                      <m:e>
                        <m:r>
                          <a:rPr lang="en-US" altLang="zh-CN" sz="1800" i="1" dirty="0" smtClean="0">
                            <a:latin typeface="Cambria Math" panose="02040503050406030204" pitchFamily="18" charset="0"/>
                            <a:ea typeface="Verdana" panose="020B0604030504040204" pitchFamily="34" charset="0"/>
                          </a:rPr>
                          <m:t>𝑤</m:t>
                        </m:r>
                      </m:e>
                      <m:sub>
                        <m:r>
                          <a:rPr lang="en-US" altLang="zh-CN" sz="1800" b="0" i="1" dirty="0" smtClean="0">
                            <a:latin typeface="Cambria Math" panose="02040503050406030204" pitchFamily="18" charset="0"/>
                            <a:ea typeface="Verdana" panose="020B0604030504040204" pitchFamily="34" charset="0"/>
                          </a:rPr>
                          <m:t>𝑖</m:t>
                        </m:r>
                        <m:r>
                          <a:rPr lang="en-US" altLang="zh-CN" sz="1800" b="0" i="1" dirty="0" smtClean="0">
                            <a:latin typeface="Cambria Math" panose="02040503050406030204" pitchFamily="18" charset="0"/>
                            <a:ea typeface="Verdana" panose="020B0604030504040204" pitchFamily="34" charset="0"/>
                          </a:rPr>
                          <m:t>,</m:t>
                        </m:r>
                        <m:r>
                          <a:rPr lang="en-US" altLang="zh-CN" sz="1800" b="0" i="1" dirty="0" smtClean="0">
                            <a:latin typeface="Cambria Math" panose="02040503050406030204" pitchFamily="18" charset="0"/>
                            <a:ea typeface="Verdana" panose="020B0604030504040204" pitchFamily="34" charset="0"/>
                          </a:rPr>
                          <m:t>𝑗</m:t>
                        </m:r>
                      </m:sub>
                    </m:sSub>
                    <m:r>
                      <a:rPr lang="en-US" altLang="zh-CN" sz="1800" i="1" dirty="0" smtClean="0">
                        <a:latin typeface="Cambria Math" panose="02040503050406030204" pitchFamily="18" charset="0"/>
                        <a:ea typeface="Verdana" panose="020B0604030504040204" pitchFamily="34" charset="0"/>
                      </a:rPr>
                      <m:t> </m:t>
                    </m:r>
                  </m:oMath>
                </a14:m>
                <a:r>
                  <a:rPr lang="zh-CN" altLang="en-US" sz="1800" dirty="0">
                    <a:latin typeface="Verdana" panose="020B0604030504040204" pitchFamily="34" charset="0"/>
                    <a:ea typeface="楷体" panose="02010609060101010101" pitchFamily="49" charset="-122"/>
                  </a:rPr>
                  <a:t>表示第 </a:t>
                </a:r>
                <a:r>
                  <a:rPr lang="en-US" altLang="zh-CN" sz="1800" dirty="0" err="1">
                    <a:latin typeface="Verdana" panose="020B0604030504040204" pitchFamily="34" charset="0"/>
                    <a:ea typeface="Verdana" panose="020B0604030504040204" pitchFamily="34" charset="0"/>
                  </a:rPr>
                  <a:t>i</a:t>
                </a:r>
                <a:r>
                  <a:rPr lang="en-US" altLang="zh-CN" sz="1800" dirty="0">
                    <a:latin typeface="Verdana" panose="020B0604030504040204" pitchFamily="34" charset="0"/>
                    <a:ea typeface="Verdana" panose="020B0604030504040204" pitchFamily="34" charset="0"/>
                  </a:rPr>
                  <a:t> </a:t>
                </a:r>
                <a:r>
                  <a:rPr lang="zh-CN" altLang="en-US" sz="1800" dirty="0">
                    <a:latin typeface="Verdana" panose="020B0604030504040204" pitchFamily="34" charset="0"/>
                    <a:ea typeface="楷体" panose="02010609060101010101" pitchFamily="49" charset="-122"/>
                  </a:rPr>
                  <a:t>个生成的句子中的第 </a:t>
                </a:r>
                <a:r>
                  <a:rPr lang="en-US" altLang="zh-CN" sz="1800" dirty="0">
                    <a:latin typeface="Verdana" panose="020B0604030504040204" pitchFamily="34" charset="0"/>
                    <a:ea typeface="Verdana" panose="020B0604030504040204" pitchFamily="34" charset="0"/>
                  </a:rPr>
                  <a:t>j </a:t>
                </a:r>
                <a:r>
                  <a:rPr lang="zh-CN" altLang="en-US" sz="1800" dirty="0">
                    <a:latin typeface="Verdana" panose="020B0604030504040204" pitchFamily="34" charset="0"/>
                    <a:ea typeface="楷体" panose="02010609060101010101" pitchFamily="49" charset="-122"/>
                  </a:rPr>
                  <a:t>个单词。 </a:t>
                </a:r>
                <a:r>
                  <a:rPr lang="en-US" altLang="zh-CN" sz="1800" dirty="0">
                    <a:latin typeface="Verdana" panose="020B0604030504040204" pitchFamily="34" charset="0"/>
                    <a:ea typeface="Verdana" panose="020B0604030504040204" pitchFamily="34" charset="0"/>
                  </a:rPr>
                  <a:t>l</a:t>
                </a:r>
                <a:r>
                  <a:rPr lang="zh-CN" altLang="en-US" sz="1800" dirty="0">
                    <a:latin typeface="Verdana" panose="020B0604030504040204" pitchFamily="34" charset="0"/>
                    <a:ea typeface="楷体" panose="02010609060101010101" pitchFamily="49" charset="-122"/>
                  </a:rPr>
                  <a:t>是</a:t>
                </a:r>
                <a14:m>
                  <m:oMath xmlns:m="http://schemas.openxmlformats.org/officeDocument/2006/math">
                    <m:r>
                      <a:rPr lang="zh-CN" altLang="en-US" sz="1800" i="1" dirty="0" smtClean="0">
                        <a:latin typeface="Cambria Math" panose="02040503050406030204" pitchFamily="18" charset="0"/>
                        <a:ea typeface="楷体" panose="02010609060101010101" pitchFamily="49" charset="-122"/>
                      </a:rPr>
                      <m:t> </m:t>
                    </m:r>
                    <m:sSub>
                      <m:sSubPr>
                        <m:ctrlPr>
                          <a:rPr lang="en-US" altLang="zh-CN" sz="1800" i="1" dirty="0" err="1" smtClean="0">
                            <a:latin typeface="Cambria Math" panose="02040503050406030204" pitchFamily="18" charset="0"/>
                            <a:ea typeface="Verdana" panose="020B0604030504040204" pitchFamily="34" charset="0"/>
                          </a:rPr>
                        </m:ctrlPr>
                      </m:sSubPr>
                      <m:e>
                        <m:r>
                          <a:rPr lang="en-US" altLang="zh-CN" sz="1800" i="1" dirty="0" err="1" smtClean="0">
                            <a:latin typeface="Cambria Math" panose="02040503050406030204" pitchFamily="18" charset="0"/>
                            <a:ea typeface="Verdana" panose="020B0604030504040204" pitchFamily="34" charset="0"/>
                          </a:rPr>
                          <m:t>𝑆</m:t>
                        </m:r>
                      </m:e>
                      <m:sub>
                        <m:r>
                          <a:rPr lang="en-US" altLang="zh-CN" sz="1800" i="1" dirty="0" err="1" smtClean="0">
                            <a:latin typeface="Cambria Math" panose="02040503050406030204" pitchFamily="18" charset="0"/>
                            <a:ea typeface="Verdana" panose="020B0604030504040204" pitchFamily="34" charset="0"/>
                          </a:rPr>
                          <m:t>𝑖</m:t>
                        </m:r>
                      </m:sub>
                    </m:sSub>
                    <m:r>
                      <a:rPr lang="en-US" altLang="zh-CN" sz="1800" i="1" dirty="0" smtClean="0">
                        <a:latin typeface="Cambria Math" panose="02040503050406030204" pitchFamily="18" charset="0"/>
                        <a:ea typeface="Verdana" panose="020B0604030504040204" pitchFamily="34" charset="0"/>
                      </a:rPr>
                      <m:t> </m:t>
                    </m:r>
                  </m:oMath>
                </a14:m>
                <a:r>
                  <a:rPr lang="zh-CN" altLang="en-US" sz="1800" dirty="0">
                    <a:latin typeface="Verdana" panose="020B0604030504040204" pitchFamily="34" charset="0"/>
                    <a:ea typeface="楷体" panose="02010609060101010101" pitchFamily="49" charset="-122"/>
                  </a:rPr>
                  <a:t>的长度。</a:t>
                </a:r>
                <a:endParaRPr lang="en-US" altLang="zh-CN" sz="1800" dirty="0">
                  <a:latin typeface="Verdana" panose="020B0604030504040204" pitchFamily="34" charset="0"/>
                  <a:ea typeface="楷体" panose="02010609060101010101" pitchFamily="49" charset="-122"/>
                </a:endParaRPr>
              </a:p>
              <a:p>
                <a:pPr marL="0" indent="0">
                  <a:lnSpc>
                    <a:spcPts val="2700"/>
                  </a:lnSpc>
                  <a:buNone/>
                </a:pPr>
                <a:endParaRPr lang="zh-CN" altLang="en-US" sz="1800" dirty="0">
                  <a:latin typeface="Verdana" panose="020B0604030504040204" pitchFamily="34" charset="0"/>
                  <a:ea typeface="楷体" panose="02010609060101010101" pitchFamily="49" charset="-122"/>
                </a:endParaRPr>
              </a:p>
            </p:txBody>
          </p:sp>
        </mc:Choice>
        <mc:Fallback xmlns="">
          <p:sp>
            <p:nvSpPr>
              <p:cNvPr id="3" name="内容占位符 2">
                <a:extLst>
                  <a:ext uri="{FF2B5EF4-FFF2-40B4-BE49-F238E27FC236}">
                    <a16:creationId xmlns:a16="http://schemas.microsoft.com/office/drawing/2014/main" id="{C6AE5D6E-7B59-4A49-A312-E8A4DB14C6D6}"/>
                  </a:ext>
                </a:extLst>
              </p:cNvPr>
              <p:cNvSpPr>
                <a:spLocks noGrp="1" noRot="1" noChangeAspect="1" noMove="1" noResize="1" noEditPoints="1" noAdjustHandles="1" noChangeArrowheads="1" noChangeShapeType="1" noTextEdit="1"/>
              </p:cNvSpPr>
              <p:nvPr>
                <p:ph idx="1"/>
              </p:nvPr>
            </p:nvSpPr>
            <p:spPr>
              <a:xfrm>
                <a:off x="838200" y="979406"/>
                <a:ext cx="10515600" cy="5197557"/>
              </a:xfrm>
              <a:blipFill>
                <a:blip r:embed="rId2"/>
                <a:stretch>
                  <a:fillRect l="-522" t="-1408"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2963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BF99C-1514-4543-98E4-13605E6E3C3F}"/>
              </a:ext>
            </a:extLst>
          </p:cNvPr>
          <p:cNvSpPr>
            <a:spLocks noGrp="1"/>
          </p:cNvSpPr>
          <p:nvPr>
            <p:ph type="title"/>
          </p:nvPr>
        </p:nvSpPr>
        <p:spPr>
          <a:xfrm>
            <a:off x="838200" y="112675"/>
            <a:ext cx="10515600" cy="1070411"/>
          </a:xfrm>
        </p:spPr>
        <p:txBody>
          <a:bodyPr/>
          <a:lstStyle/>
          <a:p>
            <a:r>
              <a:rPr lang="en-US" altLang="zh-CN" b="1" dirty="0"/>
              <a:t> </a:t>
            </a:r>
            <a:endParaRPr lang="zh-CN" altLang="en-US" b="1"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F674AA5-55C8-4485-AE72-0067EC44338B}"/>
                  </a:ext>
                </a:extLst>
              </p:cNvPr>
              <p:cNvSpPr>
                <a:spLocks noGrp="1"/>
              </p:cNvSpPr>
              <p:nvPr>
                <p:ph idx="1"/>
              </p:nvPr>
            </p:nvSpPr>
            <p:spPr>
              <a:xfrm>
                <a:off x="838200" y="112675"/>
                <a:ext cx="10515600" cy="6064288"/>
              </a:xfrm>
            </p:spPr>
            <p:txBody>
              <a:bodyPr>
                <a:normAutofit/>
              </a:bodyPr>
              <a:lstStyle/>
              <a:p>
                <a:r>
                  <a:rPr lang="en-US" altLang="zh-CN" b="1" dirty="0"/>
                  <a:t>Character Embedding</a:t>
                </a:r>
                <a:endParaRPr lang="en-US" altLang="zh-CN" dirty="0"/>
              </a:p>
              <a:p>
                <a:pPr marL="0" indent="0">
                  <a:lnSpc>
                    <a:spcPts val="2700"/>
                  </a:lnSpc>
                  <a:buNone/>
                </a:pPr>
                <a:r>
                  <a:rPr lang="en-US" altLang="zh-CN" dirty="0"/>
                  <a:t>- </a:t>
                </a:r>
                <a:r>
                  <a:rPr lang="zh-CN" altLang="en-US" sz="1800" dirty="0">
                    <a:latin typeface="Verdana" panose="020B0604030504040204" pitchFamily="34" charset="0"/>
                    <a:ea typeface="楷体" panose="02010609060101010101" pitchFamily="49" charset="-122"/>
                  </a:rPr>
                  <a:t>为每个角色提取以下语言特征： </a:t>
                </a:r>
                <a:endParaRPr lang="en-US" altLang="zh-CN" sz="1800" dirty="0">
                  <a:latin typeface="Verdana" panose="020B0604030504040204" pitchFamily="34" charset="0"/>
                  <a:ea typeface="Verdana" panose="020B0604030504040204" pitchFamily="34" charset="0"/>
                </a:endParaRPr>
              </a:p>
              <a:p>
                <a:pPr marL="342900" indent="-342900">
                  <a:lnSpc>
                    <a:spcPts val="2700"/>
                  </a:lnSpc>
                  <a:buFont typeface="+mj-lt"/>
                  <a:buAutoNum type="alphaLcParenR"/>
                </a:pPr>
                <a:r>
                  <a:rPr lang="zh-CN" altLang="en-US" sz="1800" dirty="0">
                    <a:latin typeface="Verdana" panose="020B0604030504040204" pitchFamily="34" charset="0"/>
                    <a:ea typeface="楷体" panose="02010609060101010101" pitchFamily="49" charset="-122"/>
                  </a:rPr>
                  <a:t>相关动词。</a:t>
                </a:r>
                <a:r>
                  <a:rPr lang="zh-CN" altLang="en-US" sz="1800" b="0" i="0" dirty="0">
                    <a:solidFill>
                      <a:srgbClr val="333333"/>
                    </a:solidFill>
                    <a:effectLst/>
                    <a:latin typeface="Verdana" panose="020B0604030504040204" pitchFamily="34" charset="0"/>
                    <a:ea typeface="楷体" panose="02010609060101010101" pitchFamily="49" charset="-122"/>
                  </a:rPr>
                  <a:t>施事动词（</a:t>
                </a:r>
                <a:r>
                  <a:rPr lang="en-US" altLang="zh-CN" sz="1800" b="0" i="0" dirty="0">
                    <a:solidFill>
                      <a:srgbClr val="333333"/>
                    </a:solidFill>
                    <a:effectLst/>
                    <a:latin typeface="Verdana" panose="020B0604030504040204" pitchFamily="34" charset="0"/>
                    <a:ea typeface="Verdana" panose="020B0604030504040204" pitchFamily="34" charset="0"/>
                  </a:rPr>
                  <a:t>agent verbs</a:t>
                </a:r>
                <a:r>
                  <a:rPr lang="zh-CN" altLang="en-US" sz="1800" b="0" i="0" dirty="0">
                    <a:solidFill>
                      <a:srgbClr val="333333"/>
                    </a:solidFill>
                    <a:effectLst/>
                    <a:latin typeface="Verdana" panose="020B0604030504040204" pitchFamily="34" charset="0"/>
                    <a:ea typeface="楷体" panose="02010609060101010101" pitchFamily="49" charset="-122"/>
                  </a:rPr>
                  <a:t>）</a:t>
                </a:r>
                <a:r>
                  <a:rPr lang="zh-CN" altLang="en-US" sz="1800" dirty="0">
                    <a:latin typeface="Verdana" panose="020B0604030504040204" pitchFamily="34" charset="0"/>
                    <a:ea typeface="楷体" panose="02010609060101010101" pitchFamily="49" charset="-122"/>
                  </a:rPr>
                  <a:t>和受事动词（</a:t>
                </a:r>
                <a:r>
                  <a:rPr lang="en-US" altLang="zh-CN" sz="1800" dirty="0">
                    <a:latin typeface="Verdana" panose="020B0604030504040204" pitchFamily="34" charset="0"/>
                    <a:ea typeface="楷体" panose="02010609060101010101" pitchFamily="49" charset="-122"/>
                  </a:rPr>
                  <a:t>patient verbs</a:t>
                </a:r>
                <a:r>
                  <a:rPr lang="zh-CN" altLang="en-US" sz="1800" dirty="0">
                    <a:latin typeface="Verdana" panose="020B0604030504040204" pitchFamily="34" charset="0"/>
                    <a:ea typeface="楷体" panose="02010609060101010101" pitchFamily="49" charset="-122"/>
                  </a:rPr>
                  <a:t>）。</a:t>
                </a:r>
                <a:endParaRPr lang="en-US" altLang="zh-CN" sz="1800" dirty="0">
                  <a:latin typeface="Verdana" panose="020B0604030504040204" pitchFamily="34" charset="0"/>
                  <a:ea typeface="楷体" panose="02010609060101010101" pitchFamily="49" charset="-122"/>
                </a:endParaRPr>
              </a:p>
              <a:p>
                <a:pPr marL="342900" indent="-342900">
                  <a:lnSpc>
                    <a:spcPts val="2700"/>
                  </a:lnSpc>
                  <a:buFont typeface="+mj-lt"/>
                  <a:buAutoNum type="alphaLcParenR"/>
                </a:pPr>
                <a:r>
                  <a:rPr lang="zh-CN" altLang="en-US" sz="1800" dirty="0">
                    <a:latin typeface="Verdana" panose="020B0604030504040204" pitchFamily="34" charset="0"/>
                    <a:ea typeface="楷体" panose="02010609060101010101" pitchFamily="49" charset="-122"/>
                  </a:rPr>
                  <a:t>属性。 形容词和形容词修饰语（例如名词复合词、同位词）。 </a:t>
                </a:r>
                <a:endParaRPr lang="en-US" altLang="zh-CN" sz="1800" dirty="0">
                  <a:latin typeface="Verdana" panose="020B0604030504040204" pitchFamily="34" charset="0"/>
                  <a:ea typeface="Verdana" panose="020B0604030504040204" pitchFamily="34" charset="0"/>
                </a:endParaRPr>
              </a:p>
              <a:p>
                <a:pPr marL="0" indent="0">
                  <a:lnSpc>
                    <a:spcPts val="2700"/>
                  </a:lnSpc>
                  <a:buNone/>
                </a:pPr>
                <a:r>
                  <a:rPr lang="zh-CN" altLang="en-US" sz="1800" dirty="0">
                    <a:latin typeface="Verdana" panose="020B0604030504040204" pitchFamily="34" charset="0"/>
                    <a:ea typeface="楷体" panose="02010609060101010101" pitchFamily="49" charset="-122"/>
                  </a:rPr>
                  <a:t>这些词表示被平均成一个单一的表示，然后用于初始化角色嵌入：</a:t>
                </a:r>
                <a:endParaRPr lang="en-US" altLang="zh-CN" dirty="0"/>
              </a:p>
              <a:p>
                <a:pPr marL="0" indent="0">
                  <a:buNone/>
                </a:pPr>
                <a:endParaRPr lang="en-US" altLang="zh-CN" dirty="0"/>
              </a:p>
              <a:p>
                <a:pPr marL="0" indent="0">
                  <a:buNone/>
                </a:pPr>
                <a:endParaRPr lang="en-US" altLang="zh-CN" dirty="0"/>
              </a:p>
              <a:p>
                <a:pPr marL="0" indent="0">
                  <a:buNone/>
                </a:pPr>
                <a:r>
                  <a:rPr lang="zh-CN" altLang="en-US" sz="1800" dirty="0">
                    <a:latin typeface="Verdana" panose="020B0604030504040204" pitchFamily="34" charset="0"/>
                    <a:ea typeface="楷体" panose="02010609060101010101" pitchFamily="49" charset="-122"/>
                  </a:rPr>
                  <a:t>其中</a:t>
                </a:r>
                <a14:m>
                  <m:oMath xmlns:m="http://schemas.openxmlformats.org/officeDocument/2006/math">
                    <m:sSub>
                      <m:sSubPr>
                        <m:ctrlPr>
                          <a:rPr lang="en-US" altLang="zh-CN" sz="1800" i="1" dirty="0" err="1">
                            <a:latin typeface="Cambria Math" panose="02040503050406030204" pitchFamily="18" charset="0"/>
                          </a:rPr>
                        </m:ctrlPr>
                      </m:sSubPr>
                      <m:e>
                        <m:r>
                          <a:rPr lang="en-US" altLang="zh-CN" sz="1800" i="1" dirty="0" err="1">
                            <a:latin typeface="Cambria Math" panose="02040503050406030204" pitchFamily="18" charset="0"/>
                          </a:rPr>
                          <m:t>𝑤</m:t>
                        </m:r>
                      </m:e>
                      <m:sub>
                        <m:r>
                          <a:rPr lang="en-US" altLang="zh-CN" sz="1800" i="1" dirty="0" err="1">
                            <a:latin typeface="Cambria Math" panose="02040503050406030204" pitchFamily="18" charset="0"/>
                          </a:rPr>
                          <m:t>𝑖</m:t>
                        </m:r>
                      </m:sub>
                    </m:sSub>
                    <m:r>
                      <a:rPr lang="en-US" altLang="zh-CN" sz="1800" i="1" dirty="0">
                        <a:latin typeface="Cambria Math" panose="02040503050406030204" pitchFamily="18" charset="0"/>
                      </a:rPr>
                      <m:t> </m:t>
                    </m:r>
                  </m:oMath>
                </a14:m>
                <a:r>
                  <a:rPr lang="zh-CN" altLang="en-US" sz="1800" dirty="0">
                    <a:latin typeface="Verdana" panose="020B0604030504040204" pitchFamily="34" charset="0"/>
                    <a:ea typeface="楷体" panose="02010609060101010101" pitchFamily="49" charset="-122"/>
                  </a:rPr>
                  <a:t>表示第 </a:t>
                </a:r>
                <a:r>
                  <a:rPr lang="en-US" altLang="zh-CN" sz="1800" dirty="0" err="1">
                    <a:latin typeface="Verdana" panose="020B0604030504040204" pitchFamily="34" charset="0"/>
                    <a:ea typeface="Verdana" panose="020B0604030504040204" pitchFamily="34" charset="0"/>
                  </a:rPr>
                  <a:t>i</a:t>
                </a:r>
                <a:r>
                  <a:rPr lang="en-US" altLang="zh-CN" sz="1800" dirty="0">
                    <a:latin typeface="Verdana" panose="020B0604030504040204" pitchFamily="34" charset="0"/>
                    <a:ea typeface="Verdana" panose="020B0604030504040204" pitchFamily="34" charset="0"/>
                  </a:rPr>
                  <a:t> </a:t>
                </a:r>
                <a:r>
                  <a:rPr lang="zh-CN" altLang="en-US" sz="1800" dirty="0">
                    <a:latin typeface="Verdana" panose="020B0604030504040204" pitchFamily="34" charset="0"/>
                    <a:ea typeface="楷体" panose="02010609060101010101" pitchFamily="49" charset="-122"/>
                  </a:rPr>
                  <a:t>个提取的单词，</a:t>
                </a:r>
                <a:r>
                  <a:rPr lang="en-US" altLang="zh-CN" sz="1800" dirty="0">
                    <a:latin typeface="Verdana" panose="020B0604030504040204" pitchFamily="34" charset="0"/>
                    <a:ea typeface="Verdana" panose="020B0604030504040204" pitchFamily="34" charset="0"/>
                  </a:rPr>
                  <a:t>N </a:t>
                </a:r>
                <a:r>
                  <a:rPr lang="zh-CN" altLang="en-US" sz="1800" dirty="0">
                    <a:latin typeface="Verdana" panose="020B0604030504040204" pitchFamily="34" charset="0"/>
                    <a:ea typeface="楷体" panose="02010609060101010101" pitchFamily="49" charset="-122"/>
                  </a:rPr>
                  <a:t>表示提取的单词数。 </a:t>
                </a:r>
              </a:p>
              <a:p>
                <a:pPr marL="0" indent="0">
                  <a:buNone/>
                </a:pPr>
                <a:endParaRPr lang="zh-CN" altLang="en-US" sz="1800" dirty="0">
                  <a:latin typeface="Verdana" panose="020B0604030504040204" pitchFamily="34" charset="0"/>
                  <a:ea typeface="楷体" panose="02010609060101010101" pitchFamily="49" charset="-122"/>
                </a:endParaRPr>
              </a:p>
              <a:p>
                <a:pPr>
                  <a:buFontTx/>
                  <a:buChar char="-"/>
                </a:pPr>
                <a:r>
                  <a:rPr lang="zh-CN" altLang="en-US" sz="1800" dirty="0">
                    <a:latin typeface="Verdana" panose="020B0604030504040204" pitchFamily="34" charset="0"/>
                    <a:ea typeface="楷体" panose="02010609060101010101" pitchFamily="49" charset="-122"/>
                  </a:rPr>
                  <a:t>对影响角色动作决策的角色属性（例如，性格、工作、情感、性别、年龄）进行编码。</a:t>
                </a:r>
                <a:endParaRPr lang="en-US" altLang="zh-CN" sz="1800" dirty="0">
                  <a:latin typeface="Verdana" panose="020B0604030504040204" pitchFamily="34" charset="0"/>
                  <a:ea typeface="Verdana" panose="020B0604030504040204" pitchFamily="34" charset="0"/>
                </a:endParaRPr>
              </a:p>
            </p:txBody>
          </p:sp>
        </mc:Choice>
        <mc:Fallback xmlns="">
          <p:sp>
            <p:nvSpPr>
              <p:cNvPr id="3" name="内容占位符 2">
                <a:extLst>
                  <a:ext uri="{FF2B5EF4-FFF2-40B4-BE49-F238E27FC236}">
                    <a16:creationId xmlns:a16="http://schemas.microsoft.com/office/drawing/2014/main" id="{AF674AA5-55C8-4485-AE72-0067EC44338B}"/>
                  </a:ext>
                </a:extLst>
              </p:cNvPr>
              <p:cNvSpPr>
                <a:spLocks noGrp="1" noRot="1" noChangeAspect="1" noMove="1" noResize="1" noEditPoints="1" noAdjustHandles="1" noChangeArrowheads="1" noChangeShapeType="1" noTextEdit="1"/>
              </p:cNvSpPr>
              <p:nvPr>
                <p:ph idx="1"/>
              </p:nvPr>
            </p:nvSpPr>
            <p:spPr>
              <a:xfrm>
                <a:off x="838200" y="112675"/>
                <a:ext cx="10515600" cy="6064288"/>
              </a:xfrm>
              <a:blipFill>
                <a:blip r:embed="rId2"/>
                <a:stretch>
                  <a:fillRect l="-1217" t="-1809"/>
                </a:stretch>
              </a:blipFill>
            </p:spPr>
            <p:txBody>
              <a:bodyPr/>
              <a:lstStyle/>
              <a:p>
                <a:r>
                  <a:rPr lang="zh-CN" altLang="en-US">
                    <a:noFill/>
                  </a:rPr>
                  <a:t> </a:t>
                </a:r>
              </a:p>
            </p:txBody>
          </p:sp>
        </mc:Fallback>
      </mc:AlternateContent>
      <p:sp>
        <p:nvSpPr>
          <p:cNvPr id="4" name="AutoShape 2" descr="image-20211109210735291">
            <a:extLst>
              <a:ext uri="{FF2B5EF4-FFF2-40B4-BE49-F238E27FC236}">
                <a16:creationId xmlns:a16="http://schemas.microsoft.com/office/drawing/2014/main" id="{573F11C0-B406-41B1-A59A-B28163B33C2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a:extLst>
              <a:ext uri="{FF2B5EF4-FFF2-40B4-BE49-F238E27FC236}">
                <a16:creationId xmlns:a16="http://schemas.microsoft.com/office/drawing/2014/main" id="{B40A68EE-0DFD-4D89-A78A-D2E2A82E6FC4}"/>
              </a:ext>
            </a:extLst>
          </p:cNvPr>
          <p:cNvPicPr>
            <a:picLocks noChangeAspect="1"/>
          </p:cNvPicPr>
          <p:nvPr/>
        </p:nvPicPr>
        <p:blipFill>
          <a:blip r:embed="rId3"/>
          <a:stretch>
            <a:fillRect/>
          </a:stretch>
        </p:blipFill>
        <p:spPr>
          <a:xfrm>
            <a:off x="3408318" y="2566604"/>
            <a:ext cx="4862548" cy="809631"/>
          </a:xfrm>
          <a:prstGeom prst="rect">
            <a:avLst/>
          </a:prstGeom>
        </p:spPr>
      </p:pic>
    </p:spTree>
    <p:extLst>
      <p:ext uri="{BB962C8B-B14F-4D97-AF65-F5344CB8AC3E}">
        <p14:creationId xmlns:p14="http://schemas.microsoft.com/office/powerpoint/2010/main" val="2478472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C7B32-D1D3-43C8-BE94-2A798AAAC39E}"/>
              </a:ext>
            </a:extLst>
          </p:cNvPr>
          <p:cNvSpPr>
            <a:spLocks noGrp="1"/>
          </p:cNvSpPr>
          <p:nvPr>
            <p:ph type="title"/>
          </p:nvPr>
        </p:nvSpPr>
        <p:spPr>
          <a:xfrm>
            <a:off x="838200" y="247018"/>
            <a:ext cx="10515600" cy="728053"/>
          </a:xfrm>
        </p:spPr>
        <p:txBody>
          <a:bodyPr/>
          <a:lstStyle/>
          <a:p>
            <a:r>
              <a:rPr lang="en-US" altLang="zh-CN" dirty="0"/>
              <a:t>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1E6B06F-5568-4EA7-9D39-1AA360F87204}"/>
                  </a:ext>
                </a:extLst>
              </p:cNvPr>
              <p:cNvSpPr>
                <a:spLocks noGrp="1"/>
              </p:cNvSpPr>
              <p:nvPr>
                <p:ph idx="1"/>
              </p:nvPr>
            </p:nvSpPr>
            <p:spPr>
              <a:xfrm>
                <a:off x="838200" y="203682"/>
                <a:ext cx="10515600" cy="5973281"/>
              </a:xfrm>
            </p:spPr>
            <p:txBody>
              <a:bodyPr>
                <a:normAutofit/>
              </a:bodyPr>
              <a:lstStyle/>
              <a:p>
                <a:r>
                  <a:rPr lang="en-US" altLang="zh-CN" sz="3600" b="1" dirty="0"/>
                  <a:t>Action Predictor</a:t>
                </a:r>
                <a:endParaRPr lang="en-US" altLang="zh-CN" sz="2000" b="1" dirty="0"/>
              </a:p>
              <a:p>
                <a:pPr>
                  <a:lnSpc>
                    <a:spcPts val="2700"/>
                  </a:lnSpc>
                  <a:buFontTx/>
                  <a:buChar char="-"/>
                </a:pPr>
                <a:r>
                  <a:rPr lang="zh-CN" altLang="en-US" sz="1800" dirty="0">
                    <a:latin typeface="Verdana" panose="020B0604030504040204" pitchFamily="34" charset="0"/>
                    <a:ea typeface="楷体" panose="02010609060101010101" pitchFamily="49" charset="-122"/>
                  </a:rPr>
                  <a:t>故事的发展可以被描述为角色根据当前上下文环境执行的一系列合理且可信的动作。 上下文嵌入表示故事世界中人物周围的当前环境信息和情况。 </a:t>
                </a:r>
                <a:endParaRPr lang="en-US" altLang="zh-CN" sz="1800" dirty="0">
                  <a:latin typeface="Verdana" panose="020B0604030504040204" pitchFamily="34" charset="0"/>
                  <a:ea typeface="Verdana" panose="020B0604030504040204" pitchFamily="34" charset="0"/>
                </a:endParaRPr>
              </a:p>
              <a:p>
                <a:pPr>
                  <a:lnSpc>
                    <a:spcPts val="2700"/>
                  </a:lnSpc>
                  <a:buFontTx/>
                  <a:buChar char="-"/>
                </a:pPr>
                <a:r>
                  <a:rPr lang="zh-CN" altLang="en-US" sz="1800" dirty="0">
                    <a:latin typeface="Verdana" panose="020B0604030504040204" pitchFamily="34" charset="0"/>
                    <a:ea typeface="楷体" panose="02010609060101010101" pitchFamily="49" charset="-122"/>
                  </a:rPr>
                  <a:t>在每个时间步，上下文嵌入 </a:t>
                </a:r>
                <a14:m>
                  <m:oMath xmlns:m="http://schemas.openxmlformats.org/officeDocument/2006/math">
                    <m:sSub>
                      <m:sSubPr>
                        <m:ctrlPr>
                          <a:rPr lang="en-US" altLang="zh-CN" sz="1800" i="1" dirty="0" err="1">
                            <a:latin typeface="Cambria Math" panose="02040503050406030204" pitchFamily="18" charset="0"/>
                            <a:ea typeface="Verdana" panose="020B0604030504040204" pitchFamily="34" charset="0"/>
                          </a:rPr>
                        </m:ctrlPr>
                      </m:sSubPr>
                      <m:e>
                        <m:r>
                          <a:rPr lang="en-US" altLang="zh-CN" sz="1800" i="1" dirty="0" err="1">
                            <a:latin typeface="Cambria Math" panose="02040503050406030204" pitchFamily="18" charset="0"/>
                            <a:ea typeface="Verdana" panose="020B0604030504040204" pitchFamily="34" charset="0"/>
                          </a:rPr>
                          <m:t>𝑆</m:t>
                        </m:r>
                      </m:e>
                      <m:sub>
                        <m:r>
                          <a:rPr lang="en-US" altLang="zh-CN" sz="1800" i="1" dirty="0" err="1">
                            <a:latin typeface="Cambria Math" panose="02040503050406030204" pitchFamily="18" charset="0"/>
                            <a:ea typeface="Verdana" panose="020B0604030504040204" pitchFamily="34" charset="0"/>
                          </a:rPr>
                          <m:t>𝑖</m:t>
                        </m:r>
                      </m:sub>
                    </m:sSub>
                    <m:r>
                      <a:rPr lang="en-US" altLang="zh-CN" sz="1800" i="1" dirty="0">
                        <a:latin typeface="Cambria Math" panose="02040503050406030204" pitchFamily="18" charset="0"/>
                        <a:ea typeface="Verdana" panose="020B0604030504040204" pitchFamily="34" charset="0"/>
                      </a:rPr>
                      <m:t> </m:t>
                    </m:r>
                  </m:oMath>
                </a14:m>
                <a:r>
                  <a:rPr lang="zh-CN" altLang="en-US" sz="1800" dirty="0">
                    <a:latin typeface="Verdana" panose="020B0604030504040204" pitchFamily="34" charset="0"/>
                    <a:ea typeface="楷体" panose="02010609060101010101" pitchFamily="49" charset="-122"/>
                  </a:rPr>
                  <a:t>由一层双向 </a:t>
                </a:r>
                <a:r>
                  <a:rPr lang="en-US" altLang="zh-CN" sz="1800" dirty="0">
                    <a:latin typeface="Verdana" panose="020B0604030504040204" pitchFamily="34" charset="0"/>
                    <a:ea typeface="Verdana" panose="020B0604030504040204" pitchFamily="34" charset="0"/>
                  </a:rPr>
                  <a:t>LSTM </a:t>
                </a:r>
                <a:r>
                  <a:rPr lang="zh-CN" altLang="en-US" sz="1800" dirty="0">
                    <a:latin typeface="Verdana" panose="020B0604030504040204" pitchFamily="34" charset="0"/>
                    <a:ea typeface="楷体" panose="02010609060101010101" pitchFamily="49" charset="-122"/>
                  </a:rPr>
                  <a:t>网络基于当前句子 </a:t>
                </a:r>
                <a14:m>
                  <m:oMath xmlns:m="http://schemas.openxmlformats.org/officeDocument/2006/math">
                    <m:sSub>
                      <m:sSubPr>
                        <m:ctrlPr>
                          <a:rPr lang="en-US" altLang="zh-CN" sz="1800" i="1" dirty="0" err="1">
                            <a:latin typeface="Cambria Math" panose="02040503050406030204" pitchFamily="18" charset="0"/>
                            <a:ea typeface="Verdana" panose="020B0604030504040204" pitchFamily="34" charset="0"/>
                          </a:rPr>
                        </m:ctrlPr>
                      </m:sSubPr>
                      <m:e>
                        <m:r>
                          <a:rPr lang="en-US" altLang="zh-CN" sz="1800" i="1" dirty="0" err="1">
                            <a:latin typeface="Cambria Math" panose="02040503050406030204" pitchFamily="18" charset="0"/>
                            <a:ea typeface="Verdana" panose="020B0604030504040204" pitchFamily="34" charset="0"/>
                          </a:rPr>
                          <m:t>𝑦</m:t>
                        </m:r>
                      </m:e>
                      <m:sub>
                        <m:r>
                          <a:rPr lang="en-US" altLang="zh-CN" sz="1800" i="1" dirty="0" err="1">
                            <a:latin typeface="Cambria Math" panose="02040503050406030204" pitchFamily="18" charset="0"/>
                            <a:ea typeface="Verdana" panose="020B0604030504040204" pitchFamily="34" charset="0"/>
                          </a:rPr>
                          <m:t>𝑖</m:t>
                        </m:r>
                      </m:sub>
                    </m:sSub>
                    <m:r>
                      <a:rPr lang="en-US" altLang="zh-CN" sz="1800" i="1" dirty="0">
                        <a:latin typeface="Cambria Math" panose="02040503050406030204" pitchFamily="18" charset="0"/>
                        <a:ea typeface="Verdana" panose="020B0604030504040204" pitchFamily="34" charset="0"/>
                      </a:rPr>
                      <m:t> </m:t>
                    </m:r>
                  </m:oMath>
                </a14:m>
                <a:r>
                  <a:rPr lang="zh-CN" altLang="en-US" sz="1800" dirty="0">
                    <a:latin typeface="Verdana" panose="020B0604030504040204" pitchFamily="34" charset="0"/>
                    <a:ea typeface="楷体" panose="02010609060101010101" pitchFamily="49" charset="-122"/>
                  </a:rPr>
                  <a:t>和先前情况嵌入 </a:t>
                </a:r>
                <a14:m>
                  <m:oMath xmlns:m="http://schemas.openxmlformats.org/officeDocument/2006/math">
                    <m:sSub>
                      <m:sSubPr>
                        <m:ctrlPr>
                          <a:rPr lang="en-US" altLang="zh-CN" sz="1800" i="1" dirty="0" smtClean="0">
                            <a:latin typeface="Cambria Math" panose="02040503050406030204" pitchFamily="18" charset="0"/>
                            <a:ea typeface="Verdana" panose="020B0604030504040204" pitchFamily="34" charset="0"/>
                          </a:rPr>
                        </m:ctrlPr>
                      </m:sSubPr>
                      <m:e>
                        <m:r>
                          <a:rPr lang="en-US" altLang="zh-CN" sz="1800" i="1" dirty="0" smtClean="0">
                            <a:latin typeface="Cambria Math" panose="02040503050406030204" pitchFamily="18" charset="0"/>
                            <a:ea typeface="Verdana" panose="020B0604030504040204" pitchFamily="34" charset="0"/>
                          </a:rPr>
                          <m:t>𝑆</m:t>
                        </m:r>
                      </m:e>
                      <m:sub>
                        <m:r>
                          <a:rPr lang="en-US" altLang="zh-CN" sz="1800" i="1" dirty="0" smtClean="0">
                            <a:latin typeface="Cambria Math" panose="02040503050406030204" pitchFamily="18" charset="0"/>
                            <a:ea typeface="Verdana" panose="020B0604030504040204" pitchFamily="34" charset="0"/>
                          </a:rPr>
                          <m:t>𝑖</m:t>
                        </m:r>
                        <m:r>
                          <a:rPr lang="en-US" altLang="zh-CN" sz="1800" b="0" i="1" dirty="0" smtClean="0">
                            <a:latin typeface="Cambria Math" panose="02040503050406030204" pitchFamily="18" charset="0"/>
                            <a:ea typeface="Verdana" panose="020B0604030504040204" pitchFamily="34" charset="0"/>
                          </a:rPr>
                          <m:t>−1</m:t>
                        </m:r>
                      </m:sub>
                    </m:sSub>
                    <m:r>
                      <a:rPr lang="en-US" altLang="zh-CN" sz="1800" i="1" dirty="0" smtClean="0">
                        <a:latin typeface="Cambria Math" panose="02040503050406030204" pitchFamily="18" charset="0"/>
                        <a:ea typeface="Verdana" panose="020B0604030504040204" pitchFamily="34" charset="0"/>
                      </a:rPr>
                      <m:t> </m:t>
                    </m:r>
                  </m:oMath>
                </a14:m>
                <a:r>
                  <a:rPr lang="zh-CN" altLang="en-US" sz="1800" dirty="0">
                    <a:latin typeface="Verdana" panose="020B0604030504040204" pitchFamily="34" charset="0"/>
                    <a:ea typeface="楷体" panose="02010609060101010101" pitchFamily="49" charset="-122"/>
                  </a:rPr>
                  <a:t>计算：</a:t>
                </a:r>
                <a:endParaRPr lang="en-US" altLang="zh-CN" sz="1800" dirty="0">
                  <a:latin typeface="Verdana" panose="020B0604030504040204" pitchFamily="34" charset="0"/>
                  <a:ea typeface="楷体" panose="02010609060101010101" pitchFamily="49" charset="-122"/>
                </a:endParaRPr>
              </a:p>
              <a:p>
                <a:pPr>
                  <a:buFontTx/>
                  <a:buChar char="-"/>
                </a:pPr>
                <a:endParaRPr lang="en-US" altLang="zh-CN" sz="1800" dirty="0">
                  <a:latin typeface="Verdana" panose="020B0604030504040204" pitchFamily="34" charset="0"/>
                  <a:ea typeface="楷体" panose="02010609060101010101" pitchFamily="49" charset="-122"/>
                </a:endParaRPr>
              </a:p>
              <a:p>
                <a:pPr>
                  <a:buFontTx/>
                  <a:buChar char="-"/>
                </a:pPr>
                <a:endParaRPr lang="en-US" altLang="zh-CN" sz="1800" dirty="0">
                  <a:latin typeface="Verdana" panose="020B0604030504040204" pitchFamily="34" charset="0"/>
                  <a:ea typeface="楷体" panose="02010609060101010101" pitchFamily="49" charset="-122"/>
                </a:endParaRPr>
              </a:p>
              <a:p>
                <a:pPr>
                  <a:buFontTx/>
                  <a:buChar char="-"/>
                </a:pPr>
                <a:endParaRPr lang="en-US" altLang="zh-CN" sz="1800" dirty="0">
                  <a:latin typeface="Verdana" panose="020B0604030504040204" pitchFamily="34" charset="0"/>
                  <a:ea typeface="楷体" panose="02010609060101010101" pitchFamily="49" charset="-122"/>
                </a:endParaRPr>
              </a:p>
              <a:p>
                <a:pPr>
                  <a:buFontTx/>
                  <a:buChar char="-"/>
                </a:pPr>
                <a:endParaRPr lang="en-US" altLang="zh-CN" sz="1800" dirty="0">
                  <a:latin typeface="Verdana" panose="020B0604030504040204" pitchFamily="34" charset="0"/>
                  <a:ea typeface="Verdana" panose="020B0604030504040204" pitchFamily="34" charset="0"/>
                </a:endParaRPr>
              </a:p>
              <a:p>
                <a:pPr>
                  <a:buFontTx/>
                  <a:buChar char="-"/>
                </a:pPr>
                <a:r>
                  <a:rPr lang="zh-CN" altLang="en-US" sz="1800" dirty="0">
                    <a:latin typeface="Verdana" panose="020B0604030504040204" pitchFamily="34" charset="0"/>
                    <a:ea typeface="楷体" panose="02010609060101010101" pitchFamily="49" charset="-122"/>
                  </a:rPr>
                  <a:t>其中</a:t>
                </a:r>
                <a14:m>
                  <m:oMath xmlns:m="http://schemas.openxmlformats.org/officeDocument/2006/math">
                    <m:limUpp>
                      <m:limUpp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𝑆</m:t>
                        </m:r>
                      </m:e>
                      <m:li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lim>
                    </m:limUpp>
                  </m:oMath>
                </a14:m>
                <a:r>
                  <a:rPr lang="zh-CN" altLang="en-US" sz="1800" dirty="0">
                    <a:latin typeface="Verdana" panose="020B0604030504040204" pitchFamily="34" charset="0"/>
                    <a:ea typeface="楷体" panose="02010609060101010101" pitchFamily="49" charset="-122"/>
                  </a:rPr>
                  <a:t>和</a:t>
                </a:r>
                <a14:m>
                  <m:oMath xmlns:m="http://schemas.openxmlformats.org/officeDocument/2006/math">
                    <m:limUpp>
                      <m:limUppPr>
                        <m:ctrlPr>
                          <a:rPr lang="zh-CN" altLang="zh-CN" sz="1800" i="1">
                            <a:latin typeface="Cambria Math" panose="02040503050406030204" pitchFamily="18" charset="0"/>
                          </a:rPr>
                        </m:ctrlPr>
                      </m:limUppPr>
                      <m:e>
                        <m:r>
                          <a:rPr lang="en-US" altLang="zh-CN" sz="1800" i="1">
                            <a:latin typeface="Cambria Math" panose="02040503050406030204" pitchFamily="18" charset="0"/>
                          </a:rPr>
                          <m:t>𝑆</m:t>
                        </m:r>
                      </m:e>
                      <m:lim>
                        <m:r>
                          <a:rPr lang="en-US" altLang="zh-CN" sz="1800" i="1">
                            <a:latin typeface="Cambria Math" panose="02040503050406030204" pitchFamily="18" charset="0"/>
                          </a:rPr>
                          <m:t>←</m:t>
                        </m:r>
                      </m:lim>
                    </m:limUpp>
                  </m:oMath>
                </a14:m>
                <a:r>
                  <a:rPr lang="zh-CN" altLang="en-US" sz="1800" dirty="0">
                    <a:latin typeface="Verdana" panose="020B0604030504040204" pitchFamily="34" charset="0"/>
                    <a:ea typeface="楷体" panose="02010609060101010101" pitchFamily="49" charset="-122"/>
                  </a:rPr>
                  <a:t>是前向和后向隐藏向量。</a:t>
                </a:r>
              </a:p>
              <a:p>
                <a:endParaRPr lang="zh-CN" altLang="en-US" sz="2000" dirty="0"/>
              </a:p>
              <a:p>
                <a:endParaRPr lang="zh-CN" altLang="en-US" sz="2000" dirty="0"/>
              </a:p>
            </p:txBody>
          </p:sp>
        </mc:Choice>
        <mc:Fallback xmlns="">
          <p:sp>
            <p:nvSpPr>
              <p:cNvPr id="3" name="内容占位符 2">
                <a:extLst>
                  <a:ext uri="{FF2B5EF4-FFF2-40B4-BE49-F238E27FC236}">
                    <a16:creationId xmlns:a16="http://schemas.microsoft.com/office/drawing/2014/main" id="{F1E6B06F-5568-4EA7-9D39-1AA360F87204}"/>
                  </a:ext>
                </a:extLst>
              </p:cNvPr>
              <p:cNvSpPr>
                <a:spLocks noGrp="1" noRot="1" noChangeAspect="1" noMove="1" noResize="1" noEditPoints="1" noAdjustHandles="1" noChangeArrowheads="1" noChangeShapeType="1" noTextEdit="1"/>
              </p:cNvSpPr>
              <p:nvPr>
                <p:ph idx="1"/>
              </p:nvPr>
            </p:nvSpPr>
            <p:spPr>
              <a:xfrm>
                <a:off x="838200" y="203682"/>
                <a:ext cx="10515600" cy="5973281"/>
              </a:xfrm>
              <a:blipFill>
                <a:blip r:embed="rId2"/>
                <a:stretch>
                  <a:fillRect l="-1623" t="-244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D8B3D6A-D5A7-4FBC-9FAB-CB4C5E39ADA0}"/>
              </a:ext>
            </a:extLst>
          </p:cNvPr>
          <p:cNvPicPr>
            <a:picLocks noChangeAspect="1"/>
          </p:cNvPicPr>
          <p:nvPr/>
        </p:nvPicPr>
        <p:blipFill>
          <a:blip r:embed="rId3"/>
          <a:stretch>
            <a:fillRect/>
          </a:stretch>
        </p:blipFill>
        <p:spPr>
          <a:xfrm>
            <a:off x="3126258" y="2604735"/>
            <a:ext cx="4838735" cy="452441"/>
          </a:xfrm>
          <a:prstGeom prst="rect">
            <a:avLst/>
          </a:prstGeom>
        </p:spPr>
      </p:pic>
    </p:spTree>
    <p:extLst>
      <p:ext uri="{BB962C8B-B14F-4D97-AF65-F5344CB8AC3E}">
        <p14:creationId xmlns:p14="http://schemas.microsoft.com/office/powerpoint/2010/main" val="3987385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A4B33-F43E-4D95-A3DA-CD83EFA6226B}"/>
              </a:ext>
            </a:extLst>
          </p:cNvPr>
          <p:cNvSpPr>
            <a:spLocks noGrp="1"/>
          </p:cNvSpPr>
          <p:nvPr>
            <p:ph type="title"/>
          </p:nvPr>
        </p:nvSpPr>
        <p:spPr/>
        <p:txBody>
          <a:bodyPr/>
          <a:lstStyle/>
          <a:p>
            <a:r>
              <a:rPr lang="en-US" altLang="zh-CN" dirty="0"/>
              <a:t>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8A062FD-2D12-4318-A10B-56E3F37D24B9}"/>
                  </a:ext>
                </a:extLst>
              </p:cNvPr>
              <p:cNvSpPr>
                <a:spLocks noGrp="1"/>
              </p:cNvSpPr>
              <p:nvPr>
                <p:ph idx="1"/>
              </p:nvPr>
            </p:nvSpPr>
            <p:spPr>
              <a:xfrm>
                <a:off x="838200" y="403029"/>
                <a:ext cx="10515600" cy="5773934"/>
              </a:xfrm>
            </p:spPr>
            <p:txBody>
              <a:bodyPr/>
              <a:lstStyle/>
              <a:p>
                <a:pPr>
                  <a:lnSpc>
                    <a:spcPts val="2700"/>
                  </a:lnSpc>
                  <a:buFontTx/>
                  <a:buChar char="-"/>
                </a:pPr>
                <a:r>
                  <a:rPr lang="zh-CN" altLang="en-US" sz="1800" dirty="0">
                    <a:latin typeface="Verdana" panose="020B0604030504040204" pitchFamily="34" charset="0"/>
                    <a:ea typeface="楷体" panose="02010609060101010101" pitchFamily="49" charset="-122"/>
                  </a:rPr>
                  <a:t>在计算上下文嵌入后，角色将决定对当前上下文环境做什么。</a:t>
                </a:r>
                <a:r>
                  <a:rPr lang="en-US" altLang="zh-CN" sz="1800" dirty="0">
                    <a:latin typeface="Verdana" panose="020B0604030504040204" pitchFamily="34" charset="0"/>
                    <a:ea typeface="Verdana" panose="020B0604030504040204" pitchFamily="34" charset="0"/>
                  </a:rPr>
                  <a:t>character embedding</a:t>
                </a:r>
                <a:r>
                  <a:rPr lang="zh-CN" altLang="en-US" sz="1800" dirty="0">
                    <a:latin typeface="Verdana" panose="020B0604030504040204" pitchFamily="34" charset="0"/>
                    <a:ea typeface="楷体" panose="02010609060101010101" pitchFamily="49" charset="-122"/>
                  </a:rPr>
                  <a:t>携带有关角色将如何对情况做出反应的信息。动作的概率由多层感知器 </a:t>
                </a:r>
                <a:r>
                  <a:rPr lang="en-US" altLang="zh-CN" sz="1800" dirty="0">
                    <a:latin typeface="Verdana" panose="020B0604030504040204" pitchFamily="34" charset="0"/>
                    <a:ea typeface="Verdana" panose="020B0604030504040204" pitchFamily="34" charset="0"/>
                  </a:rPr>
                  <a:t>(MLP) </a:t>
                </a:r>
                <a:r>
                  <a:rPr lang="zh-CN" altLang="en-US" sz="1800" dirty="0">
                    <a:latin typeface="Verdana" panose="020B0604030504040204" pitchFamily="34" charset="0"/>
                    <a:ea typeface="楷体" panose="02010609060101010101" pitchFamily="49" charset="-122"/>
                  </a:rPr>
                  <a:t>基于角色嵌入 </a:t>
                </a:r>
                <a:r>
                  <a:rPr lang="en-US" altLang="zh-CN" sz="1800" dirty="0">
                    <a:latin typeface="Verdana" panose="020B0604030504040204" pitchFamily="34" charset="0"/>
                    <a:ea typeface="Verdana" panose="020B0604030504040204" pitchFamily="34" charset="0"/>
                  </a:rPr>
                  <a:t>C </a:t>
                </a:r>
                <a:r>
                  <a:rPr lang="zh-CN" altLang="en-US" sz="1800" dirty="0">
                    <a:latin typeface="Verdana" panose="020B0604030504040204" pitchFamily="34" charset="0"/>
                    <a:ea typeface="楷体" panose="02010609060101010101" pitchFamily="49" charset="-122"/>
                  </a:rPr>
                  <a:t>和当前情况 </a:t>
                </a:r>
                <a14:m>
                  <m:oMath xmlns:m="http://schemas.openxmlformats.org/officeDocument/2006/math">
                    <m:sSub>
                      <m:sSubPr>
                        <m:ctrlPr>
                          <a:rPr lang="en-US" altLang="zh-CN" sz="1800" i="1" dirty="0" err="1">
                            <a:latin typeface="Cambria Math" panose="02040503050406030204" pitchFamily="18" charset="0"/>
                            <a:ea typeface="Verdana" panose="020B0604030504040204" pitchFamily="34" charset="0"/>
                          </a:rPr>
                        </m:ctrlPr>
                      </m:sSubPr>
                      <m:e>
                        <m:r>
                          <a:rPr lang="en-US" altLang="zh-CN" sz="1800" i="1" dirty="0" err="1">
                            <a:latin typeface="Cambria Math" panose="02040503050406030204" pitchFamily="18" charset="0"/>
                            <a:ea typeface="Verdana" panose="020B0604030504040204" pitchFamily="34" charset="0"/>
                          </a:rPr>
                          <m:t>𝑆</m:t>
                        </m:r>
                      </m:e>
                      <m:sub>
                        <m:r>
                          <a:rPr lang="en-US" altLang="zh-CN" sz="1800" i="1" dirty="0" err="1">
                            <a:latin typeface="Cambria Math" panose="02040503050406030204" pitchFamily="18" charset="0"/>
                            <a:ea typeface="Verdana" panose="020B0604030504040204" pitchFamily="34" charset="0"/>
                          </a:rPr>
                          <m:t>𝑖</m:t>
                        </m:r>
                      </m:sub>
                    </m:sSub>
                    <m:r>
                      <a:rPr lang="en-US" altLang="zh-CN" sz="1800" i="1" dirty="0">
                        <a:latin typeface="Cambria Math" panose="02040503050406030204" pitchFamily="18" charset="0"/>
                        <a:ea typeface="Verdana" panose="020B0604030504040204" pitchFamily="34" charset="0"/>
                      </a:rPr>
                      <m:t> </m:t>
                    </m:r>
                  </m:oMath>
                </a14:m>
                <a:r>
                  <a:rPr lang="zh-CN" altLang="en-US" sz="1800" dirty="0">
                    <a:latin typeface="Verdana" panose="020B0604030504040204" pitchFamily="34" charset="0"/>
                    <a:ea typeface="楷体" panose="02010609060101010101" pitchFamily="49" charset="-122"/>
                  </a:rPr>
                  <a:t>的串联计算：</a:t>
                </a:r>
                <a:endParaRPr lang="en-US" altLang="zh-CN" sz="1800" dirty="0">
                  <a:latin typeface="Verdana" panose="020B0604030504040204" pitchFamily="34" charset="0"/>
                  <a:ea typeface="Verdana" panose="020B0604030504040204" pitchFamily="34" charset="0"/>
                </a:endParaRPr>
              </a:p>
              <a:p>
                <a:pPr marL="0" indent="0">
                  <a:lnSpc>
                    <a:spcPts val="2700"/>
                  </a:lnSpc>
                  <a:buNone/>
                </a:pPr>
                <a:endParaRPr lang="en-US" altLang="zh-CN" sz="2800" dirty="0"/>
              </a:p>
              <a:p>
                <a:pPr>
                  <a:lnSpc>
                    <a:spcPts val="2700"/>
                  </a:lnSpc>
                </a:pPr>
                <a:endParaRPr lang="en-US" altLang="zh-CN" dirty="0"/>
              </a:p>
              <a:p>
                <a:pPr>
                  <a:lnSpc>
                    <a:spcPts val="2700"/>
                  </a:lnSpc>
                </a:pPr>
                <a:endParaRPr lang="en-US" altLang="zh-CN" sz="2800" dirty="0"/>
              </a:p>
              <a:p>
                <a:pPr>
                  <a:lnSpc>
                    <a:spcPts val="2700"/>
                  </a:lnSpc>
                  <a:buFontTx/>
                  <a:buChar char="-"/>
                </a:pPr>
                <a:r>
                  <a:rPr lang="zh-CN" altLang="en-US" sz="2000" dirty="0">
                    <a:latin typeface="Verdana" panose="020B0604030504040204" pitchFamily="34" charset="0"/>
                    <a:ea typeface="楷体" panose="02010609060101010101" pitchFamily="49" charset="-122"/>
                  </a:rPr>
                  <a:t>其中 </a:t>
                </a:r>
                <a:r>
                  <a:rPr lang="en-US" altLang="zh-CN" sz="2000" dirty="0">
                    <a:latin typeface="Verdana" panose="020B0604030504040204" pitchFamily="34" charset="0"/>
                    <a:ea typeface="Verdana" panose="020B0604030504040204" pitchFamily="34" charset="0"/>
                  </a:rPr>
                  <a:t>C </a:t>
                </a:r>
                <a:r>
                  <a:rPr lang="zh-CN" altLang="en-US" sz="2000" dirty="0">
                    <a:latin typeface="Verdana" panose="020B0604030504040204" pitchFamily="34" charset="0"/>
                    <a:ea typeface="楷体" panose="02010609060101010101" pitchFamily="49" charset="-122"/>
                  </a:rPr>
                  <a:t>表示角色嵌入，</a:t>
                </a:r>
                <a14:m>
                  <m:oMath xmlns:m="http://schemas.openxmlformats.org/officeDocument/2006/math">
                    <m:sSub>
                      <m:sSubPr>
                        <m:ctrlPr>
                          <a:rPr lang="en-US" altLang="zh-CN" sz="2000" i="1" dirty="0" err="1">
                            <a:latin typeface="Cambria Math" panose="02040503050406030204" pitchFamily="18" charset="0"/>
                            <a:ea typeface="Verdana" panose="020B0604030504040204" pitchFamily="34" charset="0"/>
                          </a:rPr>
                        </m:ctrlPr>
                      </m:sSubPr>
                      <m:e>
                        <m:r>
                          <a:rPr lang="en-US" altLang="zh-CN" sz="2000" i="1" dirty="0" err="1">
                            <a:latin typeface="Cambria Math" panose="02040503050406030204" pitchFamily="18" charset="0"/>
                            <a:ea typeface="Verdana" panose="020B0604030504040204" pitchFamily="34" charset="0"/>
                          </a:rPr>
                          <m:t>𝑉</m:t>
                        </m:r>
                      </m:e>
                      <m:sub>
                        <m:r>
                          <a:rPr lang="en-US" altLang="zh-CN" sz="2000" i="1" dirty="0" err="1">
                            <a:latin typeface="Cambria Math" panose="02040503050406030204" pitchFamily="18" charset="0"/>
                            <a:ea typeface="Verdana" panose="020B0604030504040204" pitchFamily="34" charset="0"/>
                          </a:rPr>
                          <m:t>𝑖</m:t>
                        </m:r>
                      </m:sub>
                    </m:sSub>
                    <m:r>
                      <a:rPr lang="en-US" altLang="zh-CN" sz="2000" i="1" dirty="0">
                        <a:latin typeface="Cambria Math" panose="02040503050406030204" pitchFamily="18" charset="0"/>
                        <a:ea typeface="Verdana" panose="020B0604030504040204" pitchFamily="34" charset="0"/>
                      </a:rPr>
                      <m:t> </m:t>
                    </m:r>
                  </m:oMath>
                </a14:m>
                <a:r>
                  <a:rPr lang="zh-CN" altLang="en-US" sz="2000" dirty="0">
                    <a:latin typeface="Verdana" panose="020B0604030504040204" pitchFamily="34" charset="0"/>
                    <a:ea typeface="楷体" panose="02010609060101010101" pitchFamily="49" charset="-122"/>
                  </a:rPr>
                  <a:t>表示角色将在时间步 </a:t>
                </a:r>
                <a:r>
                  <a:rPr lang="en-US" altLang="zh-CN" sz="2000" dirty="0" err="1">
                    <a:latin typeface="Verdana" panose="020B0604030504040204" pitchFamily="34" charset="0"/>
                    <a:ea typeface="Verdana" panose="020B0604030504040204" pitchFamily="34" charset="0"/>
                  </a:rPr>
                  <a:t>i</a:t>
                </a:r>
                <a:r>
                  <a:rPr lang="en-US" altLang="zh-CN" sz="2000" dirty="0">
                    <a:latin typeface="Verdana" panose="020B0604030504040204" pitchFamily="34" charset="0"/>
                    <a:ea typeface="Verdana" panose="020B0604030504040204" pitchFamily="34" charset="0"/>
                  </a:rPr>
                  <a:t> </a:t>
                </a:r>
                <a:r>
                  <a:rPr lang="zh-CN" altLang="en-US" sz="2000" dirty="0">
                    <a:latin typeface="Verdana" panose="020B0604030504040204" pitchFamily="34" charset="0"/>
                    <a:ea typeface="楷体" panose="02010609060101010101" pitchFamily="49" charset="-122"/>
                  </a:rPr>
                  <a:t>执行的动作。</a:t>
                </a:r>
                <a:endParaRPr lang="en-US" altLang="zh-CN" sz="2000" dirty="0">
                  <a:latin typeface="Verdana" panose="020B0604030504040204" pitchFamily="34" charset="0"/>
                  <a:ea typeface="Verdana" panose="020B0604030504040204" pitchFamily="34" charset="0"/>
                </a:endParaRPr>
              </a:p>
              <a:p>
                <a:pPr>
                  <a:lnSpc>
                    <a:spcPts val="2700"/>
                  </a:lnSpc>
                  <a:buFontTx/>
                  <a:buChar char="-"/>
                </a:pPr>
                <a:r>
                  <a:rPr lang="zh-CN" altLang="en-US" sz="2000" dirty="0">
                    <a:latin typeface="Verdana" panose="020B0604030504040204" pitchFamily="34" charset="0"/>
                    <a:ea typeface="楷体" panose="02010609060101010101" pitchFamily="49" charset="-122"/>
                  </a:rPr>
                  <a:t>给定在时间步骤 </a:t>
                </a:r>
                <a:r>
                  <a:rPr lang="en-US" altLang="zh-CN" sz="2000" dirty="0" err="1">
                    <a:latin typeface="Verdana" panose="020B0604030504040204" pitchFamily="34" charset="0"/>
                    <a:ea typeface="Verdana" panose="020B0604030504040204" pitchFamily="34" charset="0"/>
                  </a:rPr>
                  <a:t>i</a:t>
                </a:r>
                <a:r>
                  <a:rPr lang="en-US" altLang="zh-CN" sz="2000" dirty="0">
                    <a:latin typeface="Verdana" panose="020B0604030504040204" pitchFamily="34" charset="0"/>
                    <a:ea typeface="Verdana" panose="020B0604030504040204" pitchFamily="34" charset="0"/>
                  </a:rPr>
                  <a:t> </a:t>
                </a:r>
                <a:r>
                  <a:rPr lang="zh-CN" altLang="en-US" sz="2000" dirty="0">
                    <a:latin typeface="Verdana" panose="020B0604030504040204" pitchFamily="34" charset="0"/>
                    <a:ea typeface="楷体" panose="02010609060101010101" pitchFamily="49" charset="-122"/>
                  </a:rPr>
                  <a:t>具有相应角色</a:t>
                </a:r>
                <a:r>
                  <a:rPr lang="en-US" altLang="zh-CN" sz="2000" dirty="0">
                    <a:latin typeface="Verdana" panose="020B0604030504040204" pitchFamily="34" charset="0"/>
                    <a:ea typeface="Verdana" panose="020B0604030504040204" pitchFamily="34" charset="0"/>
                  </a:rPr>
                  <a:t>C </a:t>
                </a:r>
                <a:r>
                  <a:rPr lang="zh-CN" altLang="en-US" sz="2000" dirty="0">
                    <a:latin typeface="Verdana" panose="020B0604030504040204" pitchFamily="34" charset="0"/>
                    <a:ea typeface="楷体" panose="02010609060101010101" pitchFamily="49" charset="-122"/>
                  </a:rPr>
                  <a:t>的真实动词 </a:t>
                </a:r>
                <a14:m>
                  <m:oMath xmlns:m="http://schemas.openxmlformats.org/officeDocument/2006/math">
                    <m:sSub>
                      <m:sSubPr>
                        <m:ctrlPr>
                          <a:rPr lang="en-US" altLang="zh-CN" sz="2000" i="1" dirty="0" err="1">
                            <a:latin typeface="Cambria Math" panose="02040503050406030204" pitchFamily="18" charset="0"/>
                            <a:ea typeface="Verdana" panose="020B0604030504040204" pitchFamily="34" charset="0"/>
                          </a:rPr>
                        </m:ctrlPr>
                      </m:sSubPr>
                      <m:e>
                        <m:r>
                          <a:rPr lang="en-US" altLang="zh-CN" sz="2000" i="1" dirty="0" err="1">
                            <a:latin typeface="Cambria Math" panose="02040503050406030204" pitchFamily="18" charset="0"/>
                            <a:ea typeface="Verdana" panose="020B0604030504040204" pitchFamily="34" charset="0"/>
                          </a:rPr>
                          <m:t>𝑉</m:t>
                        </m:r>
                      </m:e>
                      <m:sub>
                        <m:r>
                          <a:rPr lang="en-US" altLang="zh-CN" sz="2000" i="1" dirty="0" err="1">
                            <a:latin typeface="Cambria Math" panose="02040503050406030204" pitchFamily="18" charset="0"/>
                            <a:ea typeface="Verdana" panose="020B0604030504040204" pitchFamily="34" charset="0"/>
                          </a:rPr>
                          <m:t>𝑖</m:t>
                        </m:r>
                      </m:sub>
                    </m:sSub>
                  </m:oMath>
                </a14:m>
                <a:r>
                  <a:rPr lang="zh-CN" altLang="en-US" sz="2000" dirty="0">
                    <a:latin typeface="Verdana" panose="020B0604030504040204" pitchFamily="34" charset="0"/>
                    <a:ea typeface="楷体" panose="02010609060101010101" pitchFamily="49" charset="-122"/>
                  </a:rPr>
                  <a:t>，训练动作预测器模型以最小化训练数据的负对数概率：</a:t>
                </a:r>
                <a:endParaRPr lang="en-US" altLang="zh-CN" sz="2000" dirty="0">
                  <a:latin typeface="Verdana" panose="020B0604030504040204" pitchFamily="34" charset="0"/>
                  <a:ea typeface="Verdana" panose="020B0604030504040204" pitchFamily="34" charset="0"/>
                </a:endParaRPr>
              </a:p>
              <a:p>
                <a:endParaRPr lang="zh-CN" altLang="en-US" dirty="0"/>
              </a:p>
            </p:txBody>
          </p:sp>
        </mc:Choice>
        <mc:Fallback xmlns="">
          <p:sp>
            <p:nvSpPr>
              <p:cNvPr id="3" name="内容占位符 2">
                <a:extLst>
                  <a:ext uri="{FF2B5EF4-FFF2-40B4-BE49-F238E27FC236}">
                    <a16:creationId xmlns:a16="http://schemas.microsoft.com/office/drawing/2014/main" id="{58A062FD-2D12-4318-A10B-56E3F37D24B9}"/>
                  </a:ext>
                </a:extLst>
              </p:cNvPr>
              <p:cNvSpPr>
                <a:spLocks noGrp="1" noRot="1" noChangeAspect="1" noMove="1" noResize="1" noEditPoints="1" noAdjustHandles="1" noChangeArrowheads="1" noChangeShapeType="1" noTextEdit="1"/>
              </p:cNvSpPr>
              <p:nvPr>
                <p:ph idx="1"/>
              </p:nvPr>
            </p:nvSpPr>
            <p:spPr>
              <a:xfrm>
                <a:off x="838200" y="403029"/>
                <a:ext cx="10515600" cy="5773934"/>
              </a:xfrm>
              <a:blipFill>
                <a:blip r:embed="rId2"/>
                <a:stretch>
                  <a:fillRect l="-638" t="-21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C4A632BD-E11B-4990-A852-94AE640E6F37}"/>
              </a:ext>
            </a:extLst>
          </p:cNvPr>
          <p:cNvPicPr>
            <a:picLocks noChangeAspect="1"/>
          </p:cNvPicPr>
          <p:nvPr/>
        </p:nvPicPr>
        <p:blipFill>
          <a:blip r:embed="rId3"/>
          <a:stretch>
            <a:fillRect/>
          </a:stretch>
        </p:blipFill>
        <p:spPr>
          <a:xfrm>
            <a:off x="3379371" y="1552378"/>
            <a:ext cx="4895886" cy="352428"/>
          </a:xfrm>
          <a:prstGeom prst="rect">
            <a:avLst/>
          </a:prstGeom>
        </p:spPr>
      </p:pic>
      <p:pic>
        <p:nvPicPr>
          <p:cNvPr id="7" name="图片 6">
            <a:extLst>
              <a:ext uri="{FF2B5EF4-FFF2-40B4-BE49-F238E27FC236}">
                <a16:creationId xmlns:a16="http://schemas.microsoft.com/office/drawing/2014/main" id="{DFF60E73-59C3-4590-B72D-504AD1253899}"/>
              </a:ext>
            </a:extLst>
          </p:cNvPr>
          <p:cNvPicPr>
            <a:picLocks noChangeAspect="1"/>
          </p:cNvPicPr>
          <p:nvPr/>
        </p:nvPicPr>
        <p:blipFill>
          <a:blip r:embed="rId4"/>
          <a:stretch>
            <a:fillRect/>
          </a:stretch>
        </p:blipFill>
        <p:spPr>
          <a:xfrm>
            <a:off x="3599779" y="4568250"/>
            <a:ext cx="4710147" cy="781056"/>
          </a:xfrm>
          <a:prstGeom prst="rect">
            <a:avLst/>
          </a:prstGeom>
        </p:spPr>
      </p:pic>
    </p:spTree>
    <p:extLst>
      <p:ext uri="{BB962C8B-B14F-4D97-AF65-F5344CB8AC3E}">
        <p14:creationId xmlns:p14="http://schemas.microsoft.com/office/powerpoint/2010/main" val="27724551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1606</Words>
  <Application>Microsoft Office PowerPoint</Application>
  <PresentationFormat>宽屏</PresentationFormat>
  <Paragraphs>78</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楷体</vt:lpstr>
      <vt:lpstr>Arial</vt:lpstr>
      <vt:lpstr>Cambria Math</vt:lpstr>
      <vt:lpstr>Verdana</vt:lpstr>
      <vt:lpstr>Office 主题​​</vt:lpstr>
      <vt:lpstr>A Character-Centric Neural Model for Automated Story Generation</vt:lpstr>
      <vt:lpstr>Abstract</vt:lpstr>
      <vt:lpstr>Introduction</vt:lpstr>
      <vt:lpstr>PowerPoint 演示文稿</vt:lpstr>
      <vt:lpstr>Model</vt:lpstr>
      <vt:lpstr>Method</vt:lpstr>
      <vt:lpstr> </vt:lpstr>
      <vt:lpstr> </vt:lpstr>
      <vt:lpstr> </vt:lpstr>
      <vt:lpstr> </vt:lpstr>
      <vt:lpstr>PowerPoint 演示文稿</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Character-Centric Neural Model for Automated Story Generation</dc:title>
  <dc:creator>N patrick</dc:creator>
  <cp:lastModifiedBy>N patrick</cp:lastModifiedBy>
  <cp:revision>104</cp:revision>
  <dcterms:created xsi:type="dcterms:W3CDTF">2021-11-15T12:26:14Z</dcterms:created>
  <dcterms:modified xsi:type="dcterms:W3CDTF">2021-11-16T09:30:20Z</dcterms:modified>
</cp:coreProperties>
</file>